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74" r:id="rId5"/>
    <p:sldId id="267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9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Object files</a:t>
            </a:r>
            <a:endParaRPr lang="x-none" altLang="en-IN"/>
          </a:p>
        </p:txBody>
      </p:sp>
      <p:graphicFrame>
        <p:nvGraphicFramePr>
          <p:cNvPr id="2" name="Table 1"/>
          <p:cNvGraphicFramePr/>
          <p:nvPr/>
        </p:nvGraphicFramePr>
        <p:xfrm>
          <a:off x="1090295" y="1050925"/>
          <a:ext cx="5445760" cy="487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760"/>
              </a:tblGrid>
              <a:tr h="812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12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Symbol Table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Relocation Table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Debugging Information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>
            <a:off x="7263448" y="1201420"/>
            <a:ext cx="4349115" cy="759460"/>
          </a:xfrm>
          <a:prstGeom prst="borderCallout1">
            <a:avLst>
              <a:gd name="adj1" fmla="val 49962"/>
              <a:gd name="adj2" fmla="val -580"/>
              <a:gd name="adj3" fmla="val 13484"/>
              <a:gd name="adj4" fmla="val -22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Information about the file</a:t>
            </a:r>
            <a:endParaRPr lang="x-none" altLang="en-IN"/>
          </a:p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Lengths of all other segments</a:t>
            </a:r>
            <a:endParaRPr lang="x-none" altLang="en-IN"/>
          </a:p>
        </p:txBody>
      </p:sp>
      <p:sp>
        <p:nvSpPr>
          <p:cNvPr id="31" name="Line Callout 1 30"/>
          <p:cNvSpPr/>
          <p:nvPr/>
        </p:nvSpPr>
        <p:spPr>
          <a:xfrm>
            <a:off x="7270115" y="2216150"/>
            <a:ext cx="4335780" cy="541020"/>
          </a:xfrm>
          <a:prstGeom prst="borderCallout1">
            <a:avLst>
              <a:gd name="adj1" fmla="val 49962"/>
              <a:gd name="adj2" fmla="val -580"/>
              <a:gd name="adj3" fmla="val 13484"/>
              <a:gd name="adj4" fmla="val -22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The actual code</a:t>
            </a:r>
            <a:endParaRPr lang="x-none" altLang="en-IN"/>
          </a:p>
        </p:txBody>
      </p:sp>
      <p:sp>
        <p:nvSpPr>
          <p:cNvPr id="32" name="Line Callout 1 31"/>
          <p:cNvSpPr/>
          <p:nvPr/>
        </p:nvSpPr>
        <p:spPr>
          <a:xfrm>
            <a:off x="7270115" y="3140710"/>
            <a:ext cx="4335780" cy="541020"/>
          </a:xfrm>
          <a:prstGeom prst="borderCallout1">
            <a:avLst>
              <a:gd name="adj1" fmla="val 49962"/>
              <a:gd name="adj2" fmla="val -580"/>
              <a:gd name="adj3" fmla="val 13484"/>
              <a:gd name="adj4" fmla="val -22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Initialized data</a:t>
            </a:r>
            <a:endParaRPr lang="x-none" altLang="en-IN"/>
          </a:p>
        </p:txBody>
      </p:sp>
      <p:sp>
        <p:nvSpPr>
          <p:cNvPr id="33" name="Line Callout 1 32"/>
          <p:cNvSpPr/>
          <p:nvPr/>
        </p:nvSpPr>
        <p:spPr>
          <a:xfrm>
            <a:off x="7270115" y="3859530"/>
            <a:ext cx="4335780" cy="541020"/>
          </a:xfrm>
          <a:prstGeom prst="borderCallout1">
            <a:avLst>
              <a:gd name="adj1" fmla="val 49962"/>
              <a:gd name="adj2" fmla="val -580"/>
              <a:gd name="adj3" fmla="val 13484"/>
              <a:gd name="adj4" fmla="val -22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Used for linking with other files</a:t>
            </a:r>
            <a:endParaRPr lang="x-none" altLang="en-IN"/>
          </a:p>
        </p:txBody>
      </p:sp>
      <p:sp>
        <p:nvSpPr>
          <p:cNvPr id="34" name="Line Callout 1 33"/>
          <p:cNvSpPr/>
          <p:nvPr/>
        </p:nvSpPr>
        <p:spPr>
          <a:xfrm>
            <a:off x="7270115" y="4681220"/>
            <a:ext cx="4335780" cy="541020"/>
          </a:xfrm>
          <a:prstGeom prst="borderCallout1">
            <a:avLst>
              <a:gd name="adj1" fmla="val 49962"/>
              <a:gd name="adj2" fmla="val -580"/>
              <a:gd name="adj3" fmla="val 13484"/>
              <a:gd name="adj4" fmla="val -22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Used for linking with other files</a:t>
            </a:r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Linking in more detail ...</a:t>
            </a:r>
            <a:endParaRPr lang="x-none" altLang="en-IN">
              <a:cs typeface="Arial" charset="0"/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391795" y="770255"/>
          <a:ext cx="267906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065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300: CALL Function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100: MOV EAX, EBX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0: JMP 100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3259455" y="794385"/>
          <a:ext cx="266636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365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200: MOV ECX, EBX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0: JMP 200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8534400" y="3547745"/>
          <a:ext cx="267906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065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400: CALL Function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200: MOV ECX, EBX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0: JMP 200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8535035" y="955675"/>
          <a:ext cx="266636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365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200: MOV ECX, EBX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0: JMP 200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5000" y="3531870"/>
            <a:ext cx="226441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Main</a:t>
            </a:r>
            <a:endParaRPr lang="x-none" altLang="en-IN"/>
          </a:p>
        </p:txBody>
      </p:sp>
      <p:sp>
        <p:nvSpPr>
          <p:cNvPr id="18" name="TextBox 17"/>
          <p:cNvSpPr txBox="1"/>
          <p:nvPr/>
        </p:nvSpPr>
        <p:spPr>
          <a:xfrm>
            <a:off x="3399790" y="3543300"/>
            <a:ext cx="226441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Function</a:t>
            </a:r>
            <a:endParaRPr lang="x-none" altLang="en-IN"/>
          </a:p>
        </p:txBody>
      </p:sp>
      <p:sp>
        <p:nvSpPr>
          <p:cNvPr id="20" name="Line Callout 1 19"/>
          <p:cNvSpPr/>
          <p:nvPr/>
        </p:nvSpPr>
        <p:spPr>
          <a:xfrm>
            <a:off x="6014085" y="1460500"/>
            <a:ext cx="1659890" cy="1003300"/>
          </a:xfrm>
          <a:prstGeom prst="borderCallout1">
            <a:avLst>
              <a:gd name="adj1" fmla="val 182848"/>
              <a:gd name="adj2" fmla="val 166794"/>
              <a:gd name="adj3" fmla="val 53544"/>
              <a:gd name="adj4" fmla="val 1035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Relocation</a:t>
            </a:r>
            <a:endParaRPr lang="x-none" altLang="en-IN"/>
          </a:p>
          <a:p>
            <a:pPr algn="ctr"/>
            <a:r>
              <a:rPr lang="x-none" altLang="en-IN"/>
              <a:t>problem</a:t>
            </a:r>
            <a:endParaRPr lang="x-none" altLang="en-IN"/>
          </a:p>
        </p:txBody>
      </p:sp>
      <p:sp>
        <p:nvSpPr>
          <p:cNvPr id="21" name="Line Callout 1 20"/>
          <p:cNvSpPr/>
          <p:nvPr/>
        </p:nvSpPr>
        <p:spPr>
          <a:xfrm>
            <a:off x="6050915" y="4044950"/>
            <a:ext cx="1659890" cy="1003300"/>
          </a:xfrm>
          <a:prstGeom prst="borderCallout1">
            <a:avLst>
              <a:gd name="adj1" fmla="val 12341"/>
              <a:gd name="adj2" fmla="val 159831"/>
              <a:gd name="adj3" fmla="val 53544"/>
              <a:gd name="adj4" fmla="val 1035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External</a:t>
            </a:r>
            <a:endParaRPr lang="x-none" altLang="en-IN"/>
          </a:p>
          <a:p>
            <a:pPr algn="ctr"/>
            <a:r>
              <a:rPr lang="x-none" altLang="en-IN"/>
              <a:t>reference</a:t>
            </a:r>
            <a:endParaRPr lang="x-none" altLang="en-IN"/>
          </a:p>
        </p:txBody>
      </p:sp>
      <p:graphicFrame>
        <p:nvGraphicFramePr>
          <p:cNvPr id="22" name="Table 21"/>
          <p:cNvGraphicFramePr/>
          <p:nvPr/>
        </p:nvGraphicFramePr>
        <p:xfrm>
          <a:off x="11248390" y="920750"/>
          <a:ext cx="562610" cy="521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0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561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561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700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561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6220" y="4353560"/>
            <a:ext cx="552005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For every object file, find out the length of the code and associated data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For every instruction that refers to a memory a corresponding offset is added - this is stored in the </a:t>
            </a:r>
            <a:r>
              <a:rPr lang="x-none" altLang="en-IN" b="1"/>
              <a:t>relocation table</a:t>
            </a:r>
            <a:endParaRPr lang="x-none" altLang="en-IN" b="1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For every call instruction, the proper address is inserted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execution flow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1783715" y="970280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High Level Languages</a:t>
            </a:r>
            <a:endParaRPr lang="x-none" altLang="en-IN"/>
          </a:p>
          <a:p>
            <a:pPr algn="ctr"/>
            <a:r>
              <a:rPr lang="x-none" altLang="en-IN"/>
              <a:t>C/C++/Fortran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5099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Compiler - gcc/g++/gfortran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1783715" y="287337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Assembly Language</a:t>
            </a:r>
            <a:endParaRPr lang="x-none" altLang="en-IN"/>
          </a:p>
          <a:p>
            <a:pPr algn="ctr"/>
            <a:r>
              <a:rPr lang="x-none" altLang="en-IN"/>
              <a:t>Intel/AT&amp;T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5099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Assembler - gas,MASM,NASM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1783715" y="468566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6529705" y="1084580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3" name="Rectangle 12"/>
          <p:cNvSpPr/>
          <p:nvPr/>
        </p:nvSpPr>
        <p:spPr>
          <a:xfrm>
            <a:off x="65297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Linker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6543040" y="2845435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Executable</a:t>
            </a:r>
            <a:endParaRPr lang="x-none" altLang="en-IN"/>
          </a:p>
        </p:txBody>
      </p:sp>
      <p:sp>
        <p:nvSpPr>
          <p:cNvPr id="15" name="Rectangle 14"/>
          <p:cNvSpPr/>
          <p:nvPr/>
        </p:nvSpPr>
        <p:spPr>
          <a:xfrm>
            <a:off x="65297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Loader</a:t>
            </a:r>
            <a:endParaRPr lang="x-none" altLang="en-IN"/>
          </a:p>
        </p:txBody>
      </p:sp>
      <p:sp>
        <p:nvSpPr>
          <p:cNvPr id="16" name="Rectangle 15"/>
          <p:cNvSpPr/>
          <p:nvPr/>
        </p:nvSpPr>
        <p:spPr>
          <a:xfrm>
            <a:off x="7803515" y="469709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Runs on a</a:t>
            </a:r>
            <a:endParaRPr lang="x-none" altLang="en-IN"/>
          </a:p>
          <a:p>
            <a:pPr algn="ctr"/>
            <a:r>
              <a:rPr lang="x-none" altLang="en-IN"/>
              <a:t>microprocessor</a:t>
            </a:r>
            <a:endParaRPr lang="x-none" altLang="en-IN"/>
          </a:p>
        </p:txBody>
      </p:sp>
      <p:sp>
        <p:nvSpPr>
          <p:cNvPr id="17" name="Rectangle 16"/>
          <p:cNvSpPr/>
          <p:nvPr/>
        </p:nvSpPr>
        <p:spPr>
          <a:xfrm>
            <a:off x="9114155" y="1069975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Static Libraries</a:t>
            </a:r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9128125" y="2830830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Dynamic Libraries</a:t>
            </a:r>
            <a:endParaRPr lang="x-none" altLang="en-IN"/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122295" y="1678940"/>
            <a:ext cx="0" cy="320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122295" y="3582035"/>
            <a:ext cx="0" cy="229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3122295" y="263017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3122295" y="444246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12" idx="1"/>
          </p:cNvCxnSpPr>
          <p:nvPr/>
        </p:nvCxnSpPr>
        <p:spPr>
          <a:xfrm flipV="1">
            <a:off x="4460240" y="1438910"/>
            <a:ext cx="2069465" cy="3601085"/>
          </a:xfrm>
          <a:prstGeom prst="bentConnector3">
            <a:avLst>
              <a:gd name="adj1" fmla="val 76342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7752715" y="1793240"/>
            <a:ext cx="1389380" cy="206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3" idx="0"/>
          </p:cNvCxnSpPr>
          <p:nvPr/>
        </p:nvCxnSpPr>
        <p:spPr>
          <a:xfrm flipH="1">
            <a:off x="9142095" y="1778635"/>
            <a:ext cx="1195070" cy="220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>
            <a:off x="7766050" y="2630170"/>
            <a:ext cx="1376045" cy="215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7766050" y="3554095"/>
            <a:ext cx="1376045" cy="257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9121140" y="3539490"/>
            <a:ext cx="1229995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>
            <a:off x="9142095" y="4442460"/>
            <a:ext cx="0" cy="254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The concept of binding time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25" y="828040"/>
            <a:ext cx="1148969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program would have symbolic names for certain addresses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Binding time is the time at which this symbolic name is bound to an actual address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This can happen</a:t>
            </a:r>
            <a:endParaRPr lang="x-none" altLang="en-IN"/>
          </a:p>
          <a:p>
            <a:pPr marL="1257300" lvl="2" indent="-342900">
              <a:buFont typeface="Arial" charset="0"/>
              <a:buAutoNum type="arabicPeriod"/>
            </a:pPr>
            <a:r>
              <a:rPr lang="x-none" altLang="en-IN"/>
              <a:t>When the program is being written</a:t>
            </a:r>
            <a:endParaRPr lang="x-none" altLang="en-IN"/>
          </a:p>
          <a:p>
            <a:pPr marL="1257300" lvl="2" indent="-342900">
              <a:buFont typeface="Arial" charset="0"/>
              <a:buAutoNum type="arabicPeriod"/>
            </a:pPr>
            <a:r>
              <a:rPr lang="x-none" altLang="en-IN"/>
              <a:t>When the program is assembled/compiled</a:t>
            </a:r>
            <a:endParaRPr lang="x-none" altLang="en-IN"/>
          </a:p>
          <a:p>
            <a:pPr marL="1257300" lvl="2" indent="-342900">
              <a:buFont typeface="Arial" charset="0"/>
              <a:buAutoNum type="arabicPeriod"/>
            </a:pPr>
            <a:r>
              <a:rPr lang="x-none" altLang="en-IN"/>
              <a:t>When the program is linked but before it is loaded</a:t>
            </a:r>
            <a:endParaRPr lang="x-none" altLang="en-IN"/>
          </a:p>
          <a:p>
            <a:pPr marL="1257300" lvl="2" indent="-342900">
              <a:buFont typeface="Arial" charset="0"/>
              <a:buAutoNum type="arabicPeriod"/>
            </a:pPr>
            <a:r>
              <a:rPr lang="x-none" altLang="en-IN"/>
              <a:t>When the program is loaded</a:t>
            </a:r>
            <a:endParaRPr lang="x-none" altLang="en-IN"/>
          </a:p>
          <a:p>
            <a:pPr marL="1257300" lvl="2" indent="-342900">
              <a:buFont typeface="Arial" charset="0"/>
              <a:buAutoNum type="arabicPeriod"/>
            </a:pPr>
            <a:r>
              <a:rPr lang="x-none" altLang="en-IN"/>
              <a:t>Inside the processor ...</a:t>
            </a:r>
            <a:endParaRPr lang="x-none" altLang="en-IN"/>
          </a:p>
          <a:p>
            <a:pPr marL="800100" lvl="1" indent="-342900">
              <a:buFont typeface="Arial" charset="0"/>
              <a:buChar char="•"/>
            </a:pPr>
            <a:r>
              <a:rPr lang="x-none" altLang="en-IN"/>
              <a:t>If an instruction referring to a bound object is moved, then obviously we have an error</a:t>
            </a:r>
            <a:endParaRPr lang="x-none" altLang="en-IN"/>
          </a:p>
          <a:p>
            <a:pPr marL="1257300" lvl="2" indent="-342900">
              <a:buFont typeface="Arial" charset="0"/>
              <a:buChar char="•"/>
            </a:pPr>
            <a:r>
              <a:rPr lang="x-none" altLang="en-IN"/>
              <a:t>Remember PC relative addressing!</a:t>
            </a:r>
            <a:endParaRPr lang="x-none" altLang="en-IN"/>
          </a:p>
          <a:p>
            <a:pPr marL="1257300" lvl="2" indent="-342900">
              <a:buFont typeface="Arial" charset="0"/>
              <a:buChar char="•"/>
            </a:pPr>
            <a:endParaRPr lang="x-none" altLang="en-IN"/>
          </a:p>
          <a:p>
            <a:pPr marL="342900" lvl="0" indent="-342900">
              <a:buFont typeface="Arial" charset="0"/>
              <a:buChar char="•"/>
            </a:pPr>
            <a:r>
              <a:rPr lang="x-none" altLang="en-IN" b="1"/>
              <a:t>Dynamic linking</a:t>
            </a:r>
            <a:endParaRPr lang="x-none" altLang="en-IN" b="1"/>
          </a:p>
          <a:p>
            <a:pPr lvl="1" indent="0">
              <a:buFont typeface="Arial" charset="0"/>
              <a:buNone/>
            </a:pPr>
            <a:endParaRPr lang="x-none" altLang="en-IN" b="1"/>
          </a:p>
          <a:p>
            <a:pPr marL="1257300" lvl="2" indent="-342900">
              <a:buFont typeface="Arial" charset="0"/>
              <a:buAutoNum type="arabicPeriod"/>
            </a:pPr>
            <a:endParaRPr lang="x-none" alt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Today's class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620" y="2514600"/>
            <a:ext cx="1154176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r>
              <a:rPr lang="x-none" altLang="en-IN"/>
              <a:t>References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Read Chapter 7 of Structured Computer Organization by Tanenbaum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Read about binary search and hash tables. Read about how hash tables are used for implementing associative memory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Using the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Jumps and conditional jumps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Function calls &amp; examples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String instructions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Integer representations (review assignment)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Floating point representation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 instructions in x86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41871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4514850"/>
            <a:ext cx="1172146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Assemblers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Linkers and Loaders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8252460" y="596265"/>
            <a:ext cx="3383915" cy="479933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Idealized flow of execution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2296795" y="944880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High Level Languages</a:t>
            </a:r>
            <a:endParaRPr lang="x-none" altLang="en-IN"/>
          </a:p>
          <a:p>
            <a:pPr algn="ctr"/>
            <a:r>
              <a:rPr lang="x-none" altLang="en-IN"/>
              <a:t>C/C++/Fortran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1022985" y="19742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Compiler - gcc/g++/gfortran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2412365" y="3219450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Executable</a:t>
            </a:r>
            <a:endParaRPr lang="x-none" altLang="en-IN"/>
          </a:p>
        </p:txBody>
      </p:sp>
      <p:sp>
        <p:nvSpPr>
          <p:cNvPr id="15" name="Rectangle 14"/>
          <p:cNvSpPr/>
          <p:nvPr/>
        </p:nvSpPr>
        <p:spPr>
          <a:xfrm>
            <a:off x="1022985" y="439102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Operating System</a:t>
            </a:r>
            <a:endParaRPr lang="x-none" altLang="en-IN"/>
          </a:p>
        </p:txBody>
      </p:sp>
      <p:graphicFrame>
        <p:nvGraphicFramePr>
          <p:cNvPr id="11" name="Table 10"/>
          <p:cNvGraphicFramePr/>
          <p:nvPr/>
        </p:nvGraphicFramePr>
        <p:xfrm>
          <a:off x="8483600" y="1206500"/>
          <a:ext cx="2859405" cy="340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405"/>
              </a:tblGrid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51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635375" y="1653540"/>
            <a:ext cx="0" cy="320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>
            <a:off x="3635375" y="2604770"/>
            <a:ext cx="0" cy="614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3635375" y="3928110"/>
            <a:ext cx="0" cy="4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3"/>
            <a:endCxn id="12" idx="1"/>
          </p:cNvCxnSpPr>
          <p:nvPr/>
        </p:nvCxnSpPr>
        <p:spPr>
          <a:xfrm flipV="1">
            <a:off x="6247130" y="2995930"/>
            <a:ext cx="2005330" cy="1710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execution flow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1783715" y="970280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High Level Languages</a:t>
            </a:r>
            <a:endParaRPr lang="x-none" altLang="en-IN"/>
          </a:p>
          <a:p>
            <a:pPr algn="ctr"/>
            <a:r>
              <a:rPr lang="x-none" altLang="en-IN"/>
              <a:t>C/C++/Fortran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5099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Compiler - gcc/g++/gfortran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1783715" y="287337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Assembly Language</a:t>
            </a:r>
            <a:endParaRPr lang="x-none" altLang="en-IN"/>
          </a:p>
          <a:p>
            <a:pPr algn="ctr"/>
            <a:r>
              <a:rPr lang="x-none" altLang="en-IN"/>
              <a:t>Intel/AT&amp;T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5099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Assembler - gas,MASM,NASM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1783715" y="468566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6529705" y="1084580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3" name="Rectangle 12"/>
          <p:cNvSpPr/>
          <p:nvPr/>
        </p:nvSpPr>
        <p:spPr>
          <a:xfrm>
            <a:off x="65297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Linker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6543040" y="2845435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Executable</a:t>
            </a:r>
            <a:endParaRPr lang="x-none" altLang="en-IN"/>
          </a:p>
        </p:txBody>
      </p:sp>
      <p:sp>
        <p:nvSpPr>
          <p:cNvPr id="15" name="Rectangle 14"/>
          <p:cNvSpPr/>
          <p:nvPr/>
        </p:nvSpPr>
        <p:spPr>
          <a:xfrm>
            <a:off x="65297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Loader</a:t>
            </a:r>
            <a:endParaRPr lang="x-none" altLang="en-IN"/>
          </a:p>
        </p:txBody>
      </p:sp>
      <p:sp>
        <p:nvSpPr>
          <p:cNvPr id="16" name="Rectangle 15"/>
          <p:cNvSpPr/>
          <p:nvPr/>
        </p:nvSpPr>
        <p:spPr>
          <a:xfrm>
            <a:off x="7803515" y="469709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Runs on a</a:t>
            </a:r>
            <a:endParaRPr lang="x-none" altLang="en-IN"/>
          </a:p>
          <a:p>
            <a:pPr algn="ctr"/>
            <a:r>
              <a:rPr lang="x-none" altLang="en-IN"/>
              <a:t>microprocessor</a:t>
            </a:r>
            <a:endParaRPr lang="x-none" altLang="en-IN"/>
          </a:p>
        </p:txBody>
      </p:sp>
      <p:sp>
        <p:nvSpPr>
          <p:cNvPr id="17" name="Rectangle 16"/>
          <p:cNvSpPr/>
          <p:nvPr/>
        </p:nvSpPr>
        <p:spPr>
          <a:xfrm>
            <a:off x="9114155" y="1069975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Static Libraries</a:t>
            </a:r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9128125" y="2830830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Dynamic Libraries</a:t>
            </a:r>
            <a:endParaRPr lang="x-none" altLang="en-IN"/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122295" y="1678940"/>
            <a:ext cx="0" cy="320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122295" y="3582035"/>
            <a:ext cx="0" cy="229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3122295" y="263017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3122295" y="444246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12" idx="1"/>
          </p:cNvCxnSpPr>
          <p:nvPr/>
        </p:nvCxnSpPr>
        <p:spPr>
          <a:xfrm flipV="1">
            <a:off x="4460240" y="1438910"/>
            <a:ext cx="2069465" cy="3601085"/>
          </a:xfrm>
          <a:prstGeom prst="bentConnector3">
            <a:avLst>
              <a:gd name="adj1" fmla="val 76342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7752715" y="1793240"/>
            <a:ext cx="1389380" cy="206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3" idx="0"/>
          </p:cNvCxnSpPr>
          <p:nvPr/>
        </p:nvCxnSpPr>
        <p:spPr>
          <a:xfrm flipH="1">
            <a:off x="9142095" y="1778635"/>
            <a:ext cx="1195070" cy="220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>
            <a:off x="7766050" y="2630170"/>
            <a:ext cx="1376045" cy="215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7766050" y="3554095"/>
            <a:ext cx="1376045" cy="257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9121140" y="3539490"/>
            <a:ext cx="1229995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>
            <a:off x="9142095" y="4442460"/>
            <a:ext cx="0" cy="254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Why is the flow so complicated?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075" y="906145"/>
            <a:ext cx="1163129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Humans are lazy &amp; make mistakes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Can't work with hexadecimal numbers - need human readable labels / variable names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Humans can't handle complex systems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use reductionism or modularized design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Different parts of the code will be written by different people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We want to reuse code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Code will be in the form of libraries; sometimes we won't have the source code to these libraries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This introduces some problems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Forward reference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Relocation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External reference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extra complexity is to handle these problems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Assembly in more detail ...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25" y="867410"/>
            <a:ext cx="1145159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the following sample from a assembly code file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variable eq 10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jmp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mov eax, variable</a:t>
            </a:r>
            <a:endParaRPr lang="x-none" altLang="en-IN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loop: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dec eax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cmp eax, 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jneq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call function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....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function:</a:t>
            </a:r>
            <a:endParaRPr lang="x-none" altLang="en-IN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line in an assembly code file usually maps to a single machine instruction for the processor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But there are assembly directives also (sometimes called pseudoinstructions)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simple strategy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Read a line from the assembly file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Find out the binary representation for this instruction (from a lookup table given by the processor manufacturer)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Write this out to a executable file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Assembly in more detail ...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25" y="867410"/>
            <a:ext cx="11451590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the following sample from a assembly code file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variable eq 10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jmp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mov eax, variable</a:t>
            </a:r>
            <a:endParaRPr lang="x-none" altLang="en-IN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loop: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dec eax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cmp eax, 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jneq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call function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....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function: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We end up with </a:t>
            </a:r>
            <a:r>
              <a:rPr lang="x-none" altLang="en-IN" b="1"/>
              <a:t>forward reference </a:t>
            </a:r>
            <a:r>
              <a:rPr lang="x-none" altLang="en-IN"/>
              <a:t>problem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strategy to mitigate this is simple - use a </a:t>
            </a:r>
            <a:r>
              <a:rPr lang="x-none" altLang="en-IN" b="1"/>
              <a:t>two-pass </a:t>
            </a:r>
            <a:r>
              <a:rPr lang="x-none" altLang="en-IN"/>
              <a:t>assembler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First pass - build up a </a:t>
            </a:r>
            <a:r>
              <a:rPr lang="x-none" altLang="en-IN" b="1"/>
              <a:t>symbol table</a:t>
            </a:r>
            <a:r>
              <a:rPr lang="x-none" altLang="en-IN"/>
              <a:t> of label/variable names and their corresponding values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Second pass - go through the assembly file line by line and use the table built up in the first step to handle references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cs typeface="Arial" charset="0"/>
              </a:rPr>
              <a:t>Assembly in more detail ...</a:t>
            </a:r>
            <a:endParaRPr lang="x-none" altLang="en-IN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25" y="867410"/>
            <a:ext cx="1145159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the following sample from a assembly code file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variable eq 10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jmp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mov eax, variable</a:t>
            </a:r>
            <a:endParaRPr lang="x-none" altLang="en-IN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loop: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dec eax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cmp eax, 0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jneq loop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call function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....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>
                <a:sym typeface="+mn-ea"/>
              </a:rPr>
              <a:t>function:</a:t>
            </a:r>
            <a:endParaRPr lang="x-none" altLang="en-IN"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Build up a </a:t>
            </a:r>
            <a:r>
              <a:rPr lang="x-none" altLang="en-IN" b="1"/>
              <a:t>symbol table</a:t>
            </a:r>
            <a:r>
              <a:rPr lang="x-none" altLang="en-IN"/>
              <a:t> of label/variable names and their corresponding values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about labels? - Use a </a:t>
            </a:r>
            <a:r>
              <a:rPr lang="x-none" altLang="en-IN" b="1"/>
              <a:t>instruction location counter (ILC)</a:t>
            </a:r>
            <a:endParaRPr lang="x-none" altLang="en-IN" b="1"/>
          </a:p>
          <a:p>
            <a:pPr marL="742950" lvl="1" indent="-285750">
              <a:buFont typeface="Arial" charset="0"/>
              <a:buChar char="•"/>
            </a:pPr>
            <a:r>
              <a:rPr lang="x-none" altLang="en-IN" b="1"/>
              <a:t>ILC increments by the length of the instruction (in binary form)</a:t>
            </a:r>
            <a:endParaRPr lang="x-none" altLang="en-IN" b="1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symbols sometimes additional information needs to be stored - is it available outside the program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assembler also builds a </a:t>
            </a:r>
            <a:r>
              <a:rPr lang="x-none" altLang="en-IN" b="1"/>
              <a:t>relocation table</a:t>
            </a:r>
            <a:r>
              <a:rPr lang="x-none" altLang="en-IN"/>
              <a:t> for use by the linker in the next step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59025" y="1857375"/>
            <a:ext cx="4529455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0130" y="1625600"/>
            <a:ext cx="2689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ILC = 0</a:t>
            </a:r>
            <a:endParaRPr lang="x-none" alt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36240" y="2962275"/>
            <a:ext cx="4529455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7345" y="2730500"/>
            <a:ext cx="2689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ILC = 5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execution flow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1783715" y="970280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High Level Languages</a:t>
            </a:r>
            <a:endParaRPr lang="x-none" altLang="en-IN"/>
          </a:p>
          <a:p>
            <a:pPr algn="ctr"/>
            <a:r>
              <a:rPr lang="x-none" altLang="en-IN"/>
              <a:t>C/C++/Fortran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5099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Compiler - gcc/g++/gfortran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1783715" y="287337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Assembly Language</a:t>
            </a:r>
            <a:endParaRPr lang="x-none" altLang="en-IN"/>
          </a:p>
          <a:p>
            <a:pPr algn="ctr"/>
            <a:r>
              <a:rPr lang="x-none" altLang="en-IN"/>
              <a:t>Intel/AT&amp;T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5099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Assembler - gas,MASM,NASM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1783715" y="468566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6529705" y="1084580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Object File</a:t>
            </a:r>
            <a:endParaRPr lang="x-none" altLang="en-IN"/>
          </a:p>
        </p:txBody>
      </p:sp>
      <p:sp>
        <p:nvSpPr>
          <p:cNvPr id="13" name="Rectangle 12"/>
          <p:cNvSpPr/>
          <p:nvPr/>
        </p:nvSpPr>
        <p:spPr>
          <a:xfrm>
            <a:off x="6529705" y="199961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Linker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6543040" y="2845435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Executable</a:t>
            </a:r>
            <a:endParaRPr lang="x-none" altLang="en-IN"/>
          </a:p>
        </p:txBody>
      </p:sp>
      <p:sp>
        <p:nvSpPr>
          <p:cNvPr id="15" name="Rectangle 14"/>
          <p:cNvSpPr/>
          <p:nvPr/>
        </p:nvSpPr>
        <p:spPr>
          <a:xfrm>
            <a:off x="6529705" y="3811905"/>
            <a:ext cx="522414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Loader</a:t>
            </a:r>
            <a:endParaRPr lang="x-none" altLang="en-IN"/>
          </a:p>
        </p:txBody>
      </p:sp>
      <p:sp>
        <p:nvSpPr>
          <p:cNvPr id="16" name="Rectangle 15"/>
          <p:cNvSpPr/>
          <p:nvPr/>
        </p:nvSpPr>
        <p:spPr>
          <a:xfrm>
            <a:off x="7803515" y="4697095"/>
            <a:ext cx="267652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Runs on a</a:t>
            </a:r>
            <a:endParaRPr lang="x-none" altLang="en-IN"/>
          </a:p>
          <a:p>
            <a:pPr algn="ctr"/>
            <a:r>
              <a:rPr lang="x-none" altLang="en-IN"/>
              <a:t>microprocessor</a:t>
            </a:r>
            <a:endParaRPr lang="x-none" altLang="en-IN"/>
          </a:p>
        </p:txBody>
      </p:sp>
      <p:sp>
        <p:nvSpPr>
          <p:cNvPr id="17" name="Rectangle 16"/>
          <p:cNvSpPr/>
          <p:nvPr/>
        </p:nvSpPr>
        <p:spPr>
          <a:xfrm>
            <a:off x="9114155" y="1069975"/>
            <a:ext cx="2446020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Static Libraries</a:t>
            </a:r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9128125" y="2830830"/>
            <a:ext cx="2445385" cy="708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Dynamic Libraries</a:t>
            </a:r>
            <a:endParaRPr lang="x-none" altLang="en-IN"/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122295" y="1678940"/>
            <a:ext cx="0" cy="320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122295" y="3582035"/>
            <a:ext cx="0" cy="229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3122295" y="263017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3122295" y="4442460"/>
            <a:ext cx="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12" idx="1"/>
          </p:cNvCxnSpPr>
          <p:nvPr/>
        </p:nvCxnSpPr>
        <p:spPr>
          <a:xfrm flipV="1">
            <a:off x="4460240" y="1438910"/>
            <a:ext cx="2069465" cy="3601085"/>
          </a:xfrm>
          <a:prstGeom prst="bentConnector3">
            <a:avLst>
              <a:gd name="adj1" fmla="val 76342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7752715" y="1793240"/>
            <a:ext cx="1389380" cy="206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3" idx="0"/>
          </p:cNvCxnSpPr>
          <p:nvPr/>
        </p:nvCxnSpPr>
        <p:spPr>
          <a:xfrm flipH="1">
            <a:off x="9142095" y="1778635"/>
            <a:ext cx="1195070" cy="220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>
            <a:off x="7766050" y="2630170"/>
            <a:ext cx="1376045" cy="215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7766050" y="3554095"/>
            <a:ext cx="1376045" cy="257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9121140" y="3539490"/>
            <a:ext cx="1229995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>
            <a:off x="9142095" y="4442460"/>
            <a:ext cx="0" cy="254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4903</Words>
  <Application>Kingsoft Office WPP</Application>
  <PresentationFormat>Widescreen</PresentationFormat>
  <Paragraphs>353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124</cp:revision>
  <dcterms:created xsi:type="dcterms:W3CDTF">2017-02-01T08:48:32Z</dcterms:created>
  <dcterms:modified xsi:type="dcterms:W3CDTF">2017-02-01T08:48:32Z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16393ޒ-10.1.0.5672</vt:lpwstr>
  </property>
</Properties>
</file>