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345" r:id="rId4"/>
    <p:sldId id="346" r:id="rId6"/>
    <p:sldId id="365" r:id="rId7"/>
    <p:sldId id="347" r:id="rId8"/>
    <p:sldId id="349" r:id="rId9"/>
    <p:sldId id="350" r:id="rId10"/>
    <p:sldId id="3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21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28/02/2017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these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Where are we?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2260" y="890270"/>
            <a:ext cx="1492885" cy="129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Program 1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4512945" y="890270"/>
            <a:ext cx="1492885" cy="1299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Program 2</a:t>
            </a:r>
            <a:endParaRPr lang="x-none" altLang="en-IN"/>
          </a:p>
        </p:txBody>
      </p:sp>
      <p:sp>
        <p:nvSpPr>
          <p:cNvPr id="11" name="Rectangle 10"/>
          <p:cNvSpPr/>
          <p:nvPr/>
        </p:nvSpPr>
        <p:spPr>
          <a:xfrm>
            <a:off x="7920990" y="890270"/>
            <a:ext cx="1492885" cy="1299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Program n</a:t>
            </a:r>
            <a:endParaRPr lang="x-none" altLang="en-IN"/>
          </a:p>
        </p:txBody>
      </p:sp>
      <p:sp>
        <p:nvSpPr>
          <p:cNvPr id="12" name="Rectangle 11"/>
          <p:cNvSpPr/>
          <p:nvPr/>
        </p:nvSpPr>
        <p:spPr>
          <a:xfrm>
            <a:off x="2840990" y="2677795"/>
            <a:ext cx="6563360" cy="12998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Operating System</a:t>
            </a:r>
            <a:endParaRPr lang="x-none" altLang="en-IN"/>
          </a:p>
        </p:txBody>
      </p:sp>
      <p:sp>
        <p:nvSpPr>
          <p:cNvPr id="13" name="TextBox 12"/>
          <p:cNvSpPr txBox="1"/>
          <p:nvPr/>
        </p:nvSpPr>
        <p:spPr>
          <a:xfrm>
            <a:off x="6417945" y="1176655"/>
            <a:ext cx="1325245" cy="74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/>
              <a:t>...</a:t>
            </a:r>
            <a:endParaRPr lang="x-none" altLang="en-IN" sz="4000"/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3589020" y="2190115"/>
            <a:ext cx="0" cy="50482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85740" y="2190115"/>
            <a:ext cx="0" cy="50482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745220" y="2190115"/>
            <a:ext cx="0" cy="50482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42260" y="4212590"/>
            <a:ext cx="6574790" cy="2316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65580" y="4251325"/>
            <a:ext cx="127444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Hardware</a:t>
            </a:r>
            <a:endParaRPr lang="x-none" altLang="en-IN"/>
          </a:p>
        </p:txBody>
      </p:sp>
      <p:sp>
        <p:nvSpPr>
          <p:cNvPr id="19" name="Rounded Rectangle 18"/>
          <p:cNvSpPr/>
          <p:nvPr/>
        </p:nvSpPr>
        <p:spPr>
          <a:xfrm>
            <a:off x="3011805" y="4431665"/>
            <a:ext cx="3151505" cy="18789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Processor</a:t>
            </a:r>
            <a:endParaRPr lang="x-none" altLang="en-IN"/>
          </a:p>
        </p:txBody>
      </p:sp>
      <p:sp>
        <p:nvSpPr>
          <p:cNvPr id="20" name="Rounded Rectangle 19"/>
          <p:cNvSpPr/>
          <p:nvPr/>
        </p:nvSpPr>
        <p:spPr>
          <a:xfrm>
            <a:off x="6431915" y="4483100"/>
            <a:ext cx="2816860" cy="8496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Memory</a:t>
            </a:r>
            <a:endParaRPr lang="x-none" altLang="en-IN"/>
          </a:p>
        </p:txBody>
      </p:sp>
      <p:sp>
        <p:nvSpPr>
          <p:cNvPr id="21" name="Rounded Rectangle 20"/>
          <p:cNvSpPr/>
          <p:nvPr/>
        </p:nvSpPr>
        <p:spPr>
          <a:xfrm>
            <a:off x="6431280" y="5458460"/>
            <a:ext cx="2816860" cy="8242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Input</a:t>
            </a:r>
            <a:endParaRPr lang="x-none" altLang="en-IN"/>
          </a:p>
          <a:p>
            <a:pPr algn="ctr"/>
            <a:r>
              <a:rPr lang="x-none" altLang="en-IN"/>
              <a:t>Output</a:t>
            </a:r>
            <a:endParaRPr lang="x-none" altLang="en-IN"/>
          </a:p>
        </p:txBody>
      </p:sp>
      <p:sp>
        <p:nvSpPr>
          <p:cNvPr id="22" name="Line Callout 1 21"/>
          <p:cNvSpPr/>
          <p:nvPr/>
        </p:nvSpPr>
        <p:spPr>
          <a:xfrm>
            <a:off x="9905365" y="3851275"/>
            <a:ext cx="2033270" cy="875030"/>
          </a:xfrm>
          <a:prstGeom prst="border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Chapter 5</a:t>
            </a:r>
            <a:endParaRPr lang="x-none" altLang="en-IN"/>
          </a:p>
        </p:txBody>
      </p:sp>
      <p:sp>
        <p:nvSpPr>
          <p:cNvPr id="2" name="Rectangle 1"/>
          <p:cNvSpPr/>
          <p:nvPr/>
        </p:nvSpPr>
        <p:spPr>
          <a:xfrm>
            <a:off x="2836545" y="3957320"/>
            <a:ext cx="3307080" cy="229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ISA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6128385" y="3956050"/>
            <a:ext cx="3307080" cy="2298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Interface to H/W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 bldLvl="0" animBg="1"/>
      <p:bldP spid="19" grpId="0" bldLvl="0" animBg="1"/>
      <p:bldP spid="20" grpId="0" bldLvl="0" animBg="1"/>
      <p:bldP spid="21" grpId="0" bldLvl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The need for memory and how we view this?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775" y="789940"/>
            <a:ext cx="605980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Programmers view of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Large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Low cost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Fast access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Instructions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Data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In every clock cycle!</a:t>
            </a:r>
            <a:endParaRPr lang="x-none" altLang="en-IN"/>
          </a:p>
        </p:txBody>
      </p:sp>
      <p:pic>
        <p:nvPicPr>
          <p:cNvPr id="17413" name="Picture 6" descr="f04-1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63670" y="1346835"/>
            <a:ext cx="8045450" cy="4980305"/>
          </a:xfr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Types of memory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045" y="789940"/>
            <a:ext cx="603440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SRAM - Static RAM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Access times of the order of ns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DRAM - Dynamic RAM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Access times of the order of 10s of ns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Magnetic memory (hard disks)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Access times of the order of ms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9" name="Picture 8" descr="f05-0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494780" y="1553845"/>
            <a:ext cx="5223510" cy="3105150"/>
          </a:xfr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Building large &amp; fast memory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410" y="789940"/>
            <a:ext cx="1146365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Exploit the locality principle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Temporal locality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If an item in memory is referenced, then it will be referenced again in the near future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Spatial locality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If an item in memory is referenced, then items whose addresses are nearby will be referenced in the near future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Use a hierarchy of memories to build up a large fast memory using the above locality principles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6412230" y="5215255"/>
            <a:ext cx="95250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/>
              <a:t>Update rules</a:t>
            </a:r>
            <a:endParaRPr lang="x-none" alt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5385" y="3271520"/>
            <a:ext cx="9779000" cy="3216910"/>
            <a:chOff x="1851" y="5152"/>
            <a:chExt cx="15400" cy="5066"/>
          </a:xfrm>
        </p:grpSpPr>
        <p:sp>
          <p:nvSpPr>
            <p:cNvPr id="7" name="Rectangle 6"/>
            <p:cNvSpPr/>
            <p:nvPr/>
          </p:nvSpPr>
          <p:spPr>
            <a:xfrm>
              <a:off x="5785" y="6166"/>
              <a:ext cx="4194" cy="3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Small and fast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items recently accessed, items near items recently accessed.</a:t>
              </a:r>
              <a:endParaRPr lang="x-none" alt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39" y="5152"/>
              <a:ext cx="5513" cy="5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Large and slow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all items</a:t>
              </a:r>
              <a:endParaRPr lang="x-none" altLang="en-IN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9997" y="7310"/>
              <a:ext cx="1722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51" y="5173"/>
              <a:ext cx="2878" cy="50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Processor</a:t>
              </a:r>
              <a:endParaRPr lang="x-none" altLang="en-IN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4727" y="7310"/>
              <a:ext cx="1093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Memory hierarchy and some terminology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045" y="789940"/>
            <a:ext cx="616331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Data is stored in a pure hierarchy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data stored at the level closer to the processor is a subset of the data at a level farther away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Even if the hierarchy consists of multiple levels, data is copied only between two adjacent levels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So we can concentrate on systems with just two levels to understand this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minimum unit that can be transferred between two adjacent levels is called a</a:t>
            </a:r>
            <a:r>
              <a:rPr lang="x-none" altLang="en-IN">
                <a:solidFill>
                  <a:srgbClr val="FF0000"/>
                </a:solidFill>
                <a:effectLst/>
              </a:rPr>
              <a:t> block or a line</a:t>
            </a:r>
            <a:endParaRPr lang="x-none" altLang="en-IN">
              <a:solidFill>
                <a:srgbClr val="FF0000"/>
              </a:solidFill>
              <a:effectLst/>
            </a:endParaRPr>
          </a:p>
        </p:txBody>
      </p:sp>
      <p:pic>
        <p:nvPicPr>
          <p:cNvPr id="4101" name="Picture 6" descr="f05-02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60995" y="4255770"/>
            <a:ext cx="3681730" cy="230759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125" name="Picture 6" descr="f05-03-97801240772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88505" y="723265"/>
            <a:ext cx="4808220" cy="29260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Memory hierarchy and some terminology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045" y="789940"/>
            <a:ext cx="616331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Suppose the processor requests an item in memory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The item is requested using the memory address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If that item is there in the first level of memory, then we have a </a:t>
            </a:r>
            <a:r>
              <a:rPr lang="x-none" altLang="en-IN">
                <a:solidFill>
                  <a:srgbClr val="FF0000"/>
                </a:solidFill>
                <a:effectLst/>
              </a:rPr>
              <a:t>hit</a:t>
            </a:r>
            <a:endParaRPr lang="x-none" altLang="en-IN">
              <a:solidFill>
                <a:srgbClr val="FF0000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effectLst/>
              </a:rPr>
              <a:t>If the item is not present, then there is a </a:t>
            </a:r>
            <a:r>
              <a:rPr lang="x-none" altLang="en-IN">
                <a:solidFill>
                  <a:srgbClr val="FF0000"/>
                </a:solidFill>
                <a:effectLst/>
              </a:rPr>
              <a:t>miss </a:t>
            </a:r>
            <a:r>
              <a:rPr lang="x-none" altLang="en-IN">
                <a:solidFill>
                  <a:schemeClr val="tx1"/>
                </a:solidFill>
                <a:effectLst/>
              </a:rPr>
              <a:t>and the item has to be fetched from the second level (this is possible because of the pure hierarchy nature)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  <a:effectLst/>
              </a:rPr>
              <a:t>Hit rate</a:t>
            </a:r>
            <a:r>
              <a:rPr lang="x-none" altLang="en-IN">
                <a:solidFill>
                  <a:schemeClr val="tx1"/>
                </a:solidFill>
                <a:effectLst/>
              </a:rPr>
              <a:t> is the fraction of memory accesses which were a hit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  <a:effectLst/>
              </a:rPr>
              <a:t>Miss rate = 1 - Hit rate</a:t>
            </a:r>
            <a:endParaRPr lang="x-none" altLang="en-IN">
              <a:solidFill>
                <a:srgbClr val="FF0000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  <a:effectLst/>
              </a:rPr>
              <a:t>Hit time </a:t>
            </a:r>
            <a:r>
              <a:rPr lang="x-none" altLang="en-IN">
                <a:solidFill>
                  <a:schemeClr val="tx1"/>
                </a:solidFill>
                <a:effectLst/>
              </a:rPr>
              <a:t>is the time required to access an item in the first level, including the time taken to determine whether an item is present at the first level or not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  <a:effectLst/>
              </a:rPr>
              <a:t>Miss penalty </a:t>
            </a:r>
            <a:r>
              <a:rPr lang="x-none" altLang="en-IN">
                <a:solidFill>
                  <a:schemeClr val="tx1"/>
                </a:solidFill>
                <a:effectLst/>
              </a:rPr>
              <a:t>is the time required to replace an item in the first level from the second level and to deliver that item to the processor</a:t>
            </a:r>
            <a:endParaRPr lang="x-none" altLang="en-IN">
              <a:solidFill>
                <a:schemeClr val="tx1"/>
              </a:solidFill>
              <a:effectLst/>
            </a:endParaRPr>
          </a:p>
          <a:p>
            <a:pPr marL="742950" lvl="1" indent="-285750" algn="just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  <a:effectLst/>
            </a:endParaRPr>
          </a:p>
        </p:txBody>
      </p:sp>
      <p:pic>
        <p:nvPicPr>
          <p:cNvPr id="4101" name="Picture 6" descr="f05-02-978012407726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47280" y="961390"/>
            <a:ext cx="4287520" cy="485521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Down Arrow 6"/>
          <p:cNvSpPr/>
          <p:nvPr/>
        </p:nvSpPr>
        <p:spPr>
          <a:xfrm>
            <a:off x="9603740" y="1638300"/>
            <a:ext cx="269875" cy="643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8" name="Up Arrow 7"/>
          <p:cNvSpPr/>
          <p:nvPr/>
        </p:nvSpPr>
        <p:spPr>
          <a:xfrm>
            <a:off x="8575675" y="1626235"/>
            <a:ext cx="257175" cy="61785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Down Arrow 8"/>
          <p:cNvSpPr/>
          <p:nvPr/>
        </p:nvSpPr>
        <p:spPr>
          <a:xfrm>
            <a:off x="9265920" y="3271520"/>
            <a:ext cx="269875" cy="643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0" name="Up Arrow 9"/>
          <p:cNvSpPr/>
          <p:nvPr/>
        </p:nvSpPr>
        <p:spPr>
          <a:xfrm>
            <a:off x="8654415" y="3243580"/>
            <a:ext cx="257175" cy="61785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7" grpId="1" animBg="1"/>
      <p:bldP spid="7" grpId="2" animBg="1"/>
      <p:bldP spid="9" grpId="0" bldLvl="0" animBg="1"/>
      <p:bldP spid="10" grpId="0" bldLvl="0" animBg="1"/>
      <p:bldP spid="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Summary of today's class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290" y="661670"/>
            <a:ext cx="1167003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Requirement of a fast large memory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Locality principle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Spatial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Temporal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Hierarchy of memories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Terminology: Hit, miss, hit rate, miss rate, miss penalty</a:t>
            </a:r>
            <a:endParaRPr lang="x-none" altLang="en-IN">
              <a:solidFill>
                <a:schemeClr val="tx1"/>
              </a:solidFill>
            </a:endParaRPr>
          </a:p>
          <a:p>
            <a:pPr lvl="0" indent="0">
              <a:buFont typeface="Arial" charset="0"/>
              <a:buNone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Reference: Hennessy and Patterson</a:t>
            </a: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2677</Words>
  <Application>Kingsoft Office WPP</Application>
  <PresentationFormat>Widescreen</PresentationFormat>
  <Paragraphs>123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998</cp:revision>
  <dcterms:created xsi:type="dcterms:W3CDTF">2017-02-28T06:12:28Z</dcterms:created>
  <dcterms:modified xsi:type="dcterms:W3CDTF">2017-02-28T06:12:28Z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16393࡭-10.1.0.5672</vt:lpwstr>
  </property>
</Properties>
</file>