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345" r:id="rId4"/>
    <p:sldId id="351" r:id="rId6"/>
    <p:sldId id="352" r:id="rId7"/>
    <p:sldId id="353" r:id="rId8"/>
    <p:sldId id="382" r:id="rId9"/>
    <p:sldId id="383" r:id="rId10"/>
    <p:sldId id="354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13303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Lecture 22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01/03/2017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75" name="Footer Placeholder 7"/>
          <p:cNvSpPr txBox="1">
            <a:spLocks noGrp="1"/>
          </p:cNvSpPr>
          <p:nvPr/>
        </p:nvSpPr>
        <p:spPr>
          <a:xfrm>
            <a:off x="1492885" y="6081395"/>
            <a:ext cx="91440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Figures in these lecture slides are taken from Hennessy and Patterson's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Computer Organization and Design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(</a:t>
            </a:r>
            <a:r>
              <a:rPr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Copyright © 2014 Elsevier Inc. All rights reserved</a:t>
            </a:r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)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6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Cache access example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" y="713105"/>
            <a:ext cx="5842000" cy="2578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Suppose the cache consists of 8 words (= blocks) and is direct mapped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The initial state of the cache would be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Suppose the processor accesses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Suppose the processor accesses</a:t>
            </a:r>
            <a:endParaRPr lang="x-none" altLang="en-IN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57079" name="Group 55"/>
          <p:cNvGraphicFramePr>
            <a:graphicFrameLocks noGrp="1"/>
          </p:cNvGraphicFramePr>
          <p:nvPr/>
        </p:nvGraphicFramePr>
        <p:xfrm>
          <a:off x="237490" y="1977390"/>
          <a:ext cx="5363845" cy="732155"/>
        </p:xfrm>
        <a:graphic>
          <a:graphicData uri="http://schemas.openxmlformats.org/drawingml/2006/table">
            <a:tbl>
              <a:tblPr/>
              <a:tblGrid>
                <a:gridCol w="1478280"/>
                <a:gridCol w="1456690"/>
                <a:gridCol w="1088390"/>
                <a:gridCol w="1340485"/>
              </a:tblGrid>
              <a:tr h="3657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3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9127" name="Group 55"/>
          <p:cNvGraphicFramePr>
            <a:graphicFrameLocks noGrp="1"/>
          </p:cNvGraphicFramePr>
          <p:nvPr/>
        </p:nvGraphicFramePr>
        <p:xfrm>
          <a:off x="236220" y="3342005"/>
          <a:ext cx="5325110" cy="732155"/>
        </p:xfrm>
        <a:graphic>
          <a:graphicData uri="http://schemas.openxmlformats.org/drawingml/2006/table">
            <a:tbl>
              <a:tblPr/>
              <a:tblGrid>
                <a:gridCol w="1467485"/>
                <a:gridCol w="1446530"/>
                <a:gridCol w="1080135"/>
                <a:gridCol w="1330960"/>
              </a:tblGrid>
              <a:tr h="3657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3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9075" name="Group 3"/>
          <p:cNvGraphicFramePr>
            <a:graphicFrameLocks noGrp="1"/>
          </p:cNvGraphicFramePr>
          <p:nvPr/>
        </p:nvGraphicFramePr>
        <p:xfrm>
          <a:off x="5922328" y="1958975"/>
          <a:ext cx="6096000" cy="3292475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76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6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Cache access example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" y="713105"/>
            <a:ext cx="5842000" cy="3949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Suppose the cache consists of 8 words (= blocks) and is direct mapped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The initial state of the cache would be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Suppose the processor accesses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Suppose the processor accesses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Suppose the processor accesses</a:t>
            </a:r>
            <a:endParaRPr lang="x-none" altLang="en-IN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57079" name="Group 55"/>
          <p:cNvGraphicFramePr>
            <a:graphicFrameLocks noGrp="1"/>
          </p:cNvGraphicFramePr>
          <p:nvPr/>
        </p:nvGraphicFramePr>
        <p:xfrm>
          <a:off x="237490" y="1977390"/>
          <a:ext cx="5363845" cy="732155"/>
        </p:xfrm>
        <a:graphic>
          <a:graphicData uri="http://schemas.openxmlformats.org/drawingml/2006/table">
            <a:tbl>
              <a:tblPr/>
              <a:tblGrid>
                <a:gridCol w="1478280"/>
                <a:gridCol w="1456690"/>
                <a:gridCol w="1088390"/>
                <a:gridCol w="1340485"/>
              </a:tblGrid>
              <a:tr h="3657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3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9127" name="Group 55"/>
          <p:cNvGraphicFramePr>
            <a:graphicFrameLocks noGrp="1"/>
          </p:cNvGraphicFramePr>
          <p:nvPr/>
        </p:nvGraphicFramePr>
        <p:xfrm>
          <a:off x="236220" y="3342005"/>
          <a:ext cx="5325110" cy="732155"/>
        </p:xfrm>
        <a:graphic>
          <a:graphicData uri="http://schemas.openxmlformats.org/drawingml/2006/table">
            <a:tbl>
              <a:tblPr/>
              <a:tblGrid>
                <a:gridCol w="1467485"/>
                <a:gridCol w="1446530"/>
                <a:gridCol w="1080135"/>
                <a:gridCol w="1330960"/>
              </a:tblGrid>
              <a:tr h="3657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3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1175" name="Group 55"/>
          <p:cNvGraphicFramePr>
            <a:graphicFrameLocks noGrp="1"/>
          </p:cNvGraphicFramePr>
          <p:nvPr/>
        </p:nvGraphicFramePr>
        <p:xfrm>
          <a:off x="223520" y="4653915"/>
          <a:ext cx="5351145" cy="914400"/>
        </p:xfrm>
        <a:graphic>
          <a:graphicData uri="http://schemas.openxmlformats.org/drawingml/2006/table">
            <a:tbl>
              <a:tblPr/>
              <a:tblGrid>
                <a:gridCol w="1474470"/>
                <a:gridCol w="1453515"/>
                <a:gridCol w="1085850"/>
                <a:gridCol w="1337310"/>
              </a:tblGrid>
              <a:tr h="3048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1123" name="Group 3"/>
          <p:cNvGraphicFramePr>
            <a:graphicFrameLocks noGrp="1"/>
          </p:cNvGraphicFramePr>
          <p:nvPr/>
        </p:nvGraphicFramePr>
        <p:xfrm>
          <a:off x="6025198" y="2023110"/>
          <a:ext cx="6096000" cy="3292475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83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6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Cache access example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" y="713105"/>
            <a:ext cx="5842000" cy="3949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Suppose the cache consists of 8 words (= blocks) and is direct mapped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The initial state of the cache would be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Suppose the processor accesses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Suppose the processor accesses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Suppose the processor accesses</a:t>
            </a:r>
            <a:endParaRPr lang="x-none" altLang="en-IN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57079" name="Group 55"/>
          <p:cNvGraphicFramePr>
            <a:graphicFrameLocks noGrp="1"/>
          </p:cNvGraphicFramePr>
          <p:nvPr/>
        </p:nvGraphicFramePr>
        <p:xfrm>
          <a:off x="237490" y="1977390"/>
          <a:ext cx="5363845" cy="732155"/>
        </p:xfrm>
        <a:graphic>
          <a:graphicData uri="http://schemas.openxmlformats.org/drawingml/2006/table">
            <a:tbl>
              <a:tblPr/>
              <a:tblGrid>
                <a:gridCol w="1478280"/>
                <a:gridCol w="1456690"/>
                <a:gridCol w="1088390"/>
                <a:gridCol w="1340485"/>
              </a:tblGrid>
              <a:tr h="3657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3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9127" name="Group 55"/>
          <p:cNvGraphicFramePr>
            <a:graphicFrameLocks noGrp="1"/>
          </p:cNvGraphicFramePr>
          <p:nvPr/>
        </p:nvGraphicFramePr>
        <p:xfrm>
          <a:off x="236220" y="3342005"/>
          <a:ext cx="5325110" cy="732155"/>
        </p:xfrm>
        <a:graphic>
          <a:graphicData uri="http://schemas.openxmlformats.org/drawingml/2006/table">
            <a:tbl>
              <a:tblPr/>
              <a:tblGrid>
                <a:gridCol w="1467485"/>
                <a:gridCol w="1446530"/>
                <a:gridCol w="1080135"/>
                <a:gridCol w="1330960"/>
              </a:tblGrid>
              <a:tr h="3657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3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1175" name="Group 55"/>
          <p:cNvGraphicFramePr>
            <a:graphicFrameLocks noGrp="1"/>
          </p:cNvGraphicFramePr>
          <p:nvPr/>
        </p:nvGraphicFramePr>
        <p:xfrm>
          <a:off x="223520" y="4653915"/>
          <a:ext cx="5351145" cy="914400"/>
        </p:xfrm>
        <a:graphic>
          <a:graphicData uri="http://schemas.openxmlformats.org/drawingml/2006/table">
            <a:tbl>
              <a:tblPr/>
              <a:tblGrid>
                <a:gridCol w="1474470"/>
                <a:gridCol w="1453515"/>
                <a:gridCol w="1085850"/>
                <a:gridCol w="1337310"/>
              </a:tblGrid>
              <a:tr h="3048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3223" name="Group 55"/>
          <p:cNvGraphicFramePr>
            <a:graphicFrameLocks noGrp="1"/>
          </p:cNvGraphicFramePr>
          <p:nvPr/>
        </p:nvGraphicFramePr>
        <p:xfrm>
          <a:off x="235585" y="5682615"/>
          <a:ext cx="5350510" cy="914400"/>
        </p:xfrm>
        <a:graphic>
          <a:graphicData uri="http://schemas.openxmlformats.org/drawingml/2006/table">
            <a:tbl>
              <a:tblPr/>
              <a:tblGrid>
                <a:gridCol w="1474470"/>
                <a:gridCol w="1453515"/>
                <a:gridCol w="1085215"/>
                <a:gridCol w="1337310"/>
              </a:tblGrid>
              <a:tr h="3048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00 011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3171" name="Group 3"/>
          <p:cNvGraphicFramePr>
            <a:graphicFrameLocks noGrp="1"/>
          </p:cNvGraphicFramePr>
          <p:nvPr/>
        </p:nvGraphicFramePr>
        <p:xfrm>
          <a:off x="5896293" y="1997710"/>
          <a:ext cx="6096000" cy="3292475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83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Mem[00011]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What happens in the architecture that we have studied?</a:t>
            </a:r>
            <a:endParaRPr lang="x-none" altLang="en-IN">
              <a:solidFill>
                <a:schemeClr val="tx1"/>
              </a:solidFill>
            </a:endParaRPr>
          </a:p>
        </p:txBody>
      </p:sp>
      <p:pic>
        <p:nvPicPr>
          <p:cNvPr id="17413" name="Picture 6" descr="f04-15-9780124077263"/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085340" y="857885"/>
            <a:ext cx="8045450" cy="4980305"/>
          </a:xfrm>
          <a:ln w="9525">
            <a:noFill/>
            <a:miter/>
          </a:ln>
        </p:spPr>
      </p:pic>
      <p:sp>
        <p:nvSpPr>
          <p:cNvPr id="7" name="Bent-Up Arrow 6"/>
          <p:cNvSpPr/>
          <p:nvPr/>
        </p:nvSpPr>
        <p:spPr>
          <a:xfrm>
            <a:off x="1601470" y="4058920"/>
            <a:ext cx="2032635" cy="147955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Cache</a:t>
            </a:r>
            <a:endParaRPr lang="x-none" altLang="en-IN"/>
          </a:p>
        </p:txBody>
      </p:sp>
      <p:sp>
        <p:nvSpPr>
          <p:cNvPr id="8" name="Bent-Up Arrow 7"/>
          <p:cNvSpPr/>
          <p:nvPr/>
        </p:nvSpPr>
        <p:spPr>
          <a:xfrm>
            <a:off x="7517765" y="4803140"/>
            <a:ext cx="1659890" cy="16078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Cache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What happens when there is a cache miss?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8290" y="661670"/>
            <a:ext cx="11670030" cy="2578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If there is a cache hit, then the processor proceeds normally as before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If there is a cache miss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Single cycle architecture - have to wait till the memory is accessed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Pipelined architecture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Stall the CPU pipeline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Instruction cache miss</a:t>
            </a:r>
            <a:endParaRPr lang="x-none" altLang="en-IN"/>
          </a:p>
          <a:p>
            <a:pPr marL="1657350" lvl="3" indent="-285750">
              <a:buFont typeface="Arial" charset="0"/>
              <a:buChar char="•"/>
            </a:pPr>
            <a:r>
              <a:rPr lang="x-none" altLang="en-IN"/>
              <a:t>Refetch instruction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Data cache miss</a:t>
            </a:r>
            <a:endParaRPr lang="x-none" altLang="en-IN"/>
          </a:p>
          <a:p>
            <a:pPr marL="1657350" lvl="3" indent="-285750">
              <a:buFont typeface="Arial" charset="0"/>
              <a:buChar char="•"/>
            </a:pPr>
            <a:r>
              <a:rPr lang="x-none" altLang="en-IN"/>
              <a:t>Have to complete data access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What happens when an address in the cache is written to?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8290" y="661670"/>
            <a:ext cx="11670030" cy="3675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The contents in the cache don't match with the contents in memory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The cache is said to be</a:t>
            </a:r>
            <a:r>
              <a:rPr lang="x-none" altLang="en-IN">
                <a:solidFill>
                  <a:srgbClr val="FF0000"/>
                </a:solidFill>
              </a:rPr>
              <a:t> inconsistent</a:t>
            </a:r>
            <a:endParaRPr lang="x-none" altLang="en-IN">
              <a:solidFill>
                <a:srgbClr val="FF0000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Two strategies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Write through</a:t>
            </a:r>
            <a:endParaRPr lang="x-none" altLang="en-IN">
              <a:solidFill>
                <a:srgbClr val="FF0000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Whenever the cache is written to the memory is also updated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But this means that memory writes will proceed at the speed of memory accesses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Solve this partly by using a </a:t>
            </a:r>
            <a:r>
              <a:rPr lang="x-none" altLang="en-IN">
                <a:solidFill>
                  <a:srgbClr val="FF0000"/>
                </a:solidFill>
              </a:rPr>
              <a:t>write buffer</a:t>
            </a:r>
            <a:endParaRPr lang="x-none" altLang="en-IN">
              <a:solidFill>
                <a:srgbClr val="FF0000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Write back</a:t>
            </a:r>
            <a:endParaRPr lang="x-none" altLang="en-IN">
              <a:solidFill>
                <a:srgbClr val="FF0000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Suppose the cache is inconsistent 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But accessing the memory location which is in cache will return the most recent written value, which is correct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We need to update memory only when the memory location in cache is replaced - this is the writeback strategy</a:t>
            </a:r>
            <a:endParaRPr lang="x-none" alt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Summary of today's class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8290" y="661670"/>
            <a:ext cx="11670030" cy="4498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Requirement of a fast large memory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Locality principle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Spatial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Temporal</a:t>
            </a:r>
            <a:endParaRPr lang="x-none" altLang="en-IN">
              <a:solidFill>
                <a:schemeClr val="tx1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Hierarchy of memories</a:t>
            </a:r>
            <a:endParaRPr lang="x-none" altLang="en-IN">
              <a:solidFill>
                <a:schemeClr val="tx1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Terminology: Hit, miss, hit rate, miss rate, miss penalty</a:t>
            </a:r>
            <a:endParaRPr lang="x-none" altLang="en-IN">
              <a:solidFill>
                <a:schemeClr val="tx1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Caches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Direct mapped caches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Accessing direct mapped caches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Cache miss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Writing into caches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Reference: Hennessy and Patterson</a:t>
            </a:r>
            <a:endParaRPr lang="x-none" alt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Review</a:t>
            </a:r>
            <a:endParaRPr lang="x-none" altLang="en-IN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75385" y="3271520"/>
            <a:ext cx="9779000" cy="3216910"/>
            <a:chOff x="1851" y="5152"/>
            <a:chExt cx="15400" cy="5066"/>
          </a:xfrm>
        </p:grpSpPr>
        <p:sp>
          <p:nvSpPr>
            <p:cNvPr id="23" name="Rectangle 22"/>
            <p:cNvSpPr/>
            <p:nvPr/>
          </p:nvSpPr>
          <p:spPr>
            <a:xfrm>
              <a:off x="5785" y="6166"/>
              <a:ext cx="4194" cy="30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/>
                <a:t>Small and fast</a:t>
              </a:r>
              <a:endParaRPr lang="x-none" altLang="en-IN"/>
            </a:p>
            <a:p>
              <a:pPr algn="ctr"/>
              <a:r>
                <a:rPr lang="x-none" altLang="en-IN"/>
                <a:t>memory</a:t>
              </a:r>
              <a:endParaRPr lang="x-none" altLang="en-IN"/>
            </a:p>
            <a:p>
              <a:pPr algn="ctr"/>
              <a:endParaRPr lang="x-none" altLang="en-IN"/>
            </a:p>
            <a:p>
              <a:pPr algn="ctr"/>
              <a:r>
                <a:rPr lang="x-none" altLang="en-IN"/>
                <a:t>holds items recently accessed, items near items recently accessed.</a:t>
              </a:r>
              <a:endParaRPr lang="x-none" alt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739" y="5152"/>
              <a:ext cx="5513" cy="5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/>
                <a:t>Large and slow</a:t>
              </a:r>
              <a:endParaRPr lang="x-none" altLang="en-IN"/>
            </a:p>
            <a:p>
              <a:pPr algn="ctr"/>
              <a:r>
                <a:rPr lang="x-none" altLang="en-IN"/>
                <a:t>memory</a:t>
              </a:r>
              <a:endParaRPr lang="x-none" altLang="en-IN"/>
            </a:p>
            <a:p>
              <a:pPr algn="ctr"/>
              <a:endParaRPr lang="x-none" altLang="en-IN"/>
            </a:p>
            <a:p>
              <a:pPr algn="ctr"/>
              <a:r>
                <a:rPr lang="x-none" altLang="en-IN"/>
                <a:t>holds all items</a:t>
              </a:r>
              <a:endParaRPr lang="x-none" altLang="en-IN"/>
            </a:p>
          </p:txBody>
        </p:sp>
        <p:sp>
          <p:nvSpPr>
            <p:cNvPr id="25" name="Left-Right Arrow 24"/>
            <p:cNvSpPr/>
            <p:nvPr/>
          </p:nvSpPr>
          <p:spPr>
            <a:xfrm>
              <a:off x="9997" y="7310"/>
              <a:ext cx="1722" cy="75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x-none" altLang="en-IN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851" y="5173"/>
              <a:ext cx="2878" cy="502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/>
                <a:t>Processor</a:t>
              </a:r>
              <a:endParaRPr lang="x-none" altLang="en-IN"/>
            </a:p>
          </p:txBody>
        </p:sp>
        <p:sp>
          <p:nvSpPr>
            <p:cNvPr id="27" name="Left-Right Arrow 26"/>
            <p:cNvSpPr/>
            <p:nvPr/>
          </p:nvSpPr>
          <p:spPr>
            <a:xfrm>
              <a:off x="4727" y="7310"/>
              <a:ext cx="1093" cy="75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x-none" altLang="en-IN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58165" y="686435"/>
            <a:ext cx="10859770" cy="1480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Locality principles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Spatial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Temporal</a:t>
            </a:r>
            <a:endParaRPr lang="x-none" altLang="en-IN">
              <a:solidFill>
                <a:schemeClr val="tx1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Hierarchy of memories</a:t>
            </a:r>
            <a:endParaRPr lang="x-none" altLang="en-IN">
              <a:solidFill>
                <a:schemeClr val="tx1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Terminology: Hit, miss, hit rate, miss rate, miss penalty</a:t>
            </a:r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Caches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0045" y="789940"/>
            <a:ext cx="6163310" cy="5046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The first level of memory in between the processor and the main memory is called a cache (or cache memory)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Modern computers contain multiple caches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We will call the second level of memory as main memory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742950" lvl="1" indent="-285750" algn="just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How to store items in the cache?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Assume that a block is a word for now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Direct mapped caches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Each memory location in the second level or main memory is mapped to a fixed location in the cache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Multiple main memory locations are mapped to the same fixed location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The mapping from main memory address to cache memory address is usually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lvl="2" indent="0" algn="just">
              <a:buFont typeface="Arial" charset="0"/>
              <a:buNone/>
            </a:pPr>
            <a:r>
              <a:rPr lang="x-none" altLang="en-IN">
                <a:solidFill>
                  <a:schemeClr val="tx1"/>
                </a:solidFill>
                <a:effectLst/>
              </a:rPr>
              <a:t>Block address (modulo) Number of blocks in the cache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  <a:effectLst/>
            </a:endParaRPr>
          </a:p>
        </p:txBody>
      </p:sp>
      <p:pic>
        <p:nvPicPr>
          <p:cNvPr id="4101" name="Picture 6" descr="f05-02-978012407726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47280" y="961390"/>
            <a:ext cx="4287520" cy="485521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5" name="Right Arrow 14"/>
          <p:cNvSpPr/>
          <p:nvPr/>
        </p:nvSpPr>
        <p:spPr>
          <a:xfrm>
            <a:off x="6656705" y="2359660"/>
            <a:ext cx="1209040" cy="78549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Cache</a:t>
            </a:r>
            <a:endParaRPr lang="x-none" altLang="en-IN"/>
          </a:p>
        </p:txBody>
      </p:sp>
      <p:sp>
        <p:nvSpPr>
          <p:cNvPr id="7" name="Up Arrow 6"/>
          <p:cNvSpPr/>
          <p:nvPr/>
        </p:nvSpPr>
        <p:spPr>
          <a:xfrm>
            <a:off x="8131810" y="5843905"/>
            <a:ext cx="2367280" cy="78994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Main</a:t>
            </a:r>
            <a:endParaRPr lang="x-none" altLang="en-IN"/>
          </a:p>
          <a:p>
            <a:pPr algn="ctr"/>
            <a:r>
              <a:rPr lang="x-none" altLang="en-IN"/>
              <a:t>memory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6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Caches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0045" y="789940"/>
            <a:ext cx="6163310" cy="4772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The first level of memory in between the processor and the main memory is called a cache (or cache memory)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Modern computers contain multiple caches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We will call the second level of memory as main memory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742950" lvl="1" indent="-285750" algn="just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How to store items in the cache?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Direct mapped caches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Each memory location in the second level or main memory is mapped to a fixed location in the cache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Multiple main memory locations are mapped to the same fixed location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The mapping from main memory address to cache memory address is usually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lvl="2" indent="0" algn="just">
              <a:buFont typeface="Arial" charset="0"/>
              <a:buNone/>
            </a:pPr>
            <a:r>
              <a:rPr lang="x-none" altLang="en-IN">
                <a:solidFill>
                  <a:schemeClr val="tx1"/>
                </a:solidFill>
                <a:effectLst/>
              </a:rPr>
              <a:t>Block address (modulo) Number of blocks in the cache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  <a:effectLst/>
            </a:endParaRPr>
          </a:p>
        </p:txBody>
      </p:sp>
      <p:pic>
        <p:nvPicPr>
          <p:cNvPr id="10245" name="Picture 6" descr="f05-08-9780124077263"/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703060" y="1136015"/>
            <a:ext cx="5274945" cy="4899660"/>
          </a:xfrm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6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Caches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0045" y="675640"/>
            <a:ext cx="6163310" cy="6144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Direct mapped caches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Each memory location in the second level or main memory is mapped to a fixed location in the cache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Multiple main memory locations are mapped to the same fixed location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The mapping from main memory address to cache memory address is usually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lvl="2" indent="0" algn="just">
              <a:buFont typeface="Arial" charset="0"/>
              <a:buNone/>
            </a:pPr>
            <a:r>
              <a:rPr lang="x-none" altLang="en-IN">
                <a:solidFill>
                  <a:schemeClr val="tx1"/>
                </a:solidFill>
                <a:effectLst/>
              </a:rPr>
              <a:t>Block address (modulo) Number of blocks in the cache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The address in the cache is given by the lower order bits of the address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Suppose the processor requests a word (=block) at a particular address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How does the cache know whether it contains that block?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Need to store </a:t>
            </a:r>
            <a:r>
              <a:rPr lang="x-none" altLang="en-IN">
                <a:solidFill>
                  <a:srgbClr val="FF0000"/>
                </a:solidFill>
                <a:effectLst/>
              </a:rPr>
              <a:t>tag bits</a:t>
            </a:r>
            <a:r>
              <a:rPr lang="x-none" altLang="en-IN">
                <a:solidFill>
                  <a:schemeClr val="tx1"/>
                </a:solidFill>
                <a:effectLst/>
              </a:rPr>
              <a:t> along with the data in the cache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The tag bits are the higher order bits of the address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Need to also store a </a:t>
            </a:r>
            <a:r>
              <a:rPr lang="x-none" altLang="en-IN">
                <a:solidFill>
                  <a:srgbClr val="FF0000"/>
                </a:solidFill>
                <a:effectLst/>
              </a:rPr>
              <a:t>valid bit</a:t>
            </a:r>
            <a:r>
              <a:rPr lang="x-none" altLang="en-IN">
                <a:solidFill>
                  <a:schemeClr val="tx1"/>
                </a:solidFill>
                <a:effectLst/>
              </a:rPr>
              <a:t> to indicate whether the stored data is valid or not.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  <a:effectLst/>
            </a:endParaRPr>
          </a:p>
        </p:txBody>
      </p:sp>
      <p:pic>
        <p:nvPicPr>
          <p:cNvPr id="12293" name="Picture 6" descr="f05-10-978012407726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65290" y="1001395"/>
            <a:ext cx="5135245" cy="508444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6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Direct mapped caches - number of bits required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0045" y="612140"/>
            <a:ext cx="6163310" cy="6967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Total number of bits required is a function of cache size and the address size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Suppose a block is 2</a:t>
            </a:r>
            <a:r>
              <a:rPr lang="x-none" altLang="en-IN" baseline="30000">
                <a:solidFill>
                  <a:schemeClr val="tx1"/>
                </a:solidFill>
                <a:effectLst/>
              </a:rPr>
              <a:t>m</a:t>
            </a:r>
            <a:r>
              <a:rPr lang="x-none" altLang="en-IN">
                <a:solidFill>
                  <a:schemeClr val="tx1"/>
                </a:solidFill>
                <a:effectLst/>
              </a:rPr>
              <a:t> word (a word is 32 bits or 4 bytes)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Suppose the cache size is 2</a:t>
            </a:r>
            <a:r>
              <a:rPr lang="x-none" altLang="en-IN" baseline="30000">
                <a:solidFill>
                  <a:schemeClr val="tx1"/>
                </a:solidFill>
                <a:effectLst/>
              </a:rPr>
              <a:t>n</a:t>
            </a:r>
            <a:r>
              <a:rPr lang="x-none" altLang="en-IN">
                <a:solidFill>
                  <a:schemeClr val="tx1"/>
                </a:solidFill>
                <a:effectLst/>
              </a:rPr>
              <a:t> blocks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Suppose the byte address size is 32 bits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Number of bits in the tag field is 32 - (n + m + 2)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There are as many valid bits as there are blocks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Example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Direct mapped cache with 16 KB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1 block = 4 words = 16 bytes = 128 bits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32 bit byte address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742950" lvl="1" indent="-285750" algn="just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  <a:effectLst/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Number of blocks = 4 K = 2</a:t>
            </a:r>
            <a:r>
              <a:rPr lang="x-none" altLang="en-IN" baseline="30000">
                <a:solidFill>
                  <a:schemeClr val="tx1"/>
                </a:solidFill>
                <a:effectLst/>
              </a:rPr>
              <a:t>12</a:t>
            </a:r>
            <a:r>
              <a:rPr lang="x-none" altLang="en-IN">
                <a:solidFill>
                  <a:schemeClr val="tx1"/>
                </a:solidFill>
                <a:effectLst/>
              </a:rPr>
              <a:t> words = 2</a:t>
            </a:r>
            <a:r>
              <a:rPr lang="x-none" altLang="en-IN" baseline="30000">
                <a:solidFill>
                  <a:schemeClr val="tx1"/>
                </a:solidFill>
                <a:effectLst/>
              </a:rPr>
              <a:t>10</a:t>
            </a:r>
            <a:r>
              <a:rPr lang="x-none" altLang="en-IN">
                <a:solidFill>
                  <a:schemeClr val="tx1"/>
                </a:solidFill>
                <a:effectLst/>
              </a:rPr>
              <a:t> blocks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Number of tag bits/block = 32 - (10 + 2 + 2) = 18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Number of valid bits/block = 1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Number of data bits/block = 128 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Total number of bits = 147 x </a:t>
            </a:r>
            <a:r>
              <a:rPr lang="x-none" altLang="en-IN">
                <a:sym typeface="+mn-ea"/>
              </a:rPr>
              <a:t>2</a:t>
            </a:r>
            <a:r>
              <a:rPr lang="x-none" altLang="en-IN" baseline="30000">
                <a:sym typeface="+mn-ea"/>
              </a:rPr>
              <a:t>10 </a:t>
            </a:r>
            <a:r>
              <a:rPr lang="x-none" altLang="en-IN">
                <a:sym typeface="+mn-ea"/>
              </a:rPr>
              <a:t>= 18.4 KB</a:t>
            </a:r>
            <a:endParaRPr lang="x-none" altLang="en-IN">
              <a:sym typeface="+mn-ea"/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ym typeface="+mn-ea"/>
              </a:rPr>
              <a:t>Usually, the cache data size is only stated (e.g. 16 KB cache)</a:t>
            </a:r>
            <a:endParaRPr lang="x-none" altLang="en-IN">
              <a:solidFill>
                <a:schemeClr val="tx1"/>
              </a:solidFill>
              <a:effectLst/>
              <a:sym typeface="+mn-ea"/>
            </a:endParaRPr>
          </a:p>
          <a:p>
            <a:pPr lvl="1" indent="0" algn="just">
              <a:buFont typeface="Arial" charset="0"/>
              <a:buNone/>
            </a:pP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  <a:effectLst/>
            </a:endParaRPr>
          </a:p>
        </p:txBody>
      </p:sp>
      <p:pic>
        <p:nvPicPr>
          <p:cNvPr id="12293" name="Picture 6" descr="f05-10-978012407726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65290" y="1001395"/>
            <a:ext cx="5135245" cy="508444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6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Direct mapped caches - mapping an address to a multiword cache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0680" y="612140"/>
            <a:ext cx="11425555" cy="1755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Suppose the cache has 64 blocks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Each block has 16 bytes or 4 words (what happens if blocks are not the same as words)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Suppose the processor addresses the byte 1200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This comes in the floor( 1200 / 16 ) = 75th block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Since there are only 64 blocks, the block address in the cache is 75 modulo 64 = 11</a:t>
            </a:r>
            <a:endParaRPr lang="x-none" altLang="en-IN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6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Cache access example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" y="713105"/>
            <a:ext cx="5842000" cy="932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Suppose the cache consists of 8 words (= blocks) and is direct mapped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The initial state of the cache would be</a:t>
            </a:r>
            <a:endParaRPr lang="x-none" altLang="en-IN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54980" name="Group 4"/>
          <p:cNvGraphicFramePr>
            <a:graphicFrameLocks noGrp="1"/>
          </p:cNvGraphicFramePr>
          <p:nvPr/>
        </p:nvGraphicFramePr>
        <p:xfrm>
          <a:off x="6000433" y="1997075"/>
          <a:ext cx="6096000" cy="3292475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76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6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Cache access example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" y="713105"/>
            <a:ext cx="5842000" cy="2578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Suppose the cache consists of 8 words (= blocks) and is direct mapped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The initial state of the cache would be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Suppose the processor accesses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  <a:effectLst/>
            </a:endParaRPr>
          </a:p>
          <a:p>
            <a:pPr lvl="0" indent="0" algn="just">
              <a:buFont typeface="Arial" charset="0"/>
              <a:buNone/>
            </a:pPr>
            <a:endParaRPr lang="x-none" altLang="en-IN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57079" name="Group 55"/>
          <p:cNvGraphicFramePr>
            <a:graphicFrameLocks noGrp="1"/>
          </p:cNvGraphicFramePr>
          <p:nvPr/>
        </p:nvGraphicFramePr>
        <p:xfrm>
          <a:off x="237490" y="1977390"/>
          <a:ext cx="5363845" cy="732155"/>
        </p:xfrm>
        <a:graphic>
          <a:graphicData uri="http://schemas.openxmlformats.org/drawingml/2006/table">
            <a:tbl>
              <a:tblPr/>
              <a:tblGrid>
                <a:gridCol w="1478280"/>
                <a:gridCol w="1456690"/>
                <a:gridCol w="1088390"/>
                <a:gridCol w="1340485"/>
              </a:tblGrid>
              <a:tr h="3657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39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7027" name="Group 3"/>
          <p:cNvGraphicFramePr>
            <a:graphicFrameLocks noGrp="1"/>
          </p:cNvGraphicFramePr>
          <p:nvPr/>
        </p:nvGraphicFramePr>
        <p:xfrm>
          <a:off x="6000433" y="2009775"/>
          <a:ext cx="6096000" cy="3292475"/>
        </p:xfrm>
        <a:graphic>
          <a:graphicData uri="http://schemas.openxmlformats.org/drawingml/2006/table">
            <a:tbl>
              <a:tblPr/>
              <a:tblGrid>
                <a:gridCol w="1079500"/>
                <a:gridCol w="649287"/>
                <a:gridCol w="1150938"/>
                <a:gridCol w="3216275"/>
              </a:tblGrid>
              <a:tr h="36576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6612</Words>
  <Application>Kingsoft Office WPP</Application>
  <PresentationFormat>Widescreen</PresentationFormat>
  <Paragraphs>650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1033</cp:revision>
  <dcterms:created xsi:type="dcterms:W3CDTF">2017-03-01T05:04:13Z</dcterms:created>
  <dcterms:modified xsi:type="dcterms:W3CDTF">2017-03-01T05:04:13Z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16393ｔ翽-10.1.0.5672</vt:lpwstr>
  </property>
</Properties>
</file>