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3"/>
    <p:sldId id="284" r:id="rId4"/>
    <p:sldId id="287" r:id="rId6"/>
    <p:sldId id="290" r:id="rId7"/>
    <p:sldId id="294" r:id="rId8"/>
    <p:sldId id="295" r:id="rId9"/>
    <p:sldId id="296" r:id="rId10"/>
    <p:sldId id="300" r:id="rId11"/>
    <p:sldId id="301" r:id="rId12"/>
    <p:sldId id="302" r:id="rId13"/>
    <p:sldId id="303" r:id="rId14"/>
    <p:sldId id="297"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x-none" altLang="en-IN"/>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9.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13303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Lecture 16</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14/02/2017</a:t>
            </a:r>
            <a:endParaRPr lang="x-none" altLang="en-IN" sz="2400">
              <a:solidFill>
                <a:schemeClr val="accent1"/>
              </a:solidFill>
              <a:effectLst>
                <a:outerShdw blurRad="38100" dist="25400" dir="5400000" algn="ctr" rotWithShape="0">
                  <a:srgbClr val="6E747A">
                    <a:alpha val="43000"/>
                  </a:srgbClr>
                </a:outerShdw>
              </a:effectLst>
            </a:endParaRPr>
          </a:p>
        </p:txBody>
      </p:sp>
      <p:sp>
        <p:nvSpPr>
          <p:cNvPr id="3075" name="Footer Placeholder 7"/>
          <p:cNvSpPr txBox="1">
            <a:spLocks noGrp="1"/>
          </p:cNvSpPr>
          <p:nvPr/>
        </p:nvSpPr>
        <p:spPr>
          <a:xfrm>
            <a:off x="1492885" y="6081395"/>
            <a:ext cx="9144000" cy="365125"/>
          </a:xfrm>
          <a:prstGeom prst="rect">
            <a:avLst/>
          </a:prstGeom>
          <a:noFill/>
          <a:ln w="9525">
            <a:noFill/>
            <a:miter/>
          </a:ln>
        </p:spPr>
        <p:txBody>
          <a:bodyPr anchor="ctr"/>
          <a:p>
            <a:pPr lvl="0" algn="ctr" eaLnBrk="1" hangingPunct="1"/>
            <a:r>
              <a:rPr lang="x-none" sz="1600" b="1" dirty="0">
                <a:solidFill>
                  <a:srgbClr val="FF0000"/>
                </a:solidFill>
                <a:latin typeface="Arial" charset="0"/>
                <a:ea typeface="Arial" charset="0"/>
              </a:rPr>
              <a:t>Figures in these lecture slides are taken from Hennessy and Patterson's</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Computer Organization and Design</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a:t>
            </a:r>
            <a:r>
              <a:rPr sz="1600" b="1" dirty="0">
                <a:solidFill>
                  <a:srgbClr val="FF0000"/>
                </a:solidFill>
                <a:latin typeface="Arial" charset="0"/>
                <a:ea typeface="Arial" charset="0"/>
              </a:rPr>
              <a:t>Copyright © 2014 Elsevier Inc. All rights reserved</a:t>
            </a:r>
            <a:r>
              <a:rPr lang="x-none" sz="1600" b="1" dirty="0">
                <a:solidFill>
                  <a:srgbClr val="FF0000"/>
                </a:solidFill>
                <a:latin typeface="Arial" charset="0"/>
                <a:ea typeface="Arial" charset="0"/>
              </a:rPr>
              <a:t>)</a:t>
            </a:r>
            <a:endParaRPr lang="x-none" sz="1600" b="1" dirty="0">
              <a:solidFill>
                <a:srgbClr val="FF0000"/>
              </a:solidFill>
              <a:latin typeface="Arial" charset="0"/>
              <a:ea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Multicycle implementation - steps for each instruction</a:t>
            </a:r>
            <a:endParaRPr lang="x-none" altLang="en-IN">
              <a:solidFill>
                <a:schemeClr val="tx1"/>
              </a:solidFill>
            </a:endParaRPr>
          </a:p>
        </p:txBody>
      </p:sp>
      <p:sp>
        <p:nvSpPr>
          <p:cNvPr id="9" name="TextBox 8"/>
          <p:cNvSpPr txBox="1"/>
          <p:nvPr/>
        </p:nvSpPr>
        <p:spPr>
          <a:xfrm>
            <a:off x="282575" y="789305"/>
            <a:ext cx="5727065" cy="657860"/>
          </a:xfrm>
          <a:prstGeom prst="rect">
            <a:avLst/>
          </a:prstGeom>
          <a:noFill/>
        </p:spPr>
        <p:txBody>
          <a:bodyPr wrap="square" rtlCol="0">
            <a:spAutoFit/>
          </a:bodyPr>
          <a:p>
            <a:pPr marL="285750" indent="-285750">
              <a:buFont typeface="Arial" charset="0"/>
              <a:buChar char="•"/>
            </a:pPr>
            <a:r>
              <a:rPr lang="x-none" altLang="en-IN"/>
              <a:t>Each instruction executed in the processor </a:t>
            </a:r>
            <a:endParaRPr lang="x-none" altLang="en-IN"/>
          </a:p>
          <a:p>
            <a:pPr lvl="1" indent="0">
              <a:buFont typeface="Arial" charset="0"/>
              <a:buNone/>
            </a:pPr>
            <a:endParaRPr lang="x-none" altLang="en-IN"/>
          </a:p>
        </p:txBody>
      </p:sp>
      <p:pic>
        <p:nvPicPr>
          <p:cNvPr id="2" name="Picture 1"/>
          <p:cNvPicPr>
            <a:picLocks noChangeAspect="1"/>
          </p:cNvPicPr>
          <p:nvPr/>
        </p:nvPicPr>
        <p:blipFill>
          <a:blip r:embed="rId2"/>
          <a:stretch>
            <a:fillRect/>
          </a:stretch>
        </p:blipFill>
        <p:spPr>
          <a:xfrm>
            <a:off x="1718310" y="1114425"/>
            <a:ext cx="9345930" cy="2637790"/>
          </a:xfrm>
          <a:prstGeom prst="rect">
            <a:avLst/>
          </a:prstGeom>
        </p:spPr>
      </p:pic>
      <p:sp>
        <p:nvSpPr>
          <p:cNvPr id="7" name="Left Brace 6"/>
          <p:cNvSpPr/>
          <p:nvPr/>
        </p:nvSpPr>
        <p:spPr>
          <a:xfrm>
            <a:off x="1226820" y="1329690"/>
            <a:ext cx="476250" cy="2239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IN" altLang="en-US"/>
          </a:p>
        </p:txBody>
      </p:sp>
      <p:pic>
        <p:nvPicPr>
          <p:cNvPr id="8" name="Picture 7"/>
          <p:cNvPicPr>
            <a:picLocks noChangeAspect="1"/>
          </p:cNvPicPr>
          <p:nvPr/>
        </p:nvPicPr>
        <p:blipFill>
          <a:blip r:embed="rId3"/>
          <a:stretch>
            <a:fillRect/>
          </a:stretch>
        </p:blipFill>
        <p:spPr>
          <a:xfrm>
            <a:off x="3394710" y="3715385"/>
            <a:ext cx="5250815" cy="2970530"/>
          </a:xfrm>
          <a:prstGeom prst="rect">
            <a:avLst/>
          </a:prstGeom>
        </p:spPr>
      </p:pic>
      <p:sp>
        <p:nvSpPr>
          <p:cNvPr id="10" name="Rectangle 9"/>
          <p:cNvSpPr/>
          <p:nvPr/>
        </p:nvSpPr>
        <p:spPr>
          <a:xfrm>
            <a:off x="262890" y="3853180"/>
            <a:ext cx="2354580" cy="6432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IN"/>
              <a:t>Load r1, [r2 + offset]</a:t>
            </a:r>
            <a:endParaRPr lang="x-none" altLang="en-IN"/>
          </a:p>
        </p:txBody>
      </p:sp>
      <p:sp>
        <p:nvSpPr>
          <p:cNvPr id="11" name="Right Arrow 10"/>
          <p:cNvSpPr/>
          <p:nvPr/>
        </p:nvSpPr>
        <p:spPr>
          <a:xfrm>
            <a:off x="995045" y="2564765"/>
            <a:ext cx="74612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7" name="Right Arrow 16"/>
          <p:cNvSpPr/>
          <p:nvPr/>
        </p:nvSpPr>
        <p:spPr>
          <a:xfrm>
            <a:off x="7312660" y="5073650"/>
            <a:ext cx="167640"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8" name="Right Arrow 17"/>
          <p:cNvSpPr/>
          <p:nvPr/>
        </p:nvSpPr>
        <p:spPr>
          <a:xfrm>
            <a:off x="7311390" y="5599430"/>
            <a:ext cx="167640"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9" name="Right Arrow 18"/>
          <p:cNvSpPr/>
          <p:nvPr/>
        </p:nvSpPr>
        <p:spPr>
          <a:xfrm>
            <a:off x="7980045" y="4982210"/>
            <a:ext cx="167640"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Multicycle implementation - steps for each instruction</a:t>
            </a:r>
            <a:endParaRPr lang="x-none" altLang="en-IN">
              <a:solidFill>
                <a:schemeClr val="tx1"/>
              </a:solidFill>
            </a:endParaRPr>
          </a:p>
        </p:txBody>
      </p:sp>
      <p:sp>
        <p:nvSpPr>
          <p:cNvPr id="9" name="TextBox 8"/>
          <p:cNvSpPr txBox="1"/>
          <p:nvPr/>
        </p:nvSpPr>
        <p:spPr>
          <a:xfrm>
            <a:off x="282575" y="789305"/>
            <a:ext cx="5727065" cy="657860"/>
          </a:xfrm>
          <a:prstGeom prst="rect">
            <a:avLst/>
          </a:prstGeom>
          <a:noFill/>
        </p:spPr>
        <p:txBody>
          <a:bodyPr wrap="square" rtlCol="0">
            <a:spAutoFit/>
          </a:bodyPr>
          <a:p>
            <a:pPr marL="285750" indent="-285750">
              <a:buFont typeface="Arial" charset="0"/>
              <a:buChar char="•"/>
            </a:pPr>
            <a:r>
              <a:rPr lang="x-none" altLang="en-IN"/>
              <a:t>Each instruction executed in the processor </a:t>
            </a:r>
            <a:endParaRPr lang="x-none" altLang="en-IN"/>
          </a:p>
          <a:p>
            <a:pPr lvl="1" indent="0">
              <a:buFont typeface="Arial" charset="0"/>
              <a:buNone/>
            </a:pPr>
            <a:endParaRPr lang="x-none" altLang="en-IN"/>
          </a:p>
        </p:txBody>
      </p:sp>
      <p:pic>
        <p:nvPicPr>
          <p:cNvPr id="2" name="Picture 1"/>
          <p:cNvPicPr>
            <a:picLocks noChangeAspect="1"/>
          </p:cNvPicPr>
          <p:nvPr/>
        </p:nvPicPr>
        <p:blipFill>
          <a:blip r:embed="rId2"/>
          <a:stretch>
            <a:fillRect/>
          </a:stretch>
        </p:blipFill>
        <p:spPr>
          <a:xfrm>
            <a:off x="1718310" y="1114425"/>
            <a:ext cx="9345930" cy="2637790"/>
          </a:xfrm>
          <a:prstGeom prst="rect">
            <a:avLst/>
          </a:prstGeom>
        </p:spPr>
      </p:pic>
      <p:sp>
        <p:nvSpPr>
          <p:cNvPr id="7" name="Left Brace 6"/>
          <p:cNvSpPr/>
          <p:nvPr/>
        </p:nvSpPr>
        <p:spPr>
          <a:xfrm>
            <a:off x="1226820" y="1329690"/>
            <a:ext cx="476250" cy="2239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IN" altLang="en-US"/>
          </a:p>
        </p:txBody>
      </p:sp>
      <p:pic>
        <p:nvPicPr>
          <p:cNvPr id="8" name="Picture 7"/>
          <p:cNvPicPr>
            <a:picLocks noChangeAspect="1"/>
          </p:cNvPicPr>
          <p:nvPr/>
        </p:nvPicPr>
        <p:blipFill>
          <a:blip r:embed="rId3"/>
          <a:stretch>
            <a:fillRect/>
          </a:stretch>
        </p:blipFill>
        <p:spPr>
          <a:xfrm>
            <a:off x="3381375" y="3715385"/>
            <a:ext cx="5250815" cy="2970530"/>
          </a:xfrm>
          <a:prstGeom prst="rect">
            <a:avLst/>
          </a:prstGeom>
        </p:spPr>
      </p:pic>
      <p:sp>
        <p:nvSpPr>
          <p:cNvPr id="10" name="Rectangle 9"/>
          <p:cNvSpPr/>
          <p:nvPr/>
        </p:nvSpPr>
        <p:spPr>
          <a:xfrm>
            <a:off x="262890" y="3853180"/>
            <a:ext cx="2354580" cy="6432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IN"/>
              <a:t>Load r1, [r2 + offset]</a:t>
            </a:r>
            <a:endParaRPr lang="x-none" altLang="en-IN"/>
          </a:p>
        </p:txBody>
      </p:sp>
      <p:sp>
        <p:nvSpPr>
          <p:cNvPr id="11" name="Right Arrow 10"/>
          <p:cNvSpPr/>
          <p:nvPr/>
        </p:nvSpPr>
        <p:spPr>
          <a:xfrm>
            <a:off x="995680" y="2976880"/>
            <a:ext cx="74612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7" name="Left Arrow 16"/>
          <p:cNvSpPr/>
          <p:nvPr/>
        </p:nvSpPr>
        <p:spPr>
          <a:xfrm rot="5400000">
            <a:off x="8408035" y="4971415"/>
            <a:ext cx="578485" cy="2063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8" name="Right Arrow 17"/>
          <p:cNvSpPr/>
          <p:nvPr/>
        </p:nvSpPr>
        <p:spPr>
          <a:xfrm>
            <a:off x="3967480" y="4533265"/>
            <a:ext cx="167640" cy="128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9" name="Right Arrow 18"/>
          <p:cNvSpPr/>
          <p:nvPr/>
        </p:nvSpPr>
        <p:spPr>
          <a:xfrm>
            <a:off x="5187950" y="5457825"/>
            <a:ext cx="167640" cy="128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Multicycle implementation - steps for each instruction</a:t>
            </a:r>
            <a:endParaRPr lang="x-none" altLang="en-IN">
              <a:solidFill>
                <a:schemeClr val="tx1"/>
              </a:solidFill>
            </a:endParaRPr>
          </a:p>
        </p:txBody>
      </p:sp>
      <p:sp>
        <p:nvSpPr>
          <p:cNvPr id="9" name="TextBox 8"/>
          <p:cNvSpPr txBox="1"/>
          <p:nvPr/>
        </p:nvSpPr>
        <p:spPr>
          <a:xfrm>
            <a:off x="282575" y="789305"/>
            <a:ext cx="5727065" cy="657860"/>
          </a:xfrm>
          <a:prstGeom prst="rect">
            <a:avLst/>
          </a:prstGeom>
          <a:noFill/>
        </p:spPr>
        <p:txBody>
          <a:bodyPr wrap="square" rtlCol="0">
            <a:spAutoFit/>
          </a:bodyPr>
          <a:p>
            <a:pPr marL="285750" indent="-285750">
              <a:buFont typeface="Arial" charset="0"/>
              <a:buChar char="•"/>
            </a:pPr>
            <a:r>
              <a:rPr lang="x-none" altLang="en-IN"/>
              <a:t>Each instruction executed in the processor </a:t>
            </a:r>
            <a:endParaRPr lang="x-none" altLang="en-IN"/>
          </a:p>
          <a:p>
            <a:pPr lvl="1" indent="0">
              <a:buFont typeface="Arial" charset="0"/>
              <a:buNone/>
            </a:pPr>
            <a:endParaRPr lang="x-none" altLang="en-IN"/>
          </a:p>
        </p:txBody>
      </p:sp>
      <p:pic>
        <p:nvPicPr>
          <p:cNvPr id="2" name="Picture 1"/>
          <p:cNvPicPr>
            <a:picLocks noChangeAspect="1"/>
          </p:cNvPicPr>
          <p:nvPr/>
        </p:nvPicPr>
        <p:blipFill>
          <a:blip r:embed="rId2"/>
          <a:stretch>
            <a:fillRect/>
          </a:stretch>
        </p:blipFill>
        <p:spPr>
          <a:xfrm>
            <a:off x="1718310" y="1114425"/>
            <a:ext cx="9345930" cy="2637790"/>
          </a:xfrm>
          <a:prstGeom prst="rect">
            <a:avLst/>
          </a:prstGeom>
        </p:spPr>
      </p:pic>
      <p:sp>
        <p:nvSpPr>
          <p:cNvPr id="7" name="Left Brace 6"/>
          <p:cNvSpPr/>
          <p:nvPr/>
        </p:nvSpPr>
        <p:spPr>
          <a:xfrm>
            <a:off x="1226820" y="1329690"/>
            <a:ext cx="476250" cy="2239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IN" altLang="en-US"/>
          </a:p>
        </p:txBody>
      </p:sp>
      <p:pic>
        <p:nvPicPr>
          <p:cNvPr id="8" name="Picture 7"/>
          <p:cNvPicPr>
            <a:picLocks noChangeAspect="1"/>
          </p:cNvPicPr>
          <p:nvPr/>
        </p:nvPicPr>
        <p:blipFill>
          <a:blip r:embed="rId3"/>
          <a:stretch>
            <a:fillRect/>
          </a:stretch>
        </p:blipFill>
        <p:spPr>
          <a:xfrm>
            <a:off x="3394710" y="3715385"/>
            <a:ext cx="5250815" cy="2970530"/>
          </a:xfrm>
          <a:prstGeom prst="rect">
            <a:avLst/>
          </a:prstGeom>
        </p:spPr>
      </p:pic>
      <p:sp>
        <p:nvSpPr>
          <p:cNvPr id="10" name="Rectangle 9"/>
          <p:cNvSpPr/>
          <p:nvPr/>
        </p:nvSpPr>
        <p:spPr>
          <a:xfrm>
            <a:off x="262890" y="3853180"/>
            <a:ext cx="2354580" cy="6432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IN"/>
              <a:t>Load r1, [r2 + offset]</a:t>
            </a:r>
            <a:endParaRPr lang="x-none" altLang="en-IN"/>
          </a:p>
        </p:txBody>
      </p:sp>
      <p:sp>
        <p:nvSpPr>
          <p:cNvPr id="11" name="Right Arrow 10"/>
          <p:cNvSpPr/>
          <p:nvPr/>
        </p:nvSpPr>
        <p:spPr>
          <a:xfrm>
            <a:off x="1049655" y="3416935"/>
            <a:ext cx="74612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2" name="Right Arrow 11"/>
          <p:cNvSpPr/>
          <p:nvPr/>
        </p:nvSpPr>
        <p:spPr>
          <a:xfrm>
            <a:off x="5902960" y="6060440"/>
            <a:ext cx="128905" cy="12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Summary</a:t>
            </a:r>
            <a:endParaRPr lang="x-none" altLang="en-IN">
              <a:solidFill>
                <a:schemeClr val="tx1"/>
              </a:solidFill>
            </a:endParaRPr>
          </a:p>
        </p:txBody>
      </p:sp>
      <p:sp>
        <p:nvSpPr>
          <p:cNvPr id="9" name="TextBox 8"/>
          <p:cNvSpPr txBox="1"/>
          <p:nvPr/>
        </p:nvSpPr>
        <p:spPr>
          <a:xfrm>
            <a:off x="269875" y="711835"/>
            <a:ext cx="11362055" cy="3401060"/>
          </a:xfrm>
          <a:prstGeom prst="rect">
            <a:avLst/>
          </a:prstGeom>
          <a:noFill/>
        </p:spPr>
        <p:txBody>
          <a:bodyPr wrap="square" rtlCol="0">
            <a:spAutoFit/>
          </a:bodyPr>
          <a:p>
            <a:pPr marL="285750" lvl="0" indent="-285750">
              <a:buFont typeface="Arial" charset="0"/>
              <a:buChar char="•"/>
            </a:pPr>
            <a:r>
              <a:rPr lang="x-none" altLang="en-IN"/>
              <a:t>Multicycle data path execution time vs Single cycle data path execution time</a:t>
            </a:r>
            <a:endParaRPr lang="x-none" altLang="en-IN"/>
          </a:p>
          <a:p>
            <a:pPr marL="285750" lvl="0" indent="-285750">
              <a:buFont typeface="Arial" charset="0"/>
              <a:buChar char="•"/>
            </a:pPr>
            <a:r>
              <a:rPr lang="x-none" altLang="en-IN"/>
              <a:t>Multicycle data path architecture</a:t>
            </a:r>
            <a:endParaRPr lang="x-none" altLang="en-IN"/>
          </a:p>
          <a:p>
            <a:pPr marL="742950" lvl="1" indent="-285750">
              <a:buFont typeface="Arial" charset="0"/>
              <a:buChar char="•"/>
            </a:pPr>
            <a:r>
              <a:rPr lang="x-none" altLang="en-IN"/>
              <a:t>Reuse of components</a:t>
            </a:r>
            <a:endParaRPr lang="x-none" altLang="en-IN"/>
          </a:p>
          <a:p>
            <a:pPr marL="742950" lvl="1" indent="-285750">
              <a:buFont typeface="Arial" charset="0"/>
              <a:buChar char="•"/>
            </a:pPr>
            <a:r>
              <a:rPr lang="x-none" altLang="en-IN"/>
              <a:t>Additional registers to hold intermediate values</a:t>
            </a:r>
            <a:endParaRPr lang="x-none" altLang="en-IN"/>
          </a:p>
          <a:p>
            <a:pPr marL="742950" lvl="1" indent="-285750">
              <a:buFont typeface="Arial" charset="0"/>
              <a:buChar char="•"/>
            </a:pPr>
            <a:r>
              <a:rPr lang="x-none" altLang="en-IN"/>
              <a:t>Multiplexers and additional control signals</a:t>
            </a:r>
            <a:endParaRPr lang="x-none" altLang="en-IN"/>
          </a:p>
          <a:p>
            <a:pPr marL="285750" lvl="0" indent="-285750">
              <a:buFont typeface="Arial" charset="0"/>
              <a:buChar char="•"/>
            </a:pPr>
            <a:r>
              <a:rPr lang="x-none" altLang="en-IN"/>
              <a:t>Steps in executing an instruction</a:t>
            </a:r>
            <a:endParaRPr lang="x-none" altLang="en-IN"/>
          </a:p>
          <a:p>
            <a:pPr marL="742950" lvl="1" indent="-285750">
              <a:buFont typeface="Arial" charset="0"/>
              <a:buChar char="•"/>
            </a:pPr>
            <a:r>
              <a:rPr lang="x-none" altLang="en-IN"/>
              <a:t>Instruction Fetch</a:t>
            </a:r>
            <a:endParaRPr lang="x-none" altLang="en-IN"/>
          </a:p>
          <a:p>
            <a:pPr marL="742950" lvl="1" indent="-285750">
              <a:buFont typeface="Arial" charset="0"/>
              <a:buChar char="•"/>
            </a:pPr>
            <a:r>
              <a:rPr lang="x-none" altLang="en-IN"/>
              <a:t>Instruction Decode and Register read</a:t>
            </a:r>
            <a:endParaRPr lang="x-none" altLang="en-IN"/>
          </a:p>
          <a:p>
            <a:pPr marL="742950" lvl="1" indent="-285750">
              <a:buFont typeface="Arial" charset="0"/>
              <a:buChar char="•"/>
            </a:pPr>
            <a:r>
              <a:rPr lang="x-none" altLang="en-IN"/>
              <a:t>ALU operations</a:t>
            </a:r>
            <a:endParaRPr lang="x-none" altLang="en-IN"/>
          </a:p>
          <a:p>
            <a:pPr marL="742950" lvl="1" indent="-285750">
              <a:buFont typeface="Arial" charset="0"/>
              <a:buChar char="•"/>
            </a:pPr>
            <a:r>
              <a:rPr lang="x-none" altLang="en-IN"/>
              <a:t>Data access</a:t>
            </a:r>
            <a:endParaRPr lang="x-none" altLang="en-IN"/>
          </a:p>
          <a:p>
            <a:pPr marL="742950" lvl="1" indent="-285750">
              <a:buFont typeface="Arial" charset="0"/>
              <a:buChar char="•"/>
            </a:pPr>
            <a:r>
              <a:rPr lang="x-none" altLang="en-IN"/>
              <a:t>Register write</a:t>
            </a:r>
            <a:endParaRPr lang="x-none" altLang="en-IN"/>
          </a:p>
          <a:p>
            <a:pPr lvl="1" indent="0">
              <a:buFont typeface="Arial" charset="0"/>
              <a:buNone/>
            </a:pPr>
            <a:endParaRPr lang="x-none" altLang="en-IN"/>
          </a:p>
        </p:txBody>
      </p:sp>
      <p:sp>
        <p:nvSpPr>
          <p:cNvPr id="10" name="TextBox 9"/>
          <p:cNvSpPr txBox="1"/>
          <p:nvPr/>
        </p:nvSpPr>
        <p:spPr>
          <a:xfrm>
            <a:off x="138430" y="4429125"/>
            <a:ext cx="11232515" cy="657860"/>
          </a:xfrm>
          <a:prstGeom prst="rect">
            <a:avLst/>
          </a:prstGeom>
          <a:noFill/>
        </p:spPr>
        <p:txBody>
          <a:bodyPr wrap="square" rtlCol="0">
            <a:spAutoFit/>
          </a:bodyPr>
          <a:p>
            <a:r>
              <a:rPr lang="x-none" altLang="en-IN">
                <a:solidFill>
                  <a:schemeClr val="tx1"/>
                </a:solidFill>
              </a:rPr>
              <a:t>References</a:t>
            </a:r>
            <a:endParaRPr lang="x-none" altLang="en-IN">
              <a:solidFill>
                <a:schemeClr val="tx1"/>
              </a:solidFill>
            </a:endParaRPr>
          </a:p>
          <a:p>
            <a:pPr marL="285750" indent="-285750">
              <a:buFont typeface="Arial" charset="0"/>
              <a:buChar char="•"/>
            </a:pPr>
            <a:r>
              <a:rPr lang="x-none" altLang="en-IN">
                <a:solidFill>
                  <a:schemeClr val="tx1"/>
                </a:solidFill>
              </a:rPr>
              <a:t>For multicycle architecture refer to the </a:t>
            </a:r>
            <a:r>
              <a:rPr lang="x-none" altLang="en-IN" b="1">
                <a:solidFill>
                  <a:schemeClr val="tx1"/>
                </a:solidFill>
              </a:rPr>
              <a:t>3rd edition of Hennessy and Patterson</a:t>
            </a:r>
            <a:endParaRPr lang="x-none" altLang="en-IN" b="1">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Review: Single cycle data path processors</a:t>
            </a:r>
            <a:endParaRPr lang="x-none" altLang="en-IN">
              <a:solidFill>
                <a:srgbClr val="FF0000"/>
              </a:solidFill>
            </a:endParaRPr>
          </a:p>
        </p:txBody>
      </p:sp>
      <p:sp>
        <p:nvSpPr>
          <p:cNvPr id="2" name="TextBox 1"/>
          <p:cNvSpPr txBox="1"/>
          <p:nvPr/>
        </p:nvSpPr>
        <p:spPr>
          <a:xfrm>
            <a:off x="403860" y="764540"/>
            <a:ext cx="11490325" cy="2303780"/>
          </a:xfrm>
          <a:prstGeom prst="rect">
            <a:avLst/>
          </a:prstGeom>
          <a:noFill/>
        </p:spPr>
        <p:txBody>
          <a:bodyPr wrap="square" rtlCol="0">
            <a:spAutoFit/>
          </a:bodyPr>
          <a:p>
            <a:pPr marL="285750" indent="-285750">
              <a:buFont typeface="Arial" charset="0"/>
              <a:buChar char="•"/>
            </a:pPr>
            <a:r>
              <a:rPr lang="x-none" altLang="en-IN"/>
              <a:t>The instructions that we have seen are implemented so that each instruction takes one clock cycle to complete - single cycle data paths</a:t>
            </a:r>
            <a:endParaRPr lang="x-none" altLang="en-IN"/>
          </a:p>
          <a:p>
            <a:pPr marL="285750" indent="-285750">
              <a:buFont typeface="Arial" charset="0"/>
              <a:buChar char="•"/>
            </a:pPr>
            <a:r>
              <a:rPr lang="x-none" altLang="en-IN"/>
              <a:t>We need multiple copies of the same component - for example adders in our processor design. There is less reuse of components.</a:t>
            </a:r>
            <a:endParaRPr lang="x-none" altLang="en-IN"/>
          </a:p>
          <a:p>
            <a:pPr marL="285750" indent="-285750">
              <a:buFont typeface="Arial" charset="0"/>
              <a:buChar char="•"/>
            </a:pPr>
            <a:r>
              <a:rPr lang="x-none" altLang="en-IN"/>
              <a:t>The clock period is therefore decided by the </a:t>
            </a:r>
            <a:r>
              <a:rPr lang="x-none" altLang="en-IN" i="1"/>
              <a:t>slowest</a:t>
            </a:r>
            <a:r>
              <a:rPr lang="x-none" altLang="en-IN"/>
              <a:t> instruction</a:t>
            </a:r>
            <a:endParaRPr lang="x-none" altLang="en-IN"/>
          </a:p>
          <a:p>
            <a:pPr marL="742950" lvl="1" indent="-285750">
              <a:buFont typeface="Arial" charset="0"/>
              <a:buChar char="•"/>
            </a:pPr>
            <a:r>
              <a:rPr lang="x-none" altLang="en-IN"/>
              <a:t>The instruction that has the most propagation delays is the slowest instruction</a:t>
            </a:r>
            <a:endParaRPr lang="x-none" altLang="en-IN"/>
          </a:p>
          <a:p>
            <a:pPr marL="742950" lvl="1" indent="-285750">
              <a:buFont typeface="Arial" charset="0"/>
              <a:buChar char="•"/>
            </a:pPr>
            <a:r>
              <a:rPr lang="x-none" altLang="en-IN"/>
              <a:t>Violates a design principle of making </a:t>
            </a:r>
            <a:r>
              <a:rPr lang="x-none" altLang="en-IN" i="1"/>
              <a:t>common cases fast</a:t>
            </a:r>
            <a:endParaRPr lang="x-none" altLang="en-IN" i="1"/>
          </a:p>
          <a:p>
            <a:pPr marL="285750" lvl="0" indent="-285750">
              <a:buFont typeface="Arial" charset="0"/>
              <a:buChar char="•"/>
            </a:pPr>
            <a:r>
              <a:rPr lang="x-none" altLang="en-IN"/>
              <a:t>Not feasible to vary the clock period depending on the instruction - added complexity in the design</a:t>
            </a:r>
            <a:endParaRPr lang="x-none" altLang="en-IN"/>
          </a:p>
        </p:txBody>
      </p:sp>
      <p:sp>
        <p:nvSpPr>
          <p:cNvPr id="7" name="TextBox 6"/>
          <p:cNvSpPr txBox="1"/>
          <p:nvPr/>
        </p:nvSpPr>
        <p:spPr>
          <a:xfrm>
            <a:off x="254000" y="3310255"/>
            <a:ext cx="11232515" cy="383540"/>
          </a:xfrm>
          <a:prstGeom prst="rect">
            <a:avLst/>
          </a:prstGeom>
          <a:noFill/>
        </p:spPr>
        <p:txBody>
          <a:bodyPr wrap="square" rtlCol="0">
            <a:spAutoFit/>
          </a:bodyPr>
          <a:p>
            <a:r>
              <a:rPr lang="x-none" altLang="en-IN"/>
              <a:t>Review: Pipelining</a:t>
            </a:r>
            <a:endParaRPr lang="x-none" altLang="en-IN">
              <a:solidFill>
                <a:srgbClr val="FF0000"/>
              </a:solidFill>
            </a:endParaRPr>
          </a:p>
        </p:txBody>
      </p:sp>
      <p:pic>
        <p:nvPicPr>
          <p:cNvPr id="27653" name="Picture 6" descr="f04-25-9780124077263"/>
          <p:cNvPicPr>
            <a:picLocks noChangeAspect="1"/>
          </p:cNvPicPr>
          <p:nvPr>
            <p:ph idx="1"/>
          </p:nvPr>
        </p:nvPicPr>
        <p:blipFill>
          <a:blip r:embed="rId2"/>
          <a:srcRect/>
          <a:stretch>
            <a:fillRect/>
          </a:stretch>
        </p:blipFill>
        <p:spPr>
          <a:xfrm>
            <a:off x="3370580" y="3333115"/>
            <a:ext cx="5168900" cy="3129915"/>
          </a:xfrm>
          <a:ln w="9525">
            <a:noFill/>
            <a:miter/>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An example</a:t>
            </a:r>
            <a:endParaRPr lang="x-none" altLang="en-IN">
              <a:solidFill>
                <a:srgbClr val="FF0000"/>
              </a:solidFill>
            </a:endParaRPr>
          </a:p>
        </p:txBody>
      </p:sp>
      <p:sp>
        <p:nvSpPr>
          <p:cNvPr id="2" name="TextBox 1"/>
          <p:cNvSpPr txBox="1"/>
          <p:nvPr/>
        </p:nvSpPr>
        <p:spPr>
          <a:xfrm>
            <a:off x="407035" y="2964180"/>
            <a:ext cx="11168380" cy="3675380"/>
          </a:xfrm>
          <a:prstGeom prst="rect">
            <a:avLst/>
          </a:prstGeom>
          <a:noFill/>
        </p:spPr>
        <p:txBody>
          <a:bodyPr wrap="square" rtlCol="0">
            <a:spAutoFit/>
          </a:bodyPr>
          <a:p>
            <a:pPr marL="285750" indent="-285750">
              <a:buFont typeface="Arial" charset="0"/>
              <a:buChar char="•"/>
            </a:pPr>
            <a:r>
              <a:rPr lang="x-none" altLang="en-IN"/>
              <a:t>Assume that 100 instructions are executed</a:t>
            </a:r>
            <a:endParaRPr lang="x-none" altLang="en-IN"/>
          </a:p>
          <a:p>
            <a:pPr marL="742950" lvl="1" indent="-285750">
              <a:buFont typeface="Arial" charset="0"/>
              <a:buChar char="•"/>
            </a:pPr>
            <a:r>
              <a:rPr lang="x-none" altLang="en-IN"/>
              <a:t>25 are loads</a:t>
            </a:r>
            <a:endParaRPr lang="x-none" altLang="en-IN"/>
          </a:p>
          <a:p>
            <a:pPr marL="742950" lvl="1" indent="-285750">
              <a:buFont typeface="Arial" charset="0"/>
              <a:buChar char="•"/>
            </a:pPr>
            <a:r>
              <a:rPr lang="x-none" altLang="en-IN"/>
              <a:t>10 are stores</a:t>
            </a:r>
            <a:endParaRPr lang="x-none" altLang="en-IN"/>
          </a:p>
          <a:p>
            <a:pPr marL="742950" lvl="1" indent="-285750">
              <a:buFont typeface="Arial" charset="0"/>
              <a:buChar char="•"/>
            </a:pPr>
            <a:r>
              <a:rPr lang="x-none" altLang="en-IN"/>
              <a:t>45 are adds</a:t>
            </a:r>
            <a:endParaRPr lang="x-none" altLang="en-IN"/>
          </a:p>
          <a:p>
            <a:pPr marL="742950" lvl="1" indent="-285750">
              <a:buFont typeface="Arial" charset="0"/>
              <a:buChar char="•"/>
            </a:pPr>
            <a:r>
              <a:rPr lang="x-none" altLang="en-IN"/>
              <a:t>20 are branches</a:t>
            </a:r>
            <a:endParaRPr lang="x-none" altLang="en-IN"/>
          </a:p>
          <a:p>
            <a:pPr marL="285750" lvl="0" indent="-285750">
              <a:buFont typeface="Arial" charset="0"/>
              <a:buChar char="•"/>
            </a:pPr>
            <a:r>
              <a:rPr lang="x-none" altLang="en-IN"/>
              <a:t>Single cycle execution</a:t>
            </a:r>
            <a:endParaRPr lang="x-none" altLang="en-IN"/>
          </a:p>
          <a:p>
            <a:pPr marL="742950" lvl="1" indent="-285750">
              <a:buFont typeface="Arial" charset="0"/>
              <a:buChar char="•"/>
            </a:pPr>
            <a:r>
              <a:rPr lang="x-none" altLang="en-IN"/>
              <a:t>Total time taken is 100 * 500 = 50000 ps</a:t>
            </a:r>
            <a:endParaRPr lang="x-none" altLang="en-IN"/>
          </a:p>
          <a:p>
            <a:pPr marL="285750" lvl="0" indent="-285750">
              <a:buFont typeface="Arial" charset="0"/>
              <a:buChar char="•"/>
            </a:pPr>
            <a:r>
              <a:rPr lang="x-none" altLang="en-IN"/>
              <a:t>Optimal execution is</a:t>
            </a:r>
            <a:endParaRPr lang="x-none" altLang="en-IN"/>
          </a:p>
          <a:p>
            <a:pPr marL="742950" lvl="1" indent="-285750">
              <a:buFont typeface="Arial" charset="0"/>
              <a:buChar char="•"/>
            </a:pPr>
            <a:r>
              <a:rPr lang="x-none" altLang="en-IN"/>
              <a:t>25 * 500 + 10 * 400 + 45 * 400 + 20 * 300 = 40500 ps</a:t>
            </a:r>
            <a:endParaRPr lang="x-none" altLang="en-IN"/>
          </a:p>
          <a:p>
            <a:pPr marL="285750" lvl="0" indent="-285750">
              <a:buFont typeface="Arial" charset="0"/>
              <a:buChar char="•"/>
            </a:pPr>
            <a:r>
              <a:rPr lang="x-none" altLang="en-IN"/>
              <a:t>Multi cycle execution</a:t>
            </a:r>
            <a:endParaRPr lang="x-none" altLang="en-IN"/>
          </a:p>
          <a:p>
            <a:pPr marL="742950" lvl="1" indent="-285750">
              <a:buFont typeface="Arial" charset="0"/>
              <a:buChar char="•"/>
            </a:pPr>
            <a:r>
              <a:rPr lang="x-none" altLang="en-IN"/>
              <a:t>Clock cycle time is 100 ps</a:t>
            </a:r>
            <a:endParaRPr lang="x-none" altLang="en-IN"/>
          </a:p>
          <a:p>
            <a:pPr marL="742950" lvl="1" indent="-285750">
              <a:buFont typeface="Arial" charset="0"/>
              <a:buChar char="•"/>
            </a:pPr>
            <a:r>
              <a:rPr lang="x-none" altLang="en-IN"/>
              <a:t>Meets the optimal execution time!</a:t>
            </a:r>
            <a:endParaRPr lang="x-none" altLang="en-IN"/>
          </a:p>
          <a:p>
            <a:pPr marL="742950" lvl="1" indent="-285750">
              <a:buFont typeface="Arial" charset="0"/>
              <a:buChar char="•"/>
            </a:pPr>
            <a:r>
              <a:rPr lang="x-none" altLang="en-IN"/>
              <a:t>Exercise - can you find a set of values for the step completion times for which there is no gain!</a:t>
            </a:r>
            <a:endParaRPr lang="x-none" altLang="en-IN"/>
          </a:p>
        </p:txBody>
      </p:sp>
      <p:graphicFrame>
        <p:nvGraphicFramePr>
          <p:cNvPr id="7" name="Table 6"/>
          <p:cNvGraphicFramePr/>
          <p:nvPr/>
        </p:nvGraphicFramePr>
        <p:xfrm>
          <a:off x="1572895" y="662305"/>
          <a:ext cx="8534400" cy="2192020"/>
        </p:xfrm>
        <a:graphic>
          <a:graphicData uri="http://schemas.openxmlformats.org/drawingml/2006/table">
            <a:tbl>
              <a:tblPr firstRow="1" bandRow="1">
                <a:tableStyleId>{5C22544A-7EE6-4342-B048-85BDC9FD1C3A}</a:tableStyleId>
              </a:tblPr>
              <a:tblGrid>
                <a:gridCol w="1459865"/>
                <a:gridCol w="978535"/>
                <a:gridCol w="1219200"/>
                <a:gridCol w="1219200"/>
                <a:gridCol w="1219200"/>
                <a:gridCol w="1219200"/>
                <a:gridCol w="1219200"/>
              </a:tblGrid>
              <a:tr h="381000">
                <a:tc>
                  <a:txBody>
                    <a:bodyPr/>
                    <a:p>
                      <a:pPr>
                        <a:buNone/>
                      </a:pPr>
                      <a:r>
                        <a:rPr lang="x-none"/>
                        <a:t>Instruction</a:t>
                      </a:r>
                      <a:endParaRPr lang="x-none"/>
                    </a:p>
                  </a:txBody>
                  <a:tcPr/>
                </a:tc>
                <a:tc>
                  <a:txBody>
                    <a:bodyPr/>
                    <a:p>
                      <a:pPr>
                        <a:buNone/>
                      </a:pPr>
                      <a:r>
                        <a:rPr lang="x-none"/>
                        <a:t>Fetch (ps)</a:t>
                      </a:r>
                      <a:endParaRPr lang="x-none"/>
                    </a:p>
                  </a:txBody>
                  <a:tcPr/>
                </a:tc>
                <a:tc>
                  <a:txBody>
                    <a:bodyPr/>
                    <a:p>
                      <a:pPr>
                        <a:buNone/>
                      </a:pPr>
                      <a:r>
                        <a:rPr lang="x-none"/>
                        <a:t>Register read </a:t>
                      </a:r>
                      <a:r>
                        <a:rPr lang="x-none" sz="1800">
                          <a:sym typeface="+mn-ea"/>
                        </a:rPr>
                        <a:t>(ps)</a:t>
                      </a:r>
                      <a:endParaRPr lang="x-none"/>
                    </a:p>
                  </a:txBody>
                  <a:tcPr/>
                </a:tc>
                <a:tc>
                  <a:txBody>
                    <a:bodyPr/>
                    <a:p>
                      <a:pPr>
                        <a:buNone/>
                      </a:pPr>
                      <a:r>
                        <a:rPr lang="x-none"/>
                        <a:t>ALU operation</a:t>
                      </a:r>
                      <a:endParaRPr lang="x-none"/>
                    </a:p>
                  </a:txBody>
                  <a:tcPr/>
                </a:tc>
                <a:tc>
                  <a:txBody>
                    <a:bodyPr/>
                    <a:p>
                      <a:pPr>
                        <a:buNone/>
                      </a:pPr>
                      <a:r>
                        <a:rPr lang="x-none"/>
                        <a:t>Data access </a:t>
                      </a:r>
                      <a:r>
                        <a:rPr lang="x-none" sz="1800">
                          <a:sym typeface="+mn-ea"/>
                        </a:rPr>
                        <a:t>(ps)</a:t>
                      </a:r>
                      <a:endParaRPr lang="x-none"/>
                    </a:p>
                  </a:txBody>
                  <a:tcPr/>
                </a:tc>
                <a:tc>
                  <a:txBody>
                    <a:bodyPr/>
                    <a:p>
                      <a:pPr>
                        <a:buNone/>
                      </a:pPr>
                      <a:r>
                        <a:rPr lang="x-none"/>
                        <a:t>Register Write </a:t>
                      </a:r>
                      <a:r>
                        <a:rPr lang="x-none" sz="1800">
                          <a:sym typeface="+mn-ea"/>
                        </a:rPr>
                        <a:t>(ps)</a:t>
                      </a:r>
                      <a:endParaRPr lang="x-none"/>
                    </a:p>
                  </a:txBody>
                  <a:tcPr/>
                </a:tc>
                <a:tc>
                  <a:txBody>
                    <a:bodyPr/>
                    <a:p>
                      <a:pPr>
                        <a:buNone/>
                      </a:pPr>
                      <a:r>
                        <a:rPr lang="x-none"/>
                        <a:t>Total Time (ps)</a:t>
                      </a:r>
                      <a:endParaRPr lang="x-none"/>
                    </a:p>
                  </a:txBody>
                  <a:tcPr/>
                </a:tc>
              </a:tr>
              <a:tr h="381000">
                <a:tc>
                  <a:txBody>
                    <a:bodyPr/>
                    <a:p>
                      <a:pPr>
                        <a:buNone/>
                      </a:pPr>
                      <a:r>
                        <a:rPr lang="x-none"/>
                        <a:t>Load</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500</a:t>
                      </a:r>
                      <a:endParaRPr lang="x-none"/>
                    </a:p>
                  </a:txBody>
                  <a:tcPr/>
                </a:tc>
              </a:tr>
              <a:tr h="381000">
                <a:tc>
                  <a:txBody>
                    <a:bodyPr/>
                    <a:p>
                      <a:pPr>
                        <a:buNone/>
                      </a:pPr>
                      <a:r>
                        <a:rPr lang="x-none"/>
                        <a:t>Store</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p>
                  </a:txBody>
                  <a:tcPr/>
                </a:tc>
                <a:tc>
                  <a:txBody>
                    <a:bodyPr/>
                    <a:p>
                      <a:pPr>
                        <a:buNone/>
                      </a:pPr>
                      <a:r>
                        <a:rPr lang="x-none"/>
                        <a:t>400</a:t>
                      </a:r>
                      <a:endParaRPr lang="x-none"/>
                    </a:p>
                  </a:txBody>
                  <a:tcPr/>
                </a:tc>
              </a:tr>
              <a:tr h="381000">
                <a:tc>
                  <a:txBody>
                    <a:bodyPr/>
                    <a:p>
                      <a:pPr>
                        <a:buNone/>
                      </a:pPr>
                      <a:r>
                        <a:rPr lang="x-none"/>
                        <a:t>Add</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p>
                  </a:txBody>
                  <a:tcPr/>
                </a:tc>
                <a:tc>
                  <a:txBody>
                    <a:bodyPr/>
                    <a:p>
                      <a:pPr>
                        <a:buNone/>
                      </a:pPr>
                      <a:r>
                        <a:rPr lang="x-none"/>
                        <a:t>100</a:t>
                      </a:r>
                      <a:endParaRPr lang="x-none"/>
                    </a:p>
                  </a:txBody>
                  <a:tcPr/>
                </a:tc>
                <a:tc>
                  <a:txBody>
                    <a:bodyPr/>
                    <a:p>
                      <a:pPr>
                        <a:buNone/>
                      </a:pPr>
                      <a:r>
                        <a:rPr lang="x-none"/>
                        <a:t>400</a:t>
                      </a:r>
                      <a:endParaRPr lang="x-none"/>
                    </a:p>
                  </a:txBody>
                  <a:tcPr/>
                </a:tc>
              </a:tr>
              <a:tr h="381000">
                <a:tc>
                  <a:txBody>
                    <a:bodyPr/>
                    <a:p>
                      <a:pPr>
                        <a:buNone/>
                      </a:pPr>
                      <a:r>
                        <a:rPr lang="x-none"/>
                        <a:t>Branch</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r>
                        <a:rPr lang="x-none"/>
                        <a:t>100</a:t>
                      </a:r>
                      <a:endParaRPr lang="x-none"/>
                    </a:p>
                  </a:txBody>
                  <a:tcPr/>
                </a:tc>
                <a:tc>
                  <a:txBody>
                    <a:bodyPr/>
                    <a:p>
                      <a:pPr>
                        <a:buNone/>
                      </a:pPr>
                    </a:p>
                  </a:txBody>
                  <a:tcPr/>
                </a:tc>
                <a:tc>
                  <a:txBody>
                    <a:bodyPr/>
                    <a:p>
                      <a:pPr>
                        <a:buNone/>
                      </a:pPr>
                      <a:endParaRPr lang="x-none"/>
                    </a:p>
                  </a:txBody>
                  <a:tcPr/>
                </a:tc>
                <a:tc>
                  <a:txBody>
                    <a:bodyPr/>
                    <a:p>
                      <a:pPr>
                        <a:buNone/>
                      </a:pPr>
                      <a:r>
                        <a:rPr lang="x-none"/>
                        <a:t>300</a:t>
                      </a:r>
                      <a:endParaRPr lang="x-none"/>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Multicycle datapaths</a:t>
            </a:r>
            <a:endParaRPr lang="x-none" altLang="en-IN">
              <a:solidFill>
                <a:srgbClr val="FF0000"/>
              </a:solidFill>
            </a:endParaRPr>
          </a:p>
        </p:txBody>
      </p:sp>
      <p:pic>
        <p:nvPicPr>
          <p:cNvPr id="17413" name="Picture 6" descr="f04-15-9780124077263"/>
          <p:cNvPicPr>
            <a:picLocks noChangeAspect="1"/>
          </p:cNvPicPr>
          <p:nvPr>
            <p:ph idx="1"/>
          </p:nvPr>
        </p:nvPicPr>
        <p:blipFill>
          <a:blip r:embed="rId2"/>
          <a:srcRect/>
          <a:stretch>
            <a:fillRect/>
          </a:stretch>
        </p:blipFill>
        <p:spPr>
          <a:xfrm>
            <a:off x="260985" y="1456055"/>
            <a:ext cx="5603875" cy="4002405"/>
          </a:xfrm>
          <a:ln w="9525">
            <a:noFill/>
            <a:miter/>
          </a:ln>
        </p:spPr>
      </p:pic>
      <p:sp>
        <p:nvSpPr>
          <p:cNvPr id="7" name="TextBox 6"/>
          <p:cNvSpPr txBox="1"/>
          <p:nvPr/>
        </p:nvSpPr>
        <p:spPr>
          <a:xfrm>
            <a:off x="1793875" y="5733415"/>
            <a:ext cx="2997200" cy="383540"/>
          </a:xfrm>
          <a:prstGeom prst="rect">
            <a:avLst/>
          </a:prstGeom>
          <a:noFill/>
        </p:spPr>
        <p:txBody>
          <a:bodyPr wrap="square" rtlCol="0">
            <a:spAutoFit/>
          </a:bodyPr>
          <a:p>
            <a:r>
              <a:rPr lang="x-none" altLang="en-IN"/>
              <a:t>Single Cycle Architecture</a:t>
            </a:r>
            <a:endParaRPr lang="x-none" altLang="en-IN"/>
          </a:p>
        </p:txBody>
      </p:sp>
      <p:sp>
        <p:nvSpPr>
          <p:cNvPr id="8" name="TextBox 7"/>
          <p:cNvSpPr txBox="1"/>
          <p:nvPr/>
        </p:nvSpPr>
        <p:spPr>
          <a:xfrm>
            <a:off x="7877810" y="5733415"/>
            <a:ext cx="2997200" cy="383540"/>
          </a:xfrm>
          <a:prstGeom prst="rect">
            <a:avLst/>
          </a:prstGeom>
          <a:noFill/>
        </p:spPr>
        <p:txBody>
          <a:bodyPr wrap="square" rtlCol="0">
            <a:spAutoFit/>
          </a:bodyPr>
          <a:p>
            <a:r>
              <a:rPr lang="x-none" altLang="en-IN"/>
              <a:t>Multiple Cycle Architecture</a:t>
            </a:r>
            <a:endParaRPr lang="x-none" altLang="en-IN"/>
          </a:p>
        </p:txBody>
      </p:sp>
      <p:pic>
        <p:nvPicPr>
          <p:cNvPr id="2" name="Picture 1"/>
          <p:cNvPicPr>
            <a:picLocks noChangeAspect="1"/>
          </p:cNvPicPr>
          <p:nvPr/>
        </p:nvPicPr>
        <p:blipFill>
          <a:blip r:embed="rId3"/>
          <a:stretch>
            <a:fillRect/>
          </a:stretch>
        </p:blipFill>
        <p:spPr>
          <a:xfrm>
            <a:off x="6198870" y="1872615"/>
            <a:ext cx="5893435" cy="33337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Multicycle datapaths</a:t>
            </a:r>
            <a:endParaRPr lang="x-none" altLang="en-IN">
              <a:solidFill>
                <a:srgbClr val="FF0000"/>
              </a:solidFill>
            </a:endParaRPr>
          </a:p>
        </p:txBody>
      </p:sp>
      <p:sp>
        <p:nvSpPr>
          <p:cNvPr id="8" name="TextBox 7"/>
          <p:cNvSpPr txBox="1"/>
          <p:nvPr/>
        </p:nvSpPr>
        <p:spPr>
          <a:xfrm>
            <a:off x="7877810" y="5733415"/>
            <a:ext cx="2997200" cy="383540"/>
          </a:xfrm>
          <a:prstGeom prst="rect">
            <a:avLst/>
          </a:prstGeom>
          <a:noFill/>
        </p:spPr>
        <p:txBody>
          <a:bodyPr wrap="square" rtlCol="0">
            <a:spAutoFit/>
          </a:bodyPr>
          <a:p>
            <a:r>
              <a:rPr lang="x-none" altLang="en-IN"/>
              <a:t>Multiple Cycle Architecture</a:t>
            </a:r>
            <a:endParaRPr lang="x-none" altLang="en-IN"/>
          </a:p>
        </p:txBody>
      </p:sp>
      <p:pic>
        <p:nvPicPr>
          <p:cNvPr id="2" name="Picture 1"/>
          <p:cNvPicPr>
            <a:picLocks noChangeAspect="1"/>
          </p:cNvPicPr>
          <p:nvPr/>
        </p:nvPicPr>
        <p:blipFill>
          <a:blip r:embed="rId2"/>
          <a:stretch>
            <a:fillRect/>
          </a:stretch>
        </p:blipFill>
        <p:spPr>
          <a:xfrm>
            <a:off x="6198870" y="1872615"/>
            <a:ext cx="5893435" cy="3333750"/>
          </a:xfrm>
          <a:prstGeom prst="rect">
            <a:avLst/>
          </a:prstGeom>
        </p:spPr>
      </p:pic>
      <p:sp>
        <p:nvSpPr>
          <p:cNvPr id="11" name="TextBox 10"/>
          <p:cNvSpPr txBox="1"/>
          <p:nvPr/>
        </p:nvSpPr>
        <p:spPr>
          <a:xfrm>
            <a:off x="403225" y="866140"/>
            <a:ext cx="5751830" cy="5595620"/>
          </a:xfrm>
          <a:prstGeom prst="rect">
            <a:avLst/>
          </a:prstGeom>
          <a:noFill/>
        </p:spPr>
        <p:txBody>
          <a:bodyPr wrap="square" rtlCol="0">
            <a:spAutoFit/>
          </a:bodyPr>
          <a:p>
            <a:pPr marL="285750" indent="-285750" algn="just">
              <a:buFont typeface="Arial" charset="0"/>
              <a:buChar char="•"/>
            </a:pPr>
            <a:r>
              <a:rPr lang="x-none" altLang="en-IN"/>
              <a:t>Each operation is broken into a series of steps</a:t>
            </a:r>
            <a:endParaRPr lang="x-none" altLang="en-IN"/>
          </a:p>
          <a:p>
            <a:pPr marL="742950" lvl="1" indent="-285750" algn="just">
              <a:buFont typeface="Arial" charset="0"/>
              <a:buChar char="•"/>
            </a:pPr>
            <a:r>
              <a:rPr lang="x-none" altLang="en-IN"/>
              <a:t>Instruction Fetch</a:t>
            </a:r>
            <a:endParaRPr lang="x-none" altLang="en-IN"/>
          </a:p>
          <a:p>
            <a:pPr marL="742950" lvl="1" indent="-285750" algn="just">
              <a:buFont typeface="Arial" charset="0"/>
              <a:buChar char="•"/>
            </a:pPr>
            <a:r>
              <a:rPr lang="x-none" altLang="en-IN"/>
              <a:t>Register read</a:t>
            </a:r>
            <a:endParaRPr lang="x-none" altLang="en-IN"/>
          </a:p>
          <a:p>
            <a:pPr marL="742950" lvl="1" indent="-285750" algn="just">
              <a:buFont typeface="Arial" charset="0"/>
              <a:buChar char="•"/>
            </a:pPr>
            <a:r>
              <a:rPr lang="x-none" altLang="en-IN"/>
              <a:t>ALU operation</a:t>
            </a:r>
            <a:endParaRPr lang="x-none" altLang="en-IN"/>
          </a:p>
          <a:p>
            <a:pPr marL="742950" lvl="1" indent="-285750" algn="just">
              <a:buFont typeface="Arial" charset="0"/>
              <a:buChar char="•"/>
            </a:pPr>
            <a:r>
              <a:rPr lang="x-none" altLang="en-IN"/>
              <a:t>Data access</a:t>
            </a:r>
            <a:endParaRPr lang="x-none" altLang="en-IN"/>
          </a:p>
          <a:p>
            <a:pPr marL="742950" lvl="1" indent="-285750" algn="just">
              <a:buFont typeface="Arial" charset="0"/>
              <a:buChar char="•"/>
            </a:pPr>
            <a:r>
              <a:rPr lang="x-none" altLang="en-IN"/>
              <a:t>Register write</a:t>
            </a:r>
            <a:endParaRPr lang="x-none" altLang="en-IN"/>
          </a:p>
          <a:p>
            <a:pPr marL="285750" lvl="0" indent="-285750" algn="just">
              <a:buFont typeface="Arial" charset="0"/>
              <a:buChar char="•"/>
            </a:pPr>
            <a:r>
              <a:rPr lang="x-none" altLang="en-IN"/>
              <a:t>Each step is executed in a clock cycle</a:t>
            </a:r>
            <a:endParaRPr lang="x-none" altLang="en-IN"/>
          </a:p>
          <a:p>
            <a:pPr marL="285750" lvl="0" indent="-285750" algn="just">
              <a:buFont typeface="Arial" charset="0"/>
              <a:buChar char="•"/>
            </a:pPr>
            <a:r>
              <a:rPr lang="x-none" altLang="en-IN"/>
              <a:t>We can reuse components</a:t>
            </a:r>
            <a:endParaRPr lang="x-none" altLang="en-IN"/>
          </a:p>
          <a:p>
            <a:pPr marL="285750" lvl="0" indent="-285750" algn="just">
              <a:buFont typeface="Arial" charset="0"/>
              <a:buChar char="•"/>
            </a:pPr>
            <a:r>
              <a:rPr lang="x-none" altLang="en-IN"/>
              <a:t>All data that is used within an instruction must be stored - so there are additional registers in the datapath.</a:t>
            </a:r>
            <a:endParaRPr lang="x-none" altLang="en-IN"/>
          </a:p>
          <a:p>
            <a:pPr marL="742950" lvl="1" indent="-285750" algn="just">
              <a:buFont typeface="Arial" charset="0"/>
              <a:buChar char="•"/>
            </a:pPr>
            <a:r>
              <a:rPr lang="x-none" altLang="en-IN"/>
              <a:t>These registers are not visible to the programmer</a:t>
            </a:r>
            <a:endParaRPr lang="x-none" altLang="en-IN"/>
          </a:p>
          <a:p>
            <a:pPr marL="742950" lvl="1" indent="-285750" algn="just">
              <a:buFont typeface="Arial" charset="0"/>
              <a:buChar char="•"/>
            </a:pPr>
            <a:r>
              <a:rPr lang="x-none" altLang="en-IN"/>
              <a:t>Note that the register positions are determined by the set of components that work together in one clock cycle (one clock cycle in the multicycle implementation) and what data is needed for later stages.</a:t>
            </a:r>
            <a:endParaRPr lang="x-none" altLang="en-IN"/>
          </a:p>
          <a:p>
            <a:pPr marL="742950" lvl="1" indent="-285750" algn="just">
              <a:buFont typeface="Arial" charset="0"/>
              <a:buChar char="•"/>
            </a:pPr>
            <a:endParaRPr lang="x-none" altLang="en-IN"/>
          </a:p>
          <a:p>
            <a:pPr marL="742950" lvl="1" indent="-285750" algn="just">
              <a:buFont typeface="Arial" charset="0"/>
              <a:buChar char="•"/>
            </a:pPr>
            <a:endParaRPr lang="x-none" alt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A more refined multicycle datapath architecture</a:t>
            </a:r>
            <a:endParaRPr lang="x-none" altLang="en-IN">
              <a:solidFill>
                <a:srgbClr val="FF0000"/>
              </a:solidFill>
            </a:endParaRPr>
          </a:p>
        </p:txBody>
      </p:sp>
      <p:sp>
        <p:nvSpPr>
          <p:cNvPr id="10" name="TextBox 9"/>
          <p:cNvSpPr txBox="1"/>
          <p:nvPr/>
        </p:nvSpPr>
        <p:spPr>
          <a:xfrm>
            <a:off x="365125" y="1085215"/>
            <a:ext cx="5802630" cy="366395"/>
          </a:xfrm>
          <a:prstGeom prst="rect">
            <a:avLst/>
          </a:prstGeom>
          <a:noFill/>
        </p:spPr>
        <p:txBody>
          <a:bodyPr wrap="square" rtlCol="0">
            <a:spAutoFit/>
          </a:bodyPr>
          <a:p>
            <a:endParaRPr lang="en-IN" altLang="en-US"/>
          </a:p>
        </p:txBody>
      </p:sp>
      <p:pic>
        <p:nvPicPr>
          <p:cNvPr id="7" name="Picture 6"/>
          <p:cNvPicPr>
            <a:picLocks noChangeAspect="1"/>
          </p:cNvPicPr>
          <p:nvPr/>
        </p:nvPicPr>
        <p:blipFill>
          <a:blip r:embed="rId2"/>
          <a:stretch>
            <a:fillRect/>
          </a:stretch>
        </p:blipFill>
        <p:spPr>
          <a:xfrm>
            <a:off x="711200" y="949325"/>
            <a:ext cx="11186795" cy="5307965"/>
          </a:xfrm>
          <a:prstGeom prst="rect">
            <a:avLst/>
          </a:prstGeom>
        </p:spPr>
      </p:pic>
      <p:sp>
        <p:nvSpPr>
          <p:cNvPr id="9" name="Line Callout 1 8"/>
          <p:cNvSpPr/>
          <p:nvPr/>
        </p:nvSpPr>
        <p:spPr>
          <a:xfrm>
            <a:off x="519430" y="2708910"/>
            <a:ext cx="758825" cy="591820"/>
          </a:xfrm>
          <a:prstGeom prst="borderCallout1">
            <a:avLst>
              <a:gd name="adj1" fmla="val -5150"/>
              <a:gd name="adj2" fmla="val 56066"/>
              <a:gd name="adj3" fmla="val -80901"/>
              <a:gd name="adj4" fmla="val 156652"/>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Why?</a:t>
            </a:r>
            <a:endParaRPr lang="x-none" altLang="en-IN"/>
          </a:p>
        </p:txBody>
      </p:sp>
      <p:sp>
        <p:nvSpPr>
          <p:cNvPr id="12" name="Line Callout 1 11"/>
          <p:cNvSpPr/>
          <p:nvPr/>
        </p:nvSpPr>
        <p:spPr>
          <a:xfrm>
            <a:off x="2242185" y="4457065"/>
            <a:ext cx="758825" cy="591820"/>
          </a:xfrm>
          <a:prstGeom prst="borderCallout1">
            <a:avLst>
              <a:gd name="adj1" fmla="val -5150"/>
              <a:gd name="adj2" fmla="val 56066"/>
              <a:gd name="adj3" fmla="val -246137"/>
              <a:gd name="adj4" fmla="val 237991"/>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Why?</a:t>
            </a:r>
            <a:endParaRPr lang="x-none" altLang="en-IN"/>
          </a:p>
        </p:txBody>
      </p:sp>
      <p:sp>
        <p:nvSpPr>
          <p:cNvPr id="13" name="Line Callout 1 12"/>
          <p:cNvSpPr/>
          <p:nvPr/>
        </p:nvSpPr>
        <p:spPr>
          <a:xfrm>
            <a:off x="4673600" y="995680"/>
            <a:ext cx="758825" cy="591820"/>
          </a:xfrm>
          <a:prstGeom prst="borderCallout1">
            <a:avLst>
              <a:gd name="adj1" fmla="val 105686"/>
              <a:gd name="adj2" fmla="val 50962"/>
              <a:gd name="adj3" fmla="val 269206"/>
              <a:gd name="adj4" fmla="val 144769"/>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Why?</a:t>
            </a:r>
            <a:endParaRPr lang="x-none" altLang="en-IN"/>
          </a:p>
        </p:txBody>
      </p:sp>
      <p:sp>
        <p:nvSpPr>
          <p:cNvPr id="14" name="Line Callout 1 13"/>
          <p:cNvSpPr/>
          <p:nvPr/>
        </p:nvSpPr>
        <p:spPr>
          <a:xfrm>
            <a:off x="4389120" y="5664835"/>
            <a:ext cx="758825" cy="591820"/>
          </a:xfrm>
          <a:prstGeom prst="borderCallout1">
            <a:avLst>
              <a:gd name="adj1" fmla="val -7403"/>
              <a:gd name="adj2" fmla="val 50962"/>
              <a:gd name="adj3" fmla="val -178648"/>
              <a:gd name="adj4" fmla="val 166778"/>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Why?</a:t>
            </a:r>
            <a:endParaRPr lang="x-none" altLang="en-IN"/>
          </a:p>
        </p:txBody>
      </p:sp>
      <p:sp>
        <p:nvSpPr>
          <p:cNvPr id="15" name="Line Callout 1 14"/>
          <p:cNvSpPr/>
          <p:nvPr/>
        </p:nvSpPr>
        <p:spPr>
          <a:xfrm>
            <a:off x="9779000" y="5340985"/>
            <a:ext cx="758825" cy="591820"/>
          </a:xfrm>
          <a:prstGeom prst="borderCallout1">
            <a:avLst>
              <a:gd name="adj1" fmla="val -7403"/>
              <a:gd name="adj2" fmla="val 50962"/>
              <a:gd name="adj3" fmla="val -467703"/>
              <a:gd name="adj4" fmla="val -99414"/>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Why?</a:t>
            </a:r>
            <a:endParaRPr lang="x-none" altLang="en-IN"/>
          </a:p>
        </p:txBody>
      </p:sp>
      <p:sp>
        <p:nvSpPr>
          <p:cNvPr id="16" name="Line Callout 1 15"/>
          <p:cNvSpPr/>
          <p:nvPr/>
        </p:nvSpPr>
        <p:spPr>
          <a:xfrm>
            <a:off x="8761095" y="5455285"/>
            <a:ext cx="758825" cy="591820"/>
          </a:xfrm>
          <a:prstGeom prst="borderCallout1">
            <a:avLst>
              <a:gd name="adj1" fmla="val -7403"/>
              <a:gd name="adj2" fmla="val 50962"/>
              <a:gd name="adj3" fmla="val -243776"/>
              <a:gd name="adj4" fmla="val 22677"/>
            </a:avLst>
          </a:prstGeom>
          <a:ln w="28575"/>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Why?</a:t>
            </a:r>
            <a:endParaRPr lang="x-none" alt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3" grpId="0" animBg="1"/>
      <p:bldP spid="16"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A much more refined multicycle datapath architecture</a:t>
            </a:r>
            <a:endParaRPr lang="x-none" altLang="en-IN">
              <a:solidFill>
                <a:srgbClr val="FF0000"/>
              </a:solidFill>
            </a:endParaRPr>
          </a:p>
        </p:txBody>
      </p:sp>
      <p:pic>
        <p:nvPicPr>
          <p:cNvPr id="2" name="Picture 1"/>
          <p:cNvPicPr>
            <a:picLocks noChangeAspect="1"/>
          </p:cNvPicPr>
          <p:nvPr/>
        </p:nvPicPr>
        <p:blipFill>
          <a:blip r:embed="rId2"/>
          <a:stretch>
            <a:fillRect/>
          </a:stretch>
        </p:blipFill>
        <p:spPr>
          <a:xfrm>
            <a:off x="3217545" y="568325"/>
            <a:ext cx="8086090" cy="6051550"/>
          </a:xfrm>
          <a:prstGeom prst="rect">
            <a:avLst/>
          </a:prstGeom>
        </p:spPr>
      </p:pic>
      <p:sp>
        <p:nvSpPr>
          <p:cNvPr id="8" name="TextBox 7"/>
          <p:cNvSpPr txBox="1"/>
          <p:nvPr/>
        </p:nvSpPr>
        <p:spPr>
          <a:xfrm>
            <a:off x="313690" y="853440"/>
            <a:ext cx="2881630" cy="2303780"/>
          </a:xfrm>
          <a:prstGeom prst="rect">
            <a:avLst/>
          </a:prstGeom>
          <a:noFill/>
        </p:spPr>
        <p:txBody>
          <a:bodyPr wrap="square" rtlCol="0">
            <a:spAutoFit/>
          </a:bodyPr>
          <a:p>
            <a:r>
              <a:rPr lang="x-none" altLang="en-IN"/>
              <a:t>Exercise</a:t>
            </a:r>
            <a:endParaRPr lang="x-none" altLang="en-IN"/>
          </a:p>
          <a:p>
            <a:pPr marL="342900" indent="-342900">
              <a:buAutoNum type="arabicPeriod"/>
            </a:pPr>
            <a:r>
              <a:rPr lang="x-none" altLang="en-IN"/>
              <a:t>Figure out what are the functions of all these control signals, especially PCWriteCond, PCWrite, IorD, IRWrite, PCSource, ALUSrcA/B</a:t>
            </a:r>
            <a:endParaRPr lang="x-none" alt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Multicycle implementation - steps for each instruction</a:t>
            </a:r>
            <a:endParaRPr lang="x-none" altLang="en-IN">
              <a:solidFill>
                <a:schemeClr val="tx1"/>
              </a:solidFill>
            </a:endParaRPr>
          </a:p>
        </p:txBody>
      </p:sp>
      <p:sp>
        <p:nvSpPr>
          <p:cNvPr id="9" name="TextBox 8"/>
          <p:cNvSpPr txBox="1"/>
          <p:nvPr/>
        </p:nvSpPr>
        <p:spPr>
          <a:xfrm>
            <a:off x="282575" y="789305"/>
            <a:ext cx="5727065" cy="657860"/>
          </a:xfrm>
          <a:prstGeom prst="rect">
            <a:avLst/>
          </a:prstGeom>
          <a:noFill/>
        </p:spPr>
        <p:txBody>
          <a:bodyPr wrap="square" rtlCol="0">
            <a:spAutoFit/>
          </a:bodyPr>
          <a:p>
            <a:pPr marL="285750" indent="-285750">
              <a:buFont typeface="Arial" charset="0"/>
              <a:buChar char="•"/>
            </a:pPr>
            <a:r>
              <a:rPr lang="x-none" altLang="en-IN"/>
              <a:t>Each instruction executed in the processor </a:t>
            </a:r>
            <a:endParaRPr lang="x-none" altLang="en-IN"/>
          </a:p>
          <a:p>
            <a:pPr lvl="1" indent="0">
              <a:buFont typeface="Arial" charset="0"/>
              <a:buNone/>
            </a:pPr>
            <a:endParaRPr lang="x-none" altLang="en-IN"/>
          </a:p>
        </p:txBody>
      </p:sp>
      <p:pic>
        <p:nvPicPr>
          <p:cNvPr id="2" name="Picture 1"/>
          <p:cNvPicPr>
            <a:picLocks noChangeAspect="1"/>
          </p:cNvPicPr>
          <p:nvPr/>
        </p:nvPicPr>
        <p:blipFill>
          <a:blip r:embed="rId2"/>
          <a:stretch>
            <a:fillRect/>
          </a:stretch>
        </p:blipFill>
        <p:spPr>
          <a:xfrm>
            <a:off x="1718310" y="1114425"/>
            <a:ext cx="9345930" cy="2637790"/>
          </a:xfrm>
          <a:prstGeom prst="rect">
            <a:avLst/>
          </a:prstGeom>
        </p:spPr>
      </p:pic>
      <p:sp>
        <p:nvSpPr>
          <p:cNvPr id="7" name="Left Brace 6"/>
          <p:cNvSpPr/>
          <p:nvPr/>
        </p:nvSpPr>
        <p:spPr>
          <a:xfrm>
            <a:off x="1226820" y="1329690"/>
            <a:ext cx="476250" cy="2239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IN" altLang="en-US"/>
          </a:p>
        </p:txBody>
      </p:sp>
      <p:pic>
        <p:nvPicPr>
          <p:cNvPr id="8" name="Picture 7"/>
          <p:cNvPicPr>
            <a:picLocks noChangeAspect="1"/>
          </p:cNvPicPr>
          <p:nvPr/>
        </p:nvPicPr>
        <p:blipFill>
          <a:blip r:embed="rId3"/>
          <a:stretch>
            <a:fillRect/>
          </a:stretch>
        </p:blipFill>
        <p:spPr>
          <a:xfrm>
            <a:off x="3394710" y="3715385"/>
            <a:ext cx="5250815" cy="2970530"/>
          </a:xfrm>
          <a:prstGeom prst="rect">
            <a:avLst/>
          </a:prstGeom>
        </p:spPr>
      </p:pic>
      <p:sp>
        <p:nvSpPr>
          <p:cNvPr id="10" name="Rectangle 9"/>
          <p:cNvSpPr/>
          <p:nvPr/>
        </p:nvSpPr>
        <p:spPr>
          <a:xfrm>
            <a:off x="262890" y="3853180"/>
            <a:ext cx="2354580" cy="6432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IN"/>
              <a:t>Load r1, [r2 + offset]</a:t>
            </a:r>
            <a:endParaRPr lang="x-none" altLang="en-IN"/>
          </a:p>
        </p:txBody>
      </p:sp>
      <p:sp>
        <p:nvSpPr>
          <p:cNvPr id="11" name="Right Arrow 10"/>
          <p:cNvSpPr/>
          <p:nvPr/>
        </p:nvSpPr>
        <p:spPr>
          <a:xfrm>
            <a:off x="1033780" y="1638300"/>
            <a:ext cx="74612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2" name="Right Arrow 11"/>
          <p:cNvSpPr/>
          <p:nvPr/>
        </p:nvSpPr>
        <p:spPr>
          <a:xfrm>
            <a:off x="3916045" y="5035550"/>
            <a:ext cx="128905" cy="12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3" name="Right Arrow 12"/>
          <p:cNvSpPr/>
          <p:nvPr/>
        </p:nvSpPr>
        <p:spPr>
          <a:xfrm>
            <a:off x="5046980" y="4506595"/>
            <a:ext cx="128905" cy="12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4" name="Right Arrow 13"/>
          <p:cNvSpPr/>
          <p:nvPr/>
        </p:nvSpPr>
        <p:spPr>
          <a:xfrm>
            <a:off x="5612130" y="4131945"/>
            <a:ext cx="1092835" cy="140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5" name="TextBox 14"/>
          <p:cNvSpPr txBox="1"/>
          <p:nvPr/>
        </p:nvSpPr>
        <p:spPr>
          <a:xfrm>
            <a:off x="7287260" y="5267325"/>
            <a:ext cx="218440" cy="383540"/>
          </a:xfrm>
          <a:prstGeom prst="rect">
            <a:avLst/>
          </a:prstGeom>
          <a:noFill/>
        </p:spPr>
        <p:txBody>
          <a:bodyPr wrap="square" rtlCol="0">
            <a:spAutoFit/>
          </a:bodyPr>
          <a:p>
            <a:r>
              <a:rPr lang="x-none" altLang="en-IN"/>
              <a:t>4</a:t>
            </a:r>
            <a:endParaRPr lang="x-none" altLang="en-IN"/>
          </a:p>
        </p:txBody>
      </p:sp>
      <p:sp>
        <p:nvSpPr>
          <p:cNvPr id="16" name="Up Arrow 15"/>
          <p:cNvSpPr/>
          <p:nvPr/>
        </p:nvSpPr>
        <p:spPr>
          <a:xfrm>
            <a:off x="7981950" y="3992880"/>
            <a:ext cx="115570" cy="5149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solidFill>
                  <a:schemeClr val="tx1"/>
                </a:solidFill>
              </a:rPr>
              <a:t>Multicycle implementation - steps for each instruction</a:t>
            </a:r>
            <a:endParaRPr lang="x-none" altLang="en-IN">
              <a:solidFill>
                <a:schemeClr val="tx1"/>
              </a:solidFill>
            </a:endParaRPr>
          </a:p>
        </p:txBody>
      </p:sp>
      <p:sp>
        <p:nvSpPr>
          <p:cNvPr id="9" name="TextBox 8"/>
          <p:cNvSpPr txBox="1"/>
          <p:nvPr/>
        </p:nvSpPr>
        <p:spPr>
          <a:xfrm>
            <a:off x="282575" y="789305"/>
            <a:ext cx="5727065" cy="657860"/>
          </a:xfrm>
          <a:prstGeom prst="rect">
            <a:avLst/>
          </a:prstGeom>
          <a:noFill/>
        </p:spPr>
        <p:txBody>
          <a:bodyPr wrap="square" rtlCol="0">
            <a:spAutoFit/>
          </a:bodyPr>
          <a:p>
            <a:pPr marL="285750" indent="-285750">
              <a:buFont typeface="Arial" charset="0"/>
              <a:buChar char="•"/>
            </a:pPr>
            <a:r>
              <a:rPr lang="x-none" altLang="en-IN"/>
              <a:t>Each instruction executed in the processor </a:t>
            </a:r>
            <a:endParaRPr lang="x-none" altLang="en-IN"/>
          </a:p>
          <a:p>
            <a:pPr lvl="1" indent="0">
              <a:buFont typeface="Arial" charset="0"/>
              <a:buNone/>
            </a:pPr>
            <a:endParaRPr lang="x-none" altLang="en-IN"/>
          </a:p>
        </p:txBody>
      </p:sp>
      <p:pic>
        <p:nvPicPr>
          <p:cNvPr id="2" name="Picture 1"/>
          <p:cNvPicPr>
            <a:picLocks noChangeAspect="1"/>
          </p:cNvPicPr>
          <p:nvPr/>
        </p:nvPicPr>
        <p:blipFill>
          <a:blip r:embed="rId2"/>
          <a:stretch>
            <a:fillRect/>
          </a:stretch>
        </p:blipFill>
        <p:spPr>
          <a:xfrm>
            <a:off x="1718310" y="1114425"/>
            <a:ext cx="9345930" cy="2637790"/>
          </a:xfrm>
          <a:prstGeom prst="rect">
            <a:avLst/>
          </a:prstGeom>
        </p:spPr>
      </p:pic>
      <p:sp>
        <p:nvSpPr>
          <p:cNvPr id="7" name="Left Brace 6"/>
          <p:cNvSpPr/>
          <p:nvPr/>
        </p:nvSpPr>
        <p:spPr>
          <a:xfrm>
            <a:off x="1226820" y="1329690"/>
            <a:ext cx="476250" cy="2239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en-IN" altLang="en-US"/>
          </a:p>
        </p:txBody>
      </p:sp>
      <p:pic>
        <p:nvPicPr>
          <p:cNvPr id="8" name="Picture 7"/>
          <p:cNvPicPr>
            <a:picLocks noChangeAspect="1"/>
          </p:cNvPicPr>
          <p:nvPr/>
        </p:nvPicPr>
        <p:blipFill>
          <a:blip r:embed="rId3"/>
          <a:stretch>
            <a:fillRect/>
          </a:stretch>
        </p:blipFill>
        <p:spPr>
          <a:xfrm>
            <a:off x="3394710" y="3715385"/>
            <a:ext cx="5250815" cy="2970530"/>
          </a:xfrm>
          <a:prstGeom prst="rect">
            <a:avLst/>
          </a:prstGeom>
        </p:spPr>
      </p:pic>
      <p:sp>
        <p:nvSpPr>
          <p:cNvPr id="10" name="Rectangle 9"/>
          <p:cNvSpPr/>
          <p:nvPr/>
        </p:nvSpPr>
        <p:spPr>
          <a:xfrm>
            <a:off x="262890" y="3853180"/>
            <a:ext cx="2354580" cy="6432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x-none" altLang="en-IN"/>
              <a:t>Load r1, [r2 + offset]</a:t>
            </a:r>
            <a:endParaRPr lang="x-none" altLang="en-IN"/>
          </a:p>
        </p:txBody>
      </p:sp>
      <p:sp>
        <p:nvSpPr>
          <p:cNvPr id="11" name="Right Arrow 10"/>
          <p:cNvSpPr/>
          <p:nvPr/>
        </p:nvSpPr>
        <p:spPr>
          <a:xfrm>
            <a:off x="1059815" y="2088515"/>
            <a:ext cx="74612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2" name="Right Arrow 11"/>
          <p:cNvSpPr/>
          <p:nvPr/>
        </p:nvSpPr>
        <p:spPr>
          <a:xfrm>
            <a:off x="6991350" y="4816475"/>
            <a:ext cx="128905" cy="12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
        <p:nvSpPr>
          <p:cNvPr id="17" name="Right Arrow 16"/>
          <p:cNvSpPr/>
          <p:nvPr/>
        </p:nvSpPr>
        <p:spPr>
          <a:xfrm>
            <a:off x="5973445" y="5046345"/>
            <a:ext cx="128905" cy="128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I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7"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3508</Words>
  <Application>Kingsoft Office WPP</Application>
  <PresentationFormat>Widescreen</PresentationFormat>
  <Paragraphs>203</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519</cp:revision>
  <dcterms:created xsi:type="dcterms:W3CDTF">2017-02-14T04:44:38Z</dcterms:created>
  <dcterms:modified xsi:type="dcterms:W3CDTF">2017-02-14T04:44:38Z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16393༏-10.1.0.5672</vt:lpwstr>
  </property>
</Properties>
</file>