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26" r:id="rId4"/>
    <p:sldId id="327" r:id="rId6"/>
    <p:sldId id="328" r:id="rId7"/>
    <p:sldId id="329" r:id="rId8"/>
    <p:sldId id="331" r:id="rId9"/>
    <p:sldId id="332" r:id="rId10"/>
    <p:sldId id="330" r:id="rId11"/>
    <p:sldId id="261" r:id="rId12"/>
    <p:sldId id="263" r:id="rId13"/>
    <p:sldId id="283" r:id="rId14"/>
    <p:sldId id="269" r:id="rId15"/>
    <p:sldId id="270" r:id="rId16"/>
    <p:sldId id="265" r:id="rId17"/>
    <p:sldId id="271" r:id="rId18"/>
    <p:sldId id="272" r:id="rId19"/>
    <p:sldId id="268" r:id="rId20"/>
    <p:sldId id="297" r:id="rId21"/>
    <p:sldId id="305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273" r:id="rId30"/>
    <p:sldId id="316" r:id="rId31"/>
    <p:sldId id="274" r:id="rId32"/>
    <p:sldId id="275" r:id="rId33"/>
    <p:sldId id="276" r:id="rId34"/>
    <p:sldId id="277" r:id="rId35"/>
    <p:sldId id="298" r:id="rId36"/>
    <p:sldId id="299" r:id="rId37"/>
    <p:sldId id="318" r:id="rId38"/>
    <p:sldId id="317" r:id="rId39"/>
    <p:sldId id="335" r:id="rId40"/>
    <p:sldId id="336" r:id="rId41"/>
    <p:sldId id="337" r:id="rId42"/>
    <p:sldId id="338" r:id="rId43"/>
    <p:sldId id="339" r:id="rId44"/>
  </p:sldIdLst>
  <p:sldSz cx="12192000" cy="6858000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Arial" panose="020B0604020202020204" pitchFamily="34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Arial" panose="020B0604020202020204" pitchFamily="34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Arial" panose="020B0604020202020204" pitchFamily="34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Arial" panose="020B0604020202020204" pitchFamily="34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Arial" panose="020B0604020202020204" pitchFamily="34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Arial" panose="020B0604020202020204" pitchFamily="34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Arial" panose="020B0604020202020204" pitchFamily="34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Arial" panose="020B0604020202020204" pitchFamily="34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20"/>
        <p:guide pos="28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ctr"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t"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 indent="-22860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4.jpeg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49.png"/><Relationship Id="rId1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1.jpe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pPr algn="ctr"/>
            <a:r>
              <a:rPr lang="x-none" altLang="en-IN" sz="1800"/>
              <a:t>Figures are taken from the textbooks</a:t>
            </a:r>
            <a:endParaRPr lang="x-none" altLang="en-IN" sz="1800"/>
          </a:p>
          <a:p>
            <a:pPr algn="ctr"/>
            <a:endParaRPr lang="x-none" altLang="en-IN" sz="1800"/>
          </a:p>
          <a:p>
            <a:pPr marL="457200" indent="-457200" algn="ctr">
              <a:buAutoNum type="arabicPeriod"/>
            </a:pPr>
            <a:r>
              <a:rPr lang="x-none" altLang="en-IN" sz="1800"/>
              <a:t>Discrete Time Signal Processing - Oppenheim and Schafer</a:t>
            </a:r>
            <a:endParaRPr lang="x-none" altLang="en-IN" sz="1800"/>
          </a:p>
          <a:p>
            <a:pPr marL="457200" indent="-457200" algn="ctr">
              <a:buAutoNum type="arabicPeriod"/>
            </a:pPr>
            <a:r>
              <a:rPr lang="x-none" altLang="en-IN" sz="1800"/>
              <a:t>Digital Signal Processing - Oppenheim and Schafer</a:t>
            </a:r>
            <a:endParaRPr lang="x-none" altLang="en-IN" sz="1800"/>
          </a:p>
        </p:txBody>
      </p:sp>
      <p:sp>
        <p:nvSpPr>
          <p:cNvPr id="2" name="TextBox 1"/>
          <p:cNvSpPr txBox="1"/>
          <p:nvPr/>
        </p:nvSpPr>
        <p:spPr>
          <a:xfrm>
            <a:off x="1701165" y="951865"/>
            <a:ext cx="87871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3200"/>
              <a:t>Digital Filter Design </a:t>
            </a:r>
            <a:r>
              <a:rPr lang="" altLang="x-none" sz="3200"/>
              <a:t>- Review</a:t>
            </a:r>
            <a:endParaRPr lang="x-none" altLang="en-IN" sz="3200"/>
          </a:p>
          <a:p>
            <a:pPr algn="ctr"/>
            <a:endParaRPr lang="x-none" altLang="en-IN" sz="3200"/>
          </a:p>
          <a:p>
            <a:pPr algn="ctr"/>
            <a:r>
              <a:rPr lang="x-none" altLang="en-IN" sz="3200"/>
              <a:t>AV</a:t>
            </a:r>
            <a:r>
              <a:rPr lang="" altLang="x-none" sz="3200"/>
              <a:t>343</a:t>
            </a:r>
            <a:r>
              <a:rPr lang="x-none" altLang="en-IN" sz="3200"/>
              <a:t> - Communication Lab</a:t>
            </a:r>
            <a:endParaRPr lang="x-none" altLang="en-IN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Design using Windows (2)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455295" y="854075"/>
            <a:ext cx="7566025" cy="5029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/>
              <a:t>Suppose </a:t>
            </a:r>
            <a:r>
              <a:rPr lang="x-none" altLang="en-IN">
                <a:sym typeface="+mn-ea"/>
              </a:rPr>
              <a:t>H</a:t>
            </a:r>
            <a:r>
              <a:rPr lang="x-none" altLang="en-IN" baseline="-25000">
                <a:sym typeface="+mn-ea"/>
              </a:rPr>
              <a:t>d</a:t>
            </a:r>
            <a:r>
              <a:rPr lang="x-none" altLang="en-IN">
                <a:sym typeface="+mn-ea"/>
              </a:rPr>
              <a:t>(e</a:t>
            </a:r>
            <a:r>
              <a:rPr lang="x-none" altLang="en-IN" baseline="30000">
                <a:sym typeface="+mn-ea"/>
              </a:rPr>
              <a:t>j</a:t>
            </a:r>
            <a:r>
              <a:rPr lang="x-none" altLang="en-IN" baseline="30000">
                <a:cs typeface="Sans Serif" charset="0"/>
                <a:sym typeface="+mn-ea"/>
              </a:rPr>
              <a:t>ω</a:t>
            </a:r>
            <a:r>
              <a:rPr lang="x-none" altLang="en-IN">
                <a:cs typeface="Sans Serif" charset="0"/>
                <a:sym typeface="+mn-ea"/>
              </a:rPr>
              <a:t>)</a:t>
            </a:r>
            <a:r>
              <a:rPr lang="x-none" altLang="en-IN">
                <a:cs typeface="Sans Serif" charset="0"/>
              </a:rPr>
              <a:t> is a desired frequency response such as shown</a:t>
            </a: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The corresponding impulse response is h</a:t>
            </a:r>
            <a:r>
              <a:rPr lang="x-none" altLang="en-IN" baseline="-25000">
                <a:cs typeface="Sans Serif" charset="0"/>
              </a:rPr>
              <a:t>d</a:t>
            </a:r>
            <a:r>
              <a:rPr lang="x-none" altLang="en-IN">
                <a:cs typeface="Sans Serif" charset="0"/>
              </a:rPr>
              <a:t>[n]</a:t>
            </a:r>
            <a:endParaRPr lang="x-none" altLang="en-IN">
              <a:cs typeface="Sans Serif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Usually for brickwall type frequency response (which is desired) </a:t>
            </a:r>
            <a:r>
              <a:rPr lang="x-none" altLang="en-IN">
                <a:cs typeface="Sans Serif" charset="0"/>
                <a:sym typeface="+mn-ea"/>
              </a:rPr>
              <a:t>h</a:t>
            </a:r>
            <a:r>
              <a:rPr lang="x-none" altLang="en-IN" baseline="-25000">
                <a:cs typeface="Sans Serif" charset="0"/>
                <a:sym typeface="+mn-ea"/>
              </a:rPr>
              <a:t>d</a:t>
            </a:r>
            <a:r>
              <a:rPr lang="x-none" altLang="en-IN">
                <a:cs typeface="Sans Serif" charset="0"/>
                <a:sym typeface="+mn-ea"/>
              </a:rPr>
              <a:t>[n] would be an infinite impulse response</a:t>
            </a:r>
            <a:endParaRPr lang="x-none" altLang="en-IN">
              <a:cs typeface="Sans Serif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  <a:sym typeface="+mn-ea"/>
              </a:rPr>
              <a:t>An FIR filter should have a finite extent impulse response h[n].</a:t>
            </a:r>
            <a:endParaRPr lang="x-none" altLang="en-IN">
              <a:cs typeface="Sans Serif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  <a:sym typeface="+mn-ea"/>
              </a:rPr>
              <a:t>We define</a:t>
            </a:r>
            <a:endParaRPr lang="x-none" altLang="en-IN">
              <a:cs typeface="Sans Serif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  <a:sym typeface="+mn-ea"/>
              </a:rPr>
              <a:t>Where w[n] is a window of extent (M + 1), i.e., {0 to M}</a:t>
            </a:r>
            <a:endParaRPr lang="x-none" altLang="en-IN">
              <a:cs typeface="Sans Serif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  <a:sym typeface="+mn-ea"/>
              </a:rPr>
              <a:t>e.g. w[n] could be a rectangular window</a:t>
            </a:r>
            <a:endParaRPr lang="x-none" altLang="en-IN">
              <a:cs typeface="Sans Serif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on board - how is windowing done?</a:t>
            </a:r>
            <a:endParaRPr lang="x-none" altLang="en-IN">
              <a:cs typeface="Sans Serif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What is the difference in </a:t>
            </a:r>
            <a:r>
              <a:rPr lang="x-none" altLang="en-IN">
                <a:sym typeface="+mn-ea"/>
              </a:rPr>
              <a:t>H</a:t>
            </a:r>
            <a:r>
              <a:rPr lang="x-none" altLang="en-IN" baseline="-25000">
                <a:sym typeface="+mn-ea"/>
              </a:rPr>
              <a:t>d</a:t>
            </a:r>
            <a:r>
              <a:rPr lang="x-none" altLang="en-IN">
                <a:sym typeface="+mn-ea"/>
              </a:rPr>
              <a:t>(e</a:t>
            </a:r>
            <a:r>
              <a:rPr lang="x-none" altLang="en-IN" baseline="30000">
                <a:sym typeface="+mn-ea"/>
              </a:rPr>
              <a:t>j</a:t>
            </a:r>
            <a:r>
              <a:rPr lang="x-none" altLang="en-IN" baseline="30000">
                <a:cs typeface="Sans Serif" charset="0"/>
                <a:sym typeface="+mn-ea"/>
              </a:rPr>
              <a:t>ω</a:t>
            </a:r>
            <a:r>
              <a:rPr lang="x-none" altLang="en-IN">
                <a:cs typeface="Sans Serif" charset="0"/>
                <a:sym typeface="+mn-ea"/>
              </a:rPr>
              <a:t>) and </a:t>
            </a:r>
            <a:r>
              <a:rPr lang="x-none" altLang="en-IN">
                <a:sym typeface="+mn-ea"/>
              </a:rPr>
              <a:t>H(e</a:t>
            </a:r>
            <a:r>
              <a:rPr lang="x-none" altLang="en-IN" baseline="30000">
                <a:sym typeface="+mn-ea"/>
              </a:rPr>
              <a:t>j</a:t>
            </a:r>
            <a:r>
              <a:rPr lang="x-none" altLang="en-IN" baseline="30000">
                <a:cs typeface="Sans Serif" charset="0"/>
                <a:sym typeface="+mn-ea"/>
              </a:rPr>
              <a:t>ω</a:t>
            </a:r>
            <a:r>
              <a:rPr lang="x-none" altLang="en-IN">
                <a:cs typeface="Sans Serif" charset="0"/>
                <a:sym typeface="+mn-ea"/>
              </a:rPr>
              <a:t>)?</a:t>
            </a:r>
            <a:endParaRPr lang="x-none" altLang="en-IN">
              <a:cs typeface="Sans Serif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  <a:sym typeface="+mn-ea"/>
              </a:rPr>
              <a:t>Desired and what is obtained via windowing.</a:t>
            </a:r>
            <a:endParaRPr lang="x-none" altLang="en-IN">
              <a:cs typeface="Sans Serif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194800" y="792480"/>
            <a:ext cx="2709545" cy="1863725"/>
            <a:chOff x="14480" y="1248"/>
            <a:chExt cx="4267" cy="2935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4546" y="1248"/>
              <a:ext cx="0" cy="2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4533" y="3502"/>
              <a:ext cx="4214" cy="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>
              <a:off x="14546" y="2055"/>
              <a:ext cx="3797" cy="1424"/>
            </a:xfrm>
            <a:prstGeom prst="bentConnector3">
              <a:avLst>
                <a:gd name="adj1" fmla="val 50013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255" y="3607"/>
              <a:ext cx="1043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>
                  <a:cs typeface="Sans Serif" charset="0"/>
                </a:rPr>
                <a:t>ω</a:t>
              </a:r>
              <a:r>
                <a:rPr lang="x-none" altLang="en-IN" baseline="-25000">
                  <a:cs typeface="Sans Serif" charset="0"/>
                </a:rPr>
                <a:t>c</a:t>
              </a:r>
              <a:endParaRPr lang="x-none" altLang="en-IN" baseline="-25000">
                <a:cs typeface="Sans Serif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80" y="1391"/>
              <a:ext cx="2134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Passband</a:t>
              </a:r>
              <a:endParaRPr lang="x-none" alt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555" y="2754"/>
              <a:ext cx="2134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Stopband</a:t>
              </a:r>
              <a:endParaRPr lang="x-none" altLang="en-IN"/>
            </a:p>
          </p:txBody>
        </p:sp>
      </p:grpSp>
      <p:pic>
        <p:nvPicPr>
          <p:cNvPr id="11" name="Picture 10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10" y="2792730"/>
            <a:ext cx="2314575" cy="6019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Design using Windows (3)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455295" y="854075"/>
            <a:ext cx="7566025" cy="1189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  <a:sym typeface="+mn-ea"/>
              </a:rPr>
              <a:t>We have that </a:t>
            </a:r>
            <a:endParaRPr lang="x-none" altLang="en-IN">
              <a:cs typeface="Sans Serif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From properties of the DTFT we have that</a:t>
            </a:r>
            <a:endParaRPr lang="x-none" altLang="en-IN">
              <a:cs typeface="Sans Serif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</p:txBody>
      </p:sp>
      <p:pic>
        <p:nvPicPr>
          <p:cNvPr id="10" name="Picture 9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35" y="746760"/>
            <a:ext cx="2314575" cy="6019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" y="2061210"/>
            <a:ext cx="7023100" cy="46850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795" y="3077210"/>
            <a:ext cx="4222115" cy="297942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9088120" y="2011680"/>
            <a:ext cx="1943100" cy="1003300"/>
          </a:xfrm>
          <a:prstGeom prst="wedgeRectCallout">
            <a:avLst>
              <a:gd name="adj1" fmla="val -62549"/>
              <a:gd name="adj2" fmla="val 817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On board:</a:t>
            </a:r>
            <a:endParaRPr lang="x-none" altLang="en-IN"/>
          </a:p>
          <a:p>
            <a:pPr algn="ctr"/>
            <a:r>
              <a:rPr lang="x-none" altLang="en-IN"/>
              <a:t>DTFT of w[n]</a:t>
            </a:r>
            <a:endParaRPr lang="x-none" altLang="en-IN"/>
          </a:p>
        </p:txBody>
      </p:sp>
      <p:sp>
        <p:nvSpPr>
          <p:cNvPr id="7" name="Down Arrow 6"/>
          <p:cNvSpPr/>
          <p:nvPr/>
        </p:nvSpPr>
        <p:spPr>
          <a:xfrm>
            <a:off x="3491230" y="4186555"/>
            <a:ext cx="694690" cy="1042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31615" y="4340860"/>
            <a:ext cx="235521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convolved result</a:t>
            </a:r>
            <a:endParaRPr lang="x-none" altLang="en-IN"/>
          </a:p>
        </p:txBody>
      </p:sp>
      <p:sp>
        <p:nvSpPr>
          <p:cNvPr id="11" name="Rectangular Callout 10"/>
          <p:cNvSpPr/>
          <p:nvPr/>
        </p:nvSpPr>
        <p:spPr>
          <a:xfrm>
            <a:off x="81280" y="3865245"/>
            <a:ext cx="3228340" cy="655955"/>
          </a:xfrm>
          <a:prstGeom prst="wedgeRectCallout">
            <a:avLst>
              <a:gd name="adj1" fmla="val -16443"/>
              <a:gd name="adj2" fmla="val 1997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Main lobe width decides the transition band width!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9" grpId="0"/>
      <p:bldP spid="1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Rectangular Callout 15"/>
          <p:cNvSpPr/>
          <p:nvPr/>
        </p:nvSpPr>
        <p:spPr>
          <a:xfrm>
            <a:off x="5355590" y="4544695"/>
            <a:ext cx="2058035" cy="1042035"/>
          </a:xfrm>
          <a:prstGeom prst="wedgeRectCallout">
            <a:avLst>
              <a:gd name="adj1" fmla="val 81687"/>
              <a:gd name="adj2" fmla="val -14622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Truncated Fourier series</a:t>
            </a:r>
            <a:endParaRPr lang="x-none" altLang="en-IN"/>
          </a:p>
          <a:p>
            <a:pPr algn="ctr"/>
            <a:r>
              <a:rPr lang="x-none" altLang="en-IN"/>
              <a:t>representation</a:t>
            </a:r>
            <a:endParaRPr lang="x-none" altLang="en-IN"/>
          </a:p>
        </p:txBody>
      </p:sp>
      <p:sp>
        <p:nvSpPr>
          <p:cNvPr id="15" name="Rectangular Callout 14"/>
          <p:cNvSpPr/>
          <p:nvPr/>
        </p:nvSpPr>
        <p:spPr>
          <a:xfrm>
            <a:off x="1047115" y="4508500"/>
            <a:ext cx="2058035" cy="1042035"/>
          </a:xfrm>
          <a:prstGeom prst="wedgeRectCallout">
            <a:avLst>
              <a:gd name="adj1" fmla="val 97331"/>
              <a:gd name="adj2" fmla="val -931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Fourier series</a:t>
            </a:r>
            <a:endParaRPr lang="x-none" altLang="en-IN"/>
          </a:p>
          <a:p>
            <a:pPr algn="ctr"/>
            <a:r>
              <a:rPr lang="x-none" altLang="en-IN"/>
              <a:t>representation</a:t>
            </a:r>
            <a:endParaRPr lang="x-none" altLang="en-IN"/>
          </a:p>
        </p:txBody>
      </p:sp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Design using Windows (4)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455295" y="854710"/>
            <a:ext cx="11451590" cy="3383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  <a:sym typeface="+mn-ea"/>
              </a:rPr>
              <a:t>We define</a:t>
            </a:r>
            <a:endParaRPr lang="x-none" altLang="en-IN">
              <a:cs typeface="Sans Serif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  <a:sym typeface="+mn-ea"/>
              </a:rPr>
              <a:t>Where w[n] is a window of extent 0 to M</a:t>
            </a:r>
            <a:endParaRPr lang="x-none" altLang="en-IN">
              <a:cs typeface="Sans Serif" charset="0"/>
              <a:sym typeface="+mn-ea"/>
            </a:endParaRPr>
          </a:p>
          <a:p>
            <a:pPr lvl="1">
              <a:buFont typeface="Arial" panose="020B0604020202020204" pitchFamily="34" charset="0"/>
            </a:pPr>
            <a:endParaRPr lang="x-none" altLang="en-IN">
              <a:cs typeface="Sans Serif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What is the difference in </a:t>
            </a:r>
            <a:r>
              <a:rPr lang="x-none" altLang="en-IN">
                <a:sym typeface="+mn-ea"/>
              </a:rPr>
              <a:t>H</a:t>
            </a:r>
            <a:r>
              <a:rPr lang="x-none" altLang="en-IN" baseline="-25000">
                <a:sym typeface="+mn-ea"/>
              </a:rPr>
              <a:t>d</a:t>
            </a:r>
            <a:r>
              <a:rPr lang="x-none" altLang="en-IN">
                <a:sym typeface="+mn-ea"/>
              </a:rPr>
              <a:t>(e</a:t>
            </a:r>
            <a:r>
              <a:rPr lang="x-none" altLang="en-IN" baseline="30000">
                <a:sym typeface="+mn-ea"/>
              </a:rPr>
              <a:t>j</a:t>
            </a:r>
            <a:r>
              <a:rPr lang="x-none" altLang="en-IN" baseline="30000">
                <a:cs typeface="Sans Serif" charset="0"/>
                <a:sym typeface="+mn-ea"/>
              </a:rPr>
              <a:t>ω</a:t>
            </a:r>
            <a:r>
              <a:rPr lang="x-none" altLang="en-IN">
                <a:cs typeface="Sans Serif" charset="0"/>
                <a:sym typeface="+mn-ea"/>
              </a:rPr>
              <a:t>) and </a:t>
            </a:r>
            <a:r>
              <a:rPr lang="x-none" altLang="en-IN">
                <a:sym typeface="+mn-ea"/>
              </a:rPr>
              <a:t>H(e</a:t>
            </a:r>
            <a:r>
              <a:rPr lang="x-none" altLang="en-IN" baseline="30000">
                <a:sym typeface="+mn-ea"/>
              </a:rPr>
              <a:t>j</a:t>
            </a:r>
            <a:r>
              <a:rPr lang="x-none" altLang="en-IN" baseline="30000">
                <a:cs typeface="Sans Serif" charset="0"/>
                <a:sym typeface="+mn-ea"/>
              </a:rPr>
              <a:t>ω</a:t>
            </a:r>
            <a:r>
              <a:rPr lang="x-none" altLang="en-IN">
                <a:cs typeface="Sans Serif" charset="0"/>
                <a:sym typeface="+mn-ea"/>
              </a:rPr>
              <a:t>)?</a:t>
            </a:r>
            <a:endParaRPr lang="x-none" altLang="en-IN">
              <a:cs typeface="Sans Serif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  <a:sym typeface="+mn-ea"/>
              </a:rPr>
              <a:t>Desired and what is obtained via windowing.</a:t>
            </a:r>
            <a:endParaRPr lang="x-none" altLang="en-IN">
              <a:cs typeface="Sans Serif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</p:txBody>
      </p:sp>
      <p:pic>
        <p:nvPicPr>
          <p:cNvPr id="11" name="Picture 10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810" y="1094105"/>
            <a:ext cx="2314575" cy="601980"/>
          </a:xfrm>
          <a:prstGeom prst="rect">
            <a:avLst/>
          </a:prstGeom>
        </p:spPr>
      </p:pic>
      <p:pic>
        <p:nvPicPr>
          <p:cNvPr id="22" name="Picture 21" descr="equ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870" y="3342640"/>
            <a:ext cx="3627755" cy="105791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41565" y="5215255"/>
            <a:ext cx="307467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rgbClr val="FF0000"/>
                </a:solidFill>
              </a:rPr>
              <a:t>Gibb's phenomenon</a:t>
            </a:r>
            <a:endParaRPr lang="x-none" altLang="en-IN">
              <a:solidFill>
                <a:srgbClr val="FF0000"/>
              </a:solidFill>
            </a:endParaRPr>
          </a:p>
        </p:txBody>
      </p:sp>
      <p:pic>
        <p:nvPicPr>
          <p:cNvPr id="18" name="Picture 17" descr="equ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080" y="3306445"/>
            <a:ext cx="2698750" cy="10344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DTFT of w[n]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455295" y="854075"/>
            <a:ext cx="756602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  <a:sym typeface="+mn-ea"/>
              </a:rPr>
              <a:t>How does           change with M?</a:t>
            </a:r>
            <a:endParaRPr lang="x-none" altLang="en-IN">
              <a:cs typeface="Sans Serif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1263650"/>
            <a:ext cx="3820160" cy="2696210"/>
          </a:xfrm>
          <a:prstGeom prst="rect">
            <a:avLst/>
          </a:prstGeom>
        </p:spPr>
      </p:pic>
      <p:pic>
        <p:nvPicPr>
          <p:cNvPr id="3" name="Picture 2" descr="equ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080" y="830580"/>
            <a:ext cx="780415" cy="384175"/>
          </a:xfrm>
          <a:prstGeom prst="rect">
            <a:avLst/>
          </a:prstGeom>
        </p:spPr>
      </p:pic>
      <p:pic>
        <p:nvPicPr>
          <p:cNvPr id="11" name="Picture 10" descr="rectangular_window_spectrum_variation_with_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990" y="1516380"/>
            <a:ext cx="7514590" cy="36074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0525" y="4507865"/>
            <a:ext cx="4709160" cy="2012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/>
              <a:t>In time domain: As the window size increases, h[n] = h</a:t>
            </a:r>
            <a:r>
              <a:rPr lang="x-none" altLang="en-IN" baseline="-25000"/>
              <a:t>d</a:t>
            </a:r>
            <a:r>
              <a:rPr lang="x-none" altLang="en-IN"/>
              <a:t>[n] for more and more values of n.</a:t>
            </a:r>
            <a:endParaRPr lang="x-none" alt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/>
              <a:t>In freq. domain: As the window size increases, the main lobe size decreases, and the spectrum tends to a delta function.</a:t>
            </a:r>
            <a:endParaRPr lang="x-none" altLang="en-IN"/>
          </a:p>
        </p:txBody>
      </p:sp>
      <p:sp>
        <p:nvSpPr>
          <p:cNvPr id="13" name="TextBox 12"/>
          <p:cNvSpPr txBox="1"/>
          <p:nvPr/>
        </p:nvSpPr>
        <p:spPr>
          <a:xfrm>
            <a:off x="5782310" y="5485765"/>
            <a:ext cx="5532755" cy="915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However, "ripples" would always be present.</a:t>
            </a:r>
            <a:endParaRPr lang="x-none" altLang="en-IN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Area under each side lobe would remain the same as M decreases.</a:t>
            </a:r>
            <a:endParaRPr lang="x-none" altLang="en-I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Windows</a:t>
            </a:r>
            <a:endParaRPr lang="x-none" altLang="en-IN" b="1"/>
          </a:p>
        </p:txBody>
      </p:sp>
      <p:sp>
        <p:nvSpPr>
          <p:cNvPr id="3" name="TextBox 2"/>
          <p:cNvSpPr txBox="1"/>
          <p:nvPr/>
        </p:nvSpPr>
        <p:spPr>
          <a:xfrm>
            <a:off x="313690" y="789305"/>
            <a:ext cx="11670030" cy="1463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/>
              <a:t>The rectangular window is one of the possible windows that can be used.</a:t>
            </a:r>
            <a:endParaRPr lang="x-none" alt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/>
              <a:t>The side lobe size can be reduced by using windows that "taper" (</a:t>
            </a:r>
            <a:r>
              <a:rPr lang="x-none" altLang="en-IN">
                <a:solidFill>
                  <a:srgbClr val="FF0000"/>
                </a:solidFill>
              </a:rPr>
              <a:t>intuition?</a:t>
            </a:r>
            <a:r>
              <a:rPr lang="x-none" altLang="en-IN"/>
              <a:t>)</a:t>
            </a:r>
            <a:endParaRPr lang="x-none" alt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/>
              <a:t>For example, Bartlett (triangular), Blackman, Hanning, Hamming windows</a:t>
            </a:r>
            <a:endParaRPr lang="x-none" alt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/>
              <a:t>Other possibilities are</a:t>
            </a:r>
            <a:endParaRPr lang="x-none" altLang="en-I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2214245"/>
            <a:ext cx="7183755" cy="416115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575675" y="1702435"/>
            <a:ext cx="3228340" cy="1132840"/>
            <a:chOff x="13505" y="2681"/>
            <a:chExt cx="5084" cy="1784"/>
          </a:xfrm>
        </p:grpSpPr>
        <p:sp>
          <p:nvSpPr>
            <p:cNvPr id="2" name="Rectangular Callout 1"/>
            <p:cNvSpPr/>
            <p:nvPr/>
          </p:nvSpPr>
          <p:spPr>
            <a:xfrm>
              <a:off x="13505" y="2681"/>
              <a:ext cx="5084" cy="1784"/>
            </a:xfrm>
            <a:prstGeom prst="wedgeRectCallout">
              <a:avLst>
                <a:gd name="adj1" fmla="val -92781"/>
                <a:gd name="adj2" fmla="val 4775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pic>
          <p:nvPicPr>
            <p:cNvPr id="7" name="Picture 6" descr="equati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6" y="2798"/>
              <a:ext cx="4324" cy="1474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8561070" y="2859405"/>
            <a:ext cx="3228340" cy="1170940"/>
            <a:chOff x="13482" y="4503"/>
            <a:chExt cx="5084" cy="1844"/>
          </a:xfrm>
        </p:grpSpPr>
        <p:sp>
          <p:nvSpPr>
            <p:cNvPr id="10" name="Rectangular Callout 9"/>
            <p:cNvSpPr/>
            <p:nvPr/>
          </p:nvSpPr>
          <p:spPr>
            <a:xfrm>
              <a:off x="13482" y="4543"/>
              <a:ext cx="5084" cy="1784"/>
            </a:xfrm>
            <a:prstGeom prst="wedgeRectCallout">
              <a:avLst>
                <a:gd name="adj1" fmla="val -114712"/>
                <a:gd name="adj2" fmla="val 14770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pic>
          <p:nvPicPr>
            <p:cNvPr id="9" name="Picture 8" descr="equati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90" y="4503"/>
              <a:ext cx="4848" cy="184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7517130" y="4954270"/>
            <a:ext cx="4573270" cy="1132840"/>
            <a:chOff x="11838" y="7802"/>
            <a:chExt cx="7202" cy="1784"/>
          </a:xfrm>
        </p:grpSpPr>
        <p:sp>
          <p:nvSpPr>
            <p:cNvPr id="15" name="Rectangular Callout 14"/>
            <p:cNvSpPr/>
            <p:nvPr/>
          </p:nvSpPr>
          <p:spPr>
            <a:xfrm>
              <a:off x="11838" y="7802"/>
              <a:ext cx="7130" cy="1784"/>
            </a:xfrm>
            <a:prstGeom prst="wedgeRectCallout">
              <a:avLst>
                <a:gd name="adj1" fmla="val -69523"/>
                <a:gd name="adj2" fmla="val 1025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pic>
          <p:nvPicPr>
            <p:cNvPr id="13" name="Picture 12" descr="equation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44" y="7917"/>
              <a:ext cx="7197" cy="15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3440" y="1033145"/>
            <a:ext cx="5036820" cy="26492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1007745"/>
            <a:ext cx="5037455" cy="26174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Windows</a:t>
            </a:r>
            <a:endParaRPr lang="x-none" altLang="en-IN" b="1"/>
          </a:p>
        </p:txBody>
      </p:sp>
      <p:sp>
        <p:nvSpPr>
          <p:cNvPr id="3" name="TextBox 2"/>
          <p:cNvSpPr txBox="1"/>
          <p:nvPr/>
        </p:nvSpPr>
        <p:spPr>
          <a:xfrm>
            <a:off x="313690" y="789305"/>
            <a:ext cx="1167003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/>
              <a:t>The spectrum W(e</a:t>
            </a:r>
            <a:r>
              <a:rPr lang="x-none" altLang="en-IN" baseline="30000"/>
              <a:t>j</a:t>
            </a:r>
            <a:r>
              <a:rPr lang="x-none" altLang="en-IN" baseline="30000">
                <a:cs typeface="Sans Serif" charset="0"/>
              </a:rPr>
              <a:t>ω</a:t>
            </a:r>
            <a:r>
              <a:rPr lang="x-none" altLang="en-IN">
                <a:cs typeface="Sans Serif" charset="0"/>
              </a:rPr>
              <a:t>) of these windows (M = 50) are as follows:</a:t>
            </a:r>
            <a:endParaRPr lang="x-none" altLang="en-IN">
              <a:cs typeface="Sans Serif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rcRect t="4732"/>
          <a:stretch>
            <a:fillRect/>
          </a:stretch>
        </p:blipFill>
        <p:spPr>
          <a:xfrm>
            <a:off x="412750" y="3965575"/>
            <a:ext cx="4902200" cy="24288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275" y="3893820"/>
            <a:ext cx="4857115" cy="2554605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2631440" y="1207135"/>
            <a:ext cx="2249805" cy="1645285"/>
          </a:xfrm>
          <a:prstGeom prst="wedgeRectCallout">
            <a:avLst>
              <a:gd name="adj1" fmla="val -133206"/>
              <a:gd name="adj2" fmla="val 242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Plotting in log scale is important !</a:t>
            </a:r>
            <a:endParaRPr lang="x-none" altLang="en-IN"/>
          </a:p>
        </p:txBody>
      </p:sp>
      <p:sp>
        <p:nvSpPr>
          <p:cNvPr id="21" name="TextBox 20"/>
          <p:cNvSpPr txBox="1"/>
          <p:nvPr/>
        </p:nvSpPr>
        <p:spPr>
          <a:xfrm>
            <a:off x="1821180" y="3554095"/>
            <a:ext cx="309626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rgbClr val="FF0000"/>
                </a:solidFill>
              </a:rPr>
              <a:t>Rectangular Window</a:t>
            </a:r>
            <a:endParaRPr lang="x-none" altLang="en-IN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32635" y="6379210"/>
            <a:ext cx="220091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rgbClr val="FF0000"/>
                </a:solidFill>
              </a:rPr>
              <a:t>Bartlett Window</a:t>
            </a:r>
            <a:endParaRPr lang="x-none" altLang="en-IN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51115" y="3651250"/>
            <a:ext cx="309626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rgbClr val="FF0000"/>
                </a:solidFill>
              </a:rPr>
              <a:t>Hanning Window</a:t>
            </a:r>
            <a:endParaRPr lang="x-none" altLang="en-IN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36180" y="6391275"/>
            <a:ext cx="309626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rgbClr val="FF0000"/>
                </a:solidFill>
              </a:rPr>
              <a:t>Hamming Window</a:t>
            </a:r>
            <a:endParaRPr lang="x-none" altLang="en-I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Windows</a:t>
            </a:r>
            <a:endParaRPr lang="x-none" altLang="en-IN" b="1"/>
          </a:p>
        </p:txBody>
      </p:sp>
      <p:sp>
        <p:nvSpPr>
          <p:cNvPr id="3" name="TextBox 2"/>
          <p:cNvSpPr txBox="1"/>
          <p:nvPr/>
        </p:nvSpPr>
        <p:spPr>
          <a:xfrm>
            <a:off x="313690" y="789305"/>
            <a:ext cx="1167003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/>
              <a:t>The spectrum W(e</a:t>
            </a:r>
            <a:r>
              <a:rPr lang="x-none" altLang="en-IN" baseline="30000"/>
              <a:t>j</a:t>
            </a:r>
            <a:r>
              <a:rPr lang="x-none" altLang="en-IN" baseline="30000">
                <a:cs typeface="Sans Serif" charset="0"/>
              </a:rPr>
              <a:t>ω</a:t>
            </a:r>
            <a:r>
              <a:rPr lang="x-none" altLang="en-IN">
                <a:cs typeface="Sans Serif" charset="0"/>
              </a:rPr>
              <a:t>) of these windows (M = 50) are as follows:</a:t>
            </a:r>
            <a:endParaRPr lang="x-none" altLang="en-IN">
              <a:cs typeface="Sans Serif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067560"/>
            <a:ext cx="4599940" cy="3231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" y="1151255"/>
            <a:ext cx="2333625" cy="53524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830" y="1238885"/>
            <a:ext cx="3366135" cy="2033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700" y="3526790"/>
            <a:ext cx="2599690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Phase response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375285" y="913765"/>
            <a:ext cx="8770620" cy="5578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/>
              <a:t>Usually filtering is used to selectively pass frequency components</a:t>
            </a:r>
            <a:endParaRPr lang="x-none" alt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/>
              <a:t>we try to approximate </a:t>
            </a:r>
            <a:r>
              <a:rPr lang="x-none" altLang="en-IN">
                <a:cs typeface="Sans Serif" charset="0"/>
              </a:rPr>
              <a:t> the following "brickwall" form</a:t>
            </a: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Within the passband we want the phase response of the filter to be linear</a:t>
            </a: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What this means is that</a:t>
            </a: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For FIR filters such a requirement can be easily met by ensuring the following symmetry condition</a:t>
            </a: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On board: Example for M odd and M even.</a:t>
            </a: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On board: Proof of linear phase for M odd and M even.</a:t>
            </a: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Windows are defined in such a way so that this symmetry is maintained.</a:t>
            </a: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>
                <a:solidFill>
                  <a:srgbClr val="FF0000"/>
                </a:solidFill>
                <a:cs typeface="Sans Serif" charset="0"/>
              </a:rPr>
              <a:t>Major advantages of using FIR filters</a:t>
            </a:r>
            <a:endParaRPr lang="x-none" altLang="en-IN">
              <a:solidFill>
                <a:srgbClr val="FF0000"/>
              </a:solidFill>
              <a:cs typeface="Sans Serif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>
                <a:solidFill>
                  <a:srgbClr val="FF0000"/>
                </a:solidFill>
                <a:cs typeface="Sans Serif" charset="0"/>
              </a:rPr>
              <a:t>Use of FFT</a:t>
            </a:r>
            <a:endParaRPr lang="x-none" altLang="en-IN">
              <a:solidFill>
                <a:srgbClr val="FF0000"/>
              </a:solidFill>
              <a:cs typeface="Sans Serif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>
                <a:solidFill>
                  <a:srgbClr val="FF0000"/>
                </a:solidFill>
                <a:cs typeface="Sans Serif" charset="0"/>
              </a:rPr>
              <a:t>Easy to obtain linear phase response</a:t>
            </a:r>
            <a:endParaRPr lang="x-none" altLang="en-IN">
              <a:solidFill>
                <a:srgbClr val="FF0000"/>
              </a:solidFill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en-IN">
              <a:solidFill>
                <a:srgbClr val="FF0000"/>
              </a:solidFill>
              <a:cs typeface="Sans Serif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194800" y="792480"/>
            <a:ext cx="2709545" cy="1863725"/>
            <a:chOff x="14480" y="1248"/>
            <a:chExt cx="4267" cy="2935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4546" y="1248"/>
              <a:ext cx="0" cy="2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4533" y="3502"/>
              <a:ext cx="4214" cy="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>
              <a:off x="14546" y="2055"/>
              <a:ext cx="3797" cy="1424"/>
            </a:xfrm>
            <a:prstGeom prst="bentConnector3">
              <a:avLst>
                <a:gd name="adj1" fmla="val 50013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255" y="3607"/>
              <a:ext cx="1043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>
                  <a:cs typeface="Sans Serif" charset="0"/>
                </a:rPr>
                <a:t>ω</a:t>
              </a:r>
              <a:r>
                <a:rPr lang="x-none" altLang="en-IN" baseline="-25000">
                  <a:cs typeface="Sans Serif" charset="0"/>
                </a:rPr>
                <a:t>c</a:t>
              </a:r>
              <a:endParaRPr lang="x-none" altLang="en-IN" baseline="-25000">
                <a:cs typeface="Sans Serif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80" y="1391"/>
              <a:ext cx="2134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Passband</a:t>
              </a:r>
              <a:endParaRPr lang="x-none" alt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555" y="2754"/>
              <a:ext cx="2134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Stopband</a:t>
              </a:r>
              <a:endParaRPr lang="x-none" altLang="en-IN"/>
            </a:p>
          </p:txBody>
        </p:sp>
      </p:grpSp>
      <p:pic>
        <p:nvPicPr>
          <p:cNvPr id="10" name="Picture 9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95" y="2439670"/>
            <a:ext cx="2973070" cy="499745"/>
          </a:xfrm>
          <a:prstGeom prst="rect">
            <a:avLst/>
          </a:prstGeom>
        </p:spPr>
      </p:pic>
      <p:pic>
        <p:nvPicPr>
          <p:cNvPr id="15" name="Picture 14" descr="equ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960" y="3743325"/>
            <a:ext cx="2152015" cy="5664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Characteristic behaviour when windowing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248285" y="953135"/>
            <a:ext cx="11720830" cy="640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/>
              <a:t>In order to understand how </a:t>
            </a:r>
            <a:r>
              <a:rPr lang="x-none" altLang="en-IN">
                <a:cs typeface="Sans Serif" charset="0"/>
                <a:sym typeface="+mn-ea"/>
              </a:rPr>
              <a:t> </a:t>
            </a:r>
            <a:r>
              <a:rPr lang="x-none" altLang="en-IN">
                <a:sym typeface="+mn-ea"/>
              </a:rPr>
              <a:t>H(e</a:t>
            </a:r>
            <a:r>
              <a:rPr lang="x-none" altLang="en-IN" baseline="30000">
                <a:sym typeface="+mn-ea"/>
              </a:rPr>
              <a:t>j</a:t>
            </a:r>
            <a:r>
              <a:rPr lang="x-none" altLang="en-IN" baseline="30000">
                <a:cs typeface="Sans Serif" charset="0"/>
                <a:sym typeface="+mn-ea"/>
              </a:rPr>
              <a:t>ω</a:t>
            </a:r>
            <a:r>
              <a:rPr lang="x-none" altLang="en-IN">
                <a:cs typeface="Sans Serif" charset="0"/>
                <a:sym typeface="+mn-ea"/>
              </a:rPr>
              <a:t>) looks like we will use the following simple approximation which captures the windows DTFT  </a:t>
            </a:r>
            <a:r>
              <a:rPr lang="x-none" altLang="en-IN">
                <a:sym typeface="+mn-ea"/>
              </a:rPr>
              <a:t>W(e</a:t>
            </a:r>
            <a:r>
              <a:rPr lang="x-none" altLang="en-IN" baseline="30000">
                <a:sym typeface="+mn-ea"/>
              </a:rPr>
              <a:t>j</a:t>
            </a:r>
            <a:r>
              <a:rPr lang="x-none" altLang="en-IN" baseline="30000">
                <a:cs typeface="Sans Serif" charset="0"/>
                <a:sym typeface="+mn-ea"/>
              </a:rPr>
              <a:t>ω</a:t>
            </a:r>
            <a:r>
              <a:rPr lang="x-none" altLang="en-IN">
                <a:cs typeface="Sans Serif" charset="0"/>
                <a:sym typeface="+mn-ea"/>
              </a:rPr>
              <a:t>) and carry out convolution of  </a:t>
            </a:r>
            <a:r>
              <a:rPr lang="x-none" altLang="en-IN">
                <a:sym typeface="+mn-ea"/>
              </a:rPr>
              <a:t>W(e</a:t>
            </a:r>
            <a:r>
              <a:rPr lang="x-none" altLang="en-IN" baseline="30000">
                <a:sym typeface="+mn-ea"/>
              </a:rPr>
              <a:t>j</a:t>
            </a:r>
            <a:r>
              <a:rPr lang="x-none" altLang="en-IN" baseline="30000">
                <a:cs typeface="Sans Serif" charset="0"/>
                <a:sym typeface="+mn-ea"/>
              </a:rPr>
              <a:t>ω</a:t>
            </a:r>
            <a:r>
              <a:rPr lang="x-none" altLang="en-IN">
                <a:cs typeface="Sans Serif" charset="0"/>
                <a:sym typeface="+mn-ea"/>
              </a:rPr>
              <a:t>) with  </a:t>
            </a:r>
            <a:r>
              <a:rPr lang="x-none" altLang="en-IN">
                <a:sym typeface="+mn-ea"/>
              </a:rPr>
              <a:t>H</a:t>
            </a:r>
            <a:r>
              <a:rPr lang="x-none" altLang="en-IN" baseline="-25000">
                <a:sym typeface="+mn-ea"/>
              </a:rPr>
              <a:t>d</a:t>
            </a:r>
            <a:r>
              <a:rPr lang="x-none" altLang="en-IN">
                <a:sym typeface="+mn-ea"/>
              </a:rPr>
              <a:t>(e</a:t>
            </a:r>
            <a:r>
              <a:rPr lang="x-none" altLang="en-IN" baseline="30000">
                <a:sym typeface="+mn-ea"/>
              </a:rPr>
              <a:t>j</a:t>
            </a:r>
            <a:r>
              <a:rPr lang="x-none" altLang="en-IN" baseline="30000">
                <a:cs typeface="Sans Serif" charset="0"/>
                <a:sym typeface="+mn-ea"/>
              </a:rPr>
              <a:t>ω</a:t>
            </a:r>
            <a:r>
              <a:rPr lang="x-none" altLang="en-IN">
                <a:cs typeface="Sans Serif" charset="0"/>
                <a:sym typeface="+mn-ea"/>
              </a:rPr>
              <a:t>).</a:t>
            </a:r>
            <a:endParaRPr lang="x-none" altLang="en-IN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08350" y="1727200"/>
            <a:ext cx="0" cy="163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59765" y="3348355"/>
            <a:ext cx="54063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3296285" y="2186940"/>
            <a:ext cx="2613025" cy="1149350"/>
          </a:xfrm>
          <a:prstGeom prst="bentConnector3">
            <a:avLst>
              <a:gd name="adj1" fmla="val 500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0800000" flipV="1">
            <a:off x="742950" y="2186305"/>
            <a:ext cx="2565400" cy="1161415"/>
          </a:xfrm>
          <a:prstGeom prst="bentConnector3">
            <a:avLst>
              <a:gd name="adj1" fmla="val 499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70" y="3415030"/>
            <a:ext cx="4222115" cy="297942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8841740" y="4067810"/>
            <a:ext cx="0" cy="163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193155" y="5688965"/>
            <a:ext cx="54063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642350" y="4436745"/>
            <a:ext cx="423545" cy="1257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3" name="Rectangle 12"/>
          <p:cNvSpPr/>
          <p:nvPr/>
        </p:nvSpPr>
        <p:spPr>
          <a:xfrm>
            <a:off x="8267700" y="5694045"/>
            <a:ext cx="387350" cy="47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4" name="Rectangle 13"/>
          <p:cNvSpPr/>
          <p:nvPr/>
        </p:nvSpPr>
        <p:spPr>
          <a:xfrm>
            <a:off x="9084310" y="5687695"/>
            <a:ext cx="387350" cy="471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5" name="Rectangle 14"/>
          <p:cNvSpPr/>
          <p:nvPr/>
        </p:nvSpPr>
        <p:spPr>
          <a:xfrm>
            <a:off x="9465310" y="5415280"/>
            <a:ext cx="38735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6" name="Rectangle 15"/>
          <p:cNvSpPr/>
          <p:nvPr/>
        </p:nvSpPr>
        <p:spPr>
          <a:xfrm>
            <a:off x="9846310" y="5688330"/>
            <a:ext cx="387350" cy="14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7" name="Rectangle 16"/>
          <p:cNvSpPr/>
          <p:nvPr/>
        </p:nvSpPr>
        <p:spPr>
          <a:xfrm>
            <a:off x="7863205" y="5421630"/>
            <a:ext cx="387350" cy="25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8" name="Rectangle 17"/>
          <p:cNvSpPr/>
          <p:nvPr/>
        </p:nvSpPr>
        <p:spPr>
          <a:xfrm>
            <a:off x="7469505" y="5681980"/>
            <a:ext cx="387350" cy="145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268335" y="4304665"/>
            <a:ext cx="32702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1</a:t>
            </a:r>
            <a:endParaRPr lang="x-none" altLang="en-IN"/>
          </a:p>
        </p:txBody>
      </p:sp>
      <p:sp>
        <p:nvSpPr>
          <p:cNvPr id="20" name="TextBox 19"/>
          <p:cNvSpPr txBox="1"/>
          <p:nvPr/>
        </p:nvSpPr>
        <p:spPr>
          <a:xfrm>
            <a:off x="9337040" y="5095875"/>
            <a:ext cx="94297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0.25</a:t>
            </a:r>
            <a:endParaRPr lang="x-none" altLang="en-IN"/>
          </a:p>
        </p:txBody>
      </p:sp>
      <p:sp>
        <p:nvSpPr>
          <p:cNvPr id="22" name="TextBox 21"/>
          <p:cNvSpPr txBox="1"/>
          <p:nvPr/>
        </p:nvSpPr>
        <p:spPr>
          <a:xfrm>
            <a:off x="8920480" y="6153785"/>
            <a:ext cx="94297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-0.5</a:t>
            </a:r>
            <a:endParaRPr lang="x-none" altLang="en-IN"/>
          </a:p>
        </p:txBody>
      </p:sp>
      <p:sp>
        <p:nvSpPr>
          <p:cNvPr id="23" name="TextBox 22"/>
          <p:cNvSpPr txBox="1"/>
          <p:nvPr/>
        </p:nvSpPr>
        <p:spPr>
          <a:xfrm>
            <a:off x="9803130" y="5876925"/>
            <a:ext cx="137731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-0.125</a:t>
            </a:r>
            <a:endParaRPr lang="x-none" altLang="en-IN"/>
          </a:p>
        </p:txBody>
      </p:sp>
      <p:grpSp>
        <p:nvGrpSpPr>
          <p:cNvPr id="30" name="Group 29"/>
          <p:cNvGrpSpPr/>
          <p:nvPr/>
        </p:nvGrpSpPr>
        <p:grpSpPr>
          <a:xfrm>
            <a:off x="6193155" y="1732915"/>
            <a:ext cx="5406390" cy="1633220"/>
            <a:chOff x="1239" y="2920"/>
            <a:chExt cx="8514" cy="2572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5410" y="2920"/>
              <a:ext cx="0" cy="25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239" y="5473"/>
              <a:ext cx="8514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/>
            <p:nvPr/>
          </p:nvCxnSpPr>
          <p:spPr>
            <a:xfrm>
              <a:off x="5391" y="3644"/>
              <a:ext cx="4115" cy="1810"/>
            </a:xfrm>
            <a:prstGeom prst="bentConnector3">
              <a:avLst>
                <a:gd name="adj1" fmla="val 5001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 flipV="1">
              <a:off x="1370" y="3643"/>
              <a:ext cx="4040" cy="1829"/>
            </a:xfrm>
            <a:prstGeom prst="bentConnector3">
              <a:avLst>
                <a:gd name="adj1" fmla="val 4997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363595" y="1758950"/>
            <a:ext cx="32702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1</a:t>
            </a:r>
            <a:endParaRPr lang="x-none" alt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Characteristic behaviour when windowing</a:t>
            </a:r>
            <a:endParaRPr lang="x-none" altLang="en-IN" b="1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08350" y="1727200"/>
            <a:ext cx="0" cy="163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59765" y="3348355"/>
            <a:ext cx="54063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3296285" y="2186940"/>
            <a:ext cx="2613025" cy="1149350"/>
          </a:xfrm>
          <a:prstGeom prst="bentConnector3">
            <a:avLst>
              <a:gd name="adj1" fmla="val 60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434025" y="2194560"/>
            <a:ext cx="4076609" cy="1971040"/>
            <a:chOff x="10869" y="7164"/>
            <a:chExt cx="6738" cy="3104"/>
          </a:xfrm>
        </p:grpSpPr>
        <p:sp>
          <p:nvSpPr>
            <p:cNvPr id="12" name="Rectangle 11"/>
            <p:cNvSpPr/>
            <p:nvPr/>
          </p:nvSpPr>
          <p:spPr>
            <a:xfrm>
              <a:off x="13611" y="7164"/>
              <a:ext cx="667" cy="1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020" y="8967"/>
              <a:ext cx="6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306" y="8957"/>
              <a:ext cx="6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906" y="8528"/>
              <a:ext cx="610" cy="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506" y="8958"/>
              <a:ext cx="610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383" y="8538"/>
              <a:ext cx="610" cy="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763" y="8948"/>
              <a:ext cx="610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869" y="8396"/>
              <a:ext cx="1231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-4</a:t>
              </a:r>
              <a:endParaRPr lang="x-none" alt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04" y="8025"/>
              <a:ext cx="1485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0.25</a:t>
              </a:r>
              <a:endParaRPr lang="x-none" alt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048" y="9691"/>
              <a:ext cx="1485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-0.5</a:t>
              </a:r>
              <a:endParaRPr lang="x-none" altLang="en-IN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438" y="9255"/>
              <a:ext cx="2169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-0.125</a:t>
              </a:r>
              <a:endParaRPr lang="x-none" altLang="en-IN"/>
            </a:p>
          </p:txBody>
        </p:sp>
      </p:grpSp>
      <p:cxnSp>
        <p:nvCxnSpPr>
          <p:cNvPr id="9" name="Elbow Connector 8"/>
          <p:cNvCxnSpPr/>
          <p:nvPr/>
        </p:nvCxnSpPr>
        <p:spPr>
          <a:xfrm rot="10800000" flipV="1">
            <a:off x="742950" y="2186305"/>
            <a:ext cx="2565400" cy="1161415"/>
          </a:xfrm>
          <a:prstGeom prst="bentConnector3">
            <a:avLst>
              <a:gd name="adj1" fmla="val 58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193155" y="1732915"/>
            <a:ext cx="5406390" cy="1633220"/>
            <a:chOff x="1239" y="2920"/>
            <a:chExt cx="8514" cy="2572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5410" y="2920"/>
              <a:ext cx="0" cy="257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239" y="5473"/>
              <a:ext cx="8514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/>
            <p:nvPr/>
          </p:nvCxnSpPr>
          <p:spPr>
            <a:xfrm>
              <a:off x="5391" y="3644"/>
              <a:ext cx="4115" cy="1810"/>
            </a:xfrm>
            <a:prstGeom prst="bentConnector3">
              <a:avLst>
                <a:gd name="adj1" fmla="val 50012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 flipV="1">
              <a:off x="1370" y="3643"/>
              <a:ext cx="4040" cy="1829"/>
            </a:xfrm>
            <a:prstGeom prst="bentConnector3">
              <a:avLst>
                <a:gd name="adj1" fmla="val 49975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eft Brace 24"/>
          <p:cNvSpPr/>
          <p:nvPr/>
        </p:nvSpPr>
        <p:spPr>
          <a:xfrm rot="16200000">
            <a:off x="2760980" y="3687445"/>
            <a:ext cx="273050" cy="5765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363595" y="1758950"/>
            <a:ext cx="32702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1</a:t>
            </a:r>
            <a:endParaRPr lang="x-none" altLang="en-IN"/>
          </a:p>
        </p:txBody>
      </p:sp>
      <p:sp>
        <p:nvSpPr>
          <p:cNvPr id="32" name="TextBox 31"/>
          <p:cNvSpPr txBox="1"/>
          <p:nvPr/>
        </p:nvSpPr>
        <p:spPr>
          <a:xfrm>
            <a:off x="2753360" y="4272915"/>
            <a:ext cx="32702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1</a:t>
            </a:r>
            <a:endParaRPr lang="x-none" alt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8480425" y="2950845"/>
            <a:ext cx="721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x-none" b="1"/>
              <a:t>What is a filter?</a:t>
            </a:r>
            <a:endParaRPr lang="" altLang="x-none" b="1"/>
          </a:p>
        </p:txBody>
      </p:sp>
      <p:sp>
        <p:nvSpPr>
          <p:cNvPr id="9" name="TextBox 8"/>
          <p:cNvSpPr txBox="1"/>
          <p:nvPr/>
        </p:nvSpPr>
        <p:spPr>
          <a:xfrm>
            <a:off x="267335" y="708025"/>
            <a:ext cx="115144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algn="just">
              <a:buFont typeface="Arial" panose="020B0604020202020204" pitchFamily="34" charset="0"/>
            </a:pPr>
            <a:endParaRPr lang="x-none" altLang="en-IN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" altLang="x-none">
                <a:cs typeface="Sans Serif" charset="0"/>
              </a:rPr>
              <a:t>From a communication engineer's perspective, a filter is mainly used to manipulate a signal by selective discrimination of the frequency components in the signal</a:t>
            </a:r>
            <a:endParaRPr lang="" altLang="x-none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" altLang="x-none">
                <a:cs typeface="Sans Serif" charset="0"/>
              </a:rPr>
              <a:t>Low pass, high pass, band pass, band stop filters</a:t>
            </a:r>
            <a:endParaRPr lang="" altLang="x-none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" altLang="x-none">
                <a:cs typeface="Sans Serif" charset="0"/>
              </a:rPr>
              <a:t>Hilbert transform</a:t>
            </a:r>
            <a:endParaRPr lang="" altLang="x-none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" altLang="x-none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x-none">
                <a:cs typeface="Sans Serif" charset="0"/>
              </a:rPr>
              <a:t>In this review class, we will primarily consider the design of low pass filters - the design for other forms of filters can usually be obtained using techniques which are similar to that of low pass filters or by transformation formulae.</a:t>
            </a:r>
            <a:endParaRPr lang="" altLang="x-none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x-none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x-none">
                <a:cs typeface="Sans Serif" charset="0"/>
              </a:rPr>
              <a:t>For designing a filter, we should be given a specification.</a:t>
            </a:r>
            <a:endParaRPr lang="" altLang="x-none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x-none">
                <a:cs typeface="Sans Serif" charset="0"/>
              </a:rPr>
              <a:t>How should a specification look like?</a:t>
            </a:r>
            <a:endParaRPr lang="" altLang="x-none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" altLang="x-none">
                <a:cs typeface="Sans Serif" charset="0"/>
              </a:rPr>
              <a:t>The specification says how we should discriminate among the frequencies, as a function of the digital frequency variable.</a:t>
            </a:r>
            <a:endParaRPr lang="x-none" altLang="en-IN">
              <a:cs typeface="Sans Serif" charset="0"/>
            </a:endParaRPr>
          </a:p>
          <a:p>
            <a:pPr lvl="0" algn="just">
              <a:buFont typeface="Arial" panose="020B0604020202020204" pitchFamily="34" charset="0"/>
            </a:pPr>
            <a:endParaRPr lang="x-none" altLang="en-IN">
              <a:cs typeface="Sans Serif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40910" y="4595495"/>
            <a:ext cx="2709545" cy="1863725"/>
            <a:chOff x="14480" y="1248"/>
            <a:chExt cx="4267" cy="2935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4546" y="1248"/>
              <a:ext cx="0" cy="2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4533" y="3502"/>
              <a:ext cx="4214" cy="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>
              <a:off x="14546" y="2055"/>
              <a:ext cx="3797" cy="1424"/>
            </a:xfrm>
            <a:prstGeom prst="bentConnector3">
              <a:avLst>
                <a:gd name="adj1" fmla="val 50013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255" y="3607"/>
              <a:ext cx="1043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>
                  <a:cs typeface="Sans Serif" charset="0"/>
                </a:rPr>
                <a:t>ω</a:t>
              </a:r>
              <a:r>
                <a:rPr lang="x-none" altLang="en-IN" baseline="-25000">
                  <a:cs typeface="Sans Serif" charset="0"/>
                </a:rPr>
                <a:t>c</a:t>
              </a:r>
              <a:endParaRPr lang="x-none" altLang="en-IN" baseline="-25000">
                <a:cs typeface="Sans Serif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80" y="1391"/>
              <a:ext cx="2134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Passband</a:t>
              </a:r>
              <a:endParaRPr lang="x-none" alt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555" y="2754"/>
              <a:ext cx="2134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Stopband</a:t>
              </a:r>
              <a:endParaRPr lang="x-none" altLang="en-IN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Characteristic behaviour when windowing</a:t>
            </a:r>
            <a:endParaRPr lang="x-none" altLang="en-IN" b="1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08350" y="1727200"/>
            <a:ext cx="0" cy="163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59765" y="3348355"/>
            <a:ext cx="54063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3296285" y="2186940"/>
            <a:ext cx="2613025" cy="1149350"/>
          </a:xfrm>
          <a:prstGeom prst="bentConnector3">
            <a:avLst>
              <a:gd name="adj1" fmla="val 60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672150" y="2194560"/>
            <a:ext cx="4076609" cy="1971040"/>
            <a:chOff x="10869" y="7164"/>
            <a:chExt cx="6738" cy="3104"/>
          </a:xfrm>
        </p:grpSpPr>
        <p:sp>
          <p:nvSpPr>
            <p:cNvPr id="12" name="Rectangle 11"/>
            <p:cNvSpPr/>
            <p:nvPr/>
          </p:nvSpPr>
          <p:spPr>
            <a:xfrm>
              <a:off x="13611" y="7164"/>
              <a:ext cx="667" cy="1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020" y="8967"/>
              <a:ext cx="6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306" y="8957"/>
              <a:ext cx="6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906" y="8528"/>
              <a:ext cx="610" cy="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506" y="8958"/>
              <a:ext cx="610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383" y="8538"/>
              <a:ext cx="610" cy="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763" y="8948"/>
              <a:ext cx="610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869" y="8396"/>
              <a:ext cx="1231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-4</a:t>
              </a:r>
              <a:endParaRPr lang="x-none" alt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04" y="8025"/>
              <a:ext cx="1485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0.25</a:t>
              </a:r>
              <a:endParaRPr lang="x-none" alt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048" y="9691"/>
              <a:ext cx="1485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-0.5</a:t>
              </a:r>
              <a:endParaRPr lang="x-none" altLang="en-IN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438" y="9255"/>
              <a:ext cx="2169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-0.125</a:t>
              </a:r>
              <a:endParaRPr lang="x-none" altLang="en-IN"/>
            </a:p>
          </p:txBody>
        </p:sp>
      </p:grpSp>
      <p:cxnSp>
        <p:nvCxnSpPr>
          <p:cNvPr id="9" name="Elbow Connector 8"/>
          <p:cNvCxnSpPr/>
          <p:nvPr/>
        </p:nvCxnSpPr>
        <p:spPr>
          <a:xfrm rot="10800000" flipV="1">
            <a:off x="742950" y="2186305"/>
            <a:ext cx="2565400" cy="1161415"/>
          </a:xfrm>
          <a:prstGeom prst="bentConnector3">
            <a:avLst>
              <a:gd name="adj1" fmla="val 58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193155" y="1732915"/>
            <a:ext cx="5406390" cy="1633220"/>
            <a:chOff x="1239" y="2920"/>
            <a:chExt cx="8514" cy="2572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5410" y="2920"/>
              <a:ext cx="0" cy="257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239" y="5473"/>
              <a:ext cx="8514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/>
            <p:nvPr/>
          </p:nvCxnSpPr>
          <p:spPr>
            <a:xfrm>
              <a:off x="5391" y="3644"/>
              <a:ext cx="4115" cy="1810"/>
            </a:xfrm>
            <a:prstGeom prst="bentConnector3">
              <a:avLst>
                <a:gd name="adj1" fmla="val 50012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 flipV="1">
              <a:off x="1370" y="3643"/>
              <a:ext cx="4040" cy="1829"/>
            </a:xfrm>
            <a:prstGeom prst="bentConnector3">
              <a:avLst>
                <a:gd name="adj1" fmla="val 49975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eft Brace 24"/>
          <p:cNvSpPr/>
          <p:nvPr/>
        </p:nvSpPr>
        <p:spPr>
          <a:xfrm rot="16200000">
            <a:off x="2760980" y="3687445"/>
            <a:ext cx="273050" cy="5765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363595" y="1758950"/>
            <a:ext cx="32702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1</a:t>
            </a:r>
            <a:endParaRPr lang="x-none" altLang="en-IN"/>
          </a:p>
        </p:txBody>
      </p:sp>
      <p:sp>
        <p:nvSpPr>
          <p:cNvPr id="32" name="TextBox 31"/>
          <p:cNvSpPr txBox="1"/>
          <p:nvPr/>
        </p:nvSpPr>
        <p:spPr>
          <a:xfrm>
            <a:off x="2753360" y="4272915"/>
            <a:ext cx="32702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1</a:t>
            </a:r>
            <a:endParaRPr lang="x-none" alt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8480425" y="2950845"/>
            <a:ext cx="721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Characteristic behaviour when windowing</a:t>
            </a:r>
            <a:endParaRPr lang="x-none" altLang="en-IN" b="1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08350" y="1727200"/>
            <a:ext cx="0" cy="163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59765" y="3348355"/>
            <a:ext cx="54063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3296285" y="2186940"/>
            <a:ext cx="2613025" cy="1149350"/>
          </a:xfrm>
          <a:prstGeom prst="bentConnector3">
            <a:avLst>
              <a:gd name="adj1" fmla="val 60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053150" y="2194560"/>
            <a:ext cx="4076609" cy="1971040"/>
            <a:chOff x="10869" y="7164"/>
            <a:chExt cx="6738" cy="3104"/>
          </a:xfrm>
        </p:grpSpPr>
        <p:sp>
          <p:nvSpPr>
            <p:cNvPr id="12" name="Rectangle 11"/>
            <p:cNvSpPr/>
            <p:nvPr/>
          </p:nvSpPr>
          <p:spPr>
            <a:xfrm>
              <a:off x="13611" y="7164"/>
              <a:ext cx="667" cy="1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020" y="8967"/>
              <a:ext cx="6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306" y="8957"/>
              <a:ext cx="6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906" y="8528"/>
              <a:ext cx="610" cy="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506" y="8958"/>
              <a:ext cx="610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383" y="8538"/>
              <a:ext cx="610" cy="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763" y="8948"/>
              <a:ext cx="610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869" y="8396"/>
              <a:ext cx="1231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-4</a:t>
              </a:r>
              <a:endParaRPr lang="x-none" alt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04" y="8025"/>
              <a:ext cx="1485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0.25</a:t>
              </a:r>
              <a:endParaRPr lang="x-none" alt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048" y="9691"/>
              <a:ext cx="1485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-0.5</a:t>
              </a:r>
              <a:endParaRPr lang="x-none" altLang="en-IN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438" y="9255"/>
              <a:ext cx="2169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-0.125</a:t>
              </a:r>
              <a:endParaRPr lang="x-none" altLang="en-IN"/>
            </a:p>
          </p:txBody>
        </p:sp>
      </p:grpSp>
      <p:cxnSp>
        <p:nvCxnSpPr>
          <p:cNvPr id="9" name="Elbow Connector 8"/>
          <p:cNvCxnSpPr/>
          <p:nvPr/>
        </p:nvCxnSpPr>
        <p:spPr>
          <a:xfrm rot="10800000" flipV="1">
            <a:off x="742950" y="2186305"/>
            <a:ext cx="2565400" cy="1161415"/>
          </a:xfrm>
          <a:prstGeom prst="bentConnector3">
            <a:avLst>
              <a:gd name="adj1" fmla="val 58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193155" y="1732915"/>
            <a:ext cx="5406390" cy="1633220"/>
            <a:chOff x="1239" y="2920"/>
            <a:chExt cx="8514" cy="2572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5410" y="2920"/>
              <a:ext cx="0" cy="257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239" y="5473"/>
              <a:ext cx="8514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/>
            <p:nvPr/>
          </p:nvCxnSpPr>
          <p:spPr>
            <a:xfrm>
              <a:off x="5391" y="3644"/>
              <a:ext cx="4115" cy="1810"/>
            </a:xfrm>
            <a:prstGeom prst="bentConnector3">
              <a:avLst>
                <a:gd name="adj1" fmla="val 50012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 flipV="1">
              <a:off x="1370" y="3643"/>
              <a:ext cx="4040" cy="1829"/>
            </a:xfrm>
            <a:prstGeom prst="bentConnector3">
              <a:avLst>
                <a:gd name="adj1" fmla="val 49975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eft Brace 24"/>
          <p:cNvSpPr/>
          <p:nvPr/>
        </p:nvSpPr>
        <p:spPr>
          <a:xfrm rot="16200000">
            <a:off x="2760980" y="3671570"/>
            <a:ext cx="273050" cy="5765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363595" y="1758950"/>
            <a:ext cx="32702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1</a:t>
            </a:r>
            <a:endParaRPr lang="x-none" altLang="en-IN"/>
          </a:p>
        </p:txBody>
      </p:sp>
      <p:sp>
        <p:nvSpPr>
          <p:cNvPr id="32" name="TextBox 31"/>
          <p:cNvSpPr txBox="1"/>
          <p:nvPr/>
        </p:nvSpPr>
        <p:spPr>
          <a:xfrm>
            <a:off x="2753360" y="4272915"/>
            <a:ext cx="32702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1</a:t>
            </a:r>
            <a:endParaRPr lang="x-none" alt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8480425" y="2950845"/>
            <a:ext cx="721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 flipV="1">
            <a:off x="9170035" y="2630170"/>
            <a:ext cx="336550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930" y="2303145"/>
            <a:ext cx="243840" cy="585470"/>
          </a:xfrm>
          <a:prstGeom prst="rect">
            <a:avLst/>
          </a:prstGeom>
        </p:spPr>
      </p:pic>
      <p:pic>
        <p:nvPicPr>
          <p:cNvPr id="11" name="Picture 10" descr="equ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290" y="2063115"/>
            <a:ext cx="243840" cy="5854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Characteristic behaviour when windowing</a:t>
            </a:r>
            <a:endParaRPr lang="x-none" altLang="en-IN" b="1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08350" y="1727200"/>
            <a:ext cx="0" cy="163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59765" y="3348355"/>
            <a:ext cx="54063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3296285" y="2186940"/>
            <a:ext cx="2613025" cy="1149350"/>
          </a:xfrm>
          <a:prstGeom prst="bentConnector3">
            <a:avLst>
              <a:gd name="adj1" fmla="val 60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434150" y="2194560"/>
            <a:ext cx="4076609" cy="1971040"/>
            <a:chOff x="10869" y="7164"/>
            <a:chExt cx="6738" cy="3104"/>
          </a:xfrm>
        </p:grpSpPr>
        <p:sp>
          <p:nvSpPr>
            <p:cNvPr id="12" name="Rectangle 11"/>
            <p:cNvSpPr/>
            <p:nvPr/>
          </p:nvSpPr>
          <p:spPr>
            <a:xfrm>
              <a:off x="13611" y="7164"/>
              <a:ext cx="667" cy="1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020" y="8967"/>
              <a:ext cx="6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306" y="8957"/>
              <a:ext cx="6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906" y="8528"/>
              <a:ext cx="610" cy="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506" y="8958"/>
              <a:ext cx="610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383" y="8538"/>
              <a:ext cx="610" cy="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763" y="8948"/>
              <a:ext cx="610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869" y="8396"/>
              <a:ext cx="1231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-4</a:t>
              </a:r>
              <a:endParaRPr lang="x-none" alt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04" y="8025"/>
              <a:ext cx="1485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0.25</a:t>
              </a:r>
              <a:endParaRPr lang="x-none" alt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048" y="9691"/>
              <a:ext cx="1485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-0.5</a:t>
              </a:r>
              <a:endParaRPr lang="x-none" altLang="en-IN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438" y="9255"/>
              <a:ext cx="2169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-0.125</a:t>
              </a:r>
              <a:endParaRPr lang="x-none" altLang="en-IN"/>
            </a:p>
          </p:txBody>
        </p:sp>
      </p:grpSp>
      <p:cxnSp>
        <p:nvCxnSpPr>
          <p:cNvPr id="9" name="Elbow Connector 8"/>
          <p:cNvCxnSpPr/>
          <p:nvPr/>
        </p:nvCxnSpPr>
        <p:spPr>
          <a:xfrm rot="10800000" flipV="1">
            <a:off x="742950" y="2186305"/>
            <a:ext cx="2565400" cy="1161415"/>
          </a:xfrm>
          <a:prstGeom prst="bentConnector3">
            <a:avLst>
              <a:gd name="adj1" fmla="val 58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193155" y="1732915"/>
            <a:ext cx="5406390" cy="1633220"/>
            <a:chOff x="1239" y="2920"/>
            <a:chExt cx="8514" cy="2572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5410" y="2920"/>
              <a:ext cx="0" cy="257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239" y="5473"/>
              <a:ext cx="8514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/>
            <p:nvPr/>
          </p:nvCxnSpPr>
          <p:spPr>
            <a:xfrm>
              <a:off x="5391" y="3644"/>
              <a:ext cx="4115" cy="1810"/>
            </a:xfrm>
            <a:prstGeom prst="bentConnector3">
              <a:avLst>
                <a:gd name="adj1" fmla="val 50012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 flipV="1">
              <a:off x="1370" y="3643"/>
              <a:ext cx="4040" cy="1829"/>
            </a:xfrm>
            <a:prstGeom prst="bentConnector3">
              <a:avLst>
                <a:gd name="adj1" fmla="val 49975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eft Brace 24"/>
          <p:cNvSpPr/>
          <p:nvPr/>
        </p:nvSpPr>
        <p:spPr>
          <a:xfrm rot="16200000">
            <a:off x="2760980" y="3671570"/>
            <a:ext cx="273050" cy="5765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363595" y="1758950"/>
            <a:ext cx="32702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1</a:t>
            </a:r>
            <a:endParaRPr lang="x-none" altLang="en-IN"/>
          </a:p>
        </p:txBody>
      </p:sp>
      <p:sp>
        <p:nvSpPr>
          <p:cNvPr id="32" name="TextBox 31"/>
          <p:cNvSpPr txBox="1"/>
          <p:nvPr/>
        </p:nvSpPr>
        <p:spPr>
          <a:xfrm>
            <a:off x="2753360" y="4272915"/>
            <a:ext cx="32702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1</a:t>
            </a:r>
            <a:endParaRPr lang="x-none" alt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8480425" y="2950845"/>
            <a:ext cx="721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 flipV="1">
            <a:off x="9170035" y="2630170"/>
            <a:ext cx="336550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930" y="2303145"/>
            <a:ext cx="243840" cy="585470"/>
          </a:xfrm>
          <a:prstGeom prst="rect">
            <a:avLst/>
          </a:prstGeom>
        </p:spPr>
      </p:pic>
      <p:pic>
        <p:nvPicPr>
          <p:cNvPr id="11" name="Picture 10" descr="equ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290" y="2063115"/>
            <a:ext cx="243840" cy="58547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9474200" y="2614295"/>
            <a:ext cx="384810" cy="560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equ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110" y="3103880"/>
            <a:ext cx="243840" cy="5854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Characteristic behaviour when windowing</a:t>
            </a:r>
            <a:endParaRPr lang="x-none" altLang="en-IN" b="1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08350" y="1727200"/>
            <a:ext cx="0" cy="163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59765" y="3348355"/>
            <a:ext cx="54063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3296285" y="2186940"/>
            <a:ext cx="2613025" cy="1149350"/>
          </a:xfrm>
          <a:prstGeom prst="bentConnector3">
            <a:avLst>
              <a:gd name="adj1" fmla="val 60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799275" y="2194560"/>
            <a:ext cx="4076609" cy="1971040"/>
            <a:chOff x="10869" y="7164"/>
            <a:chExt cx="6738" cy="3104"/>
          </a:xfrm>
        </p:grpSpPr>
        <p:sp>
          <p:nvSpPr>
            <p:cNvPr id="12" name="Rectangle 11"/>
            <p:cNvSpPr/>
            <p:nvPr/>
          </p:nvSpPr>
          <p:spPr>
            <a:xfrm>
              <a:off x="13611" y="7164"/>
              <a:ext cx="667" cy="1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020" y="8967"/>
              <a:ext cx="6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306" y="8957"/>
              <a:ext cx="6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906" y="8528"/>
              <a:ext cx="610" cy="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506" y="8958"/>
              <a:ext cx="610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383" y="8538"/>
              <a:ext cx="610" cy="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763" y="8948"/>
              <a:ext cx="610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869" y="8396"/>
              <a:ext cx="1231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-4</a:t>
              </a:r>
              <a:endParaRPr lang="x-none" alt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04" y="8025"/>
              <a:ext cx="1485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0.25</a:t>
              </a:r>
              <a:endParaRPr lang="x-none" alt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048" y="9691"/>
              <a:ext cx="1485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-0.5</a:t>
              </a:r>
              <a:endParaRPr lang="x-none" altLang="en-IN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438" y="9255"/>
              <a:ext cx="2169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-0.125</a:t>
              </a:r>
              <a:endParaRPr lang="x-none" altLang="en-IN"/>
            </a:p>
          </p:txBody>
        </p:sp>
      </p:grpSp>
      <p:cxnSp>
        <p:nvCxnSpPr>
          <p:cNvPr id="9" name="Elbow Connector 8"/>
          <p:cNvCxnSpPr/>
          <p:nvPr/>
        </p:nvCxnSpPr>
        <p:spPr>
          <a:xfrm rot="10800000" flipV="1">
            <a:off x="742950" y="2186305"/>
            <a:ext cx="2565400" cy="1161415"/>
          </a:xfrm>
          <a:prstGeom prst="bentConnector3">
            <a:avLst>
              <a:gd name="adj1" fmla="val 58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193155" y="1732915"/>
            <a:ext cx="5406390" cy="1633220"/>
            <a:chOff x="1239" y="2920"/>
            <a:chExt cx="8514" cy="2572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5410" y="2920"/>
              <a:ext cx="0" cy="257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239" y="5473"/>
              <a:ext cx="8514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/>
            <p:nvPr/>
          </p:nvCxnSpPr>
          <p:spPr>
            <a:xfrm>
              <a:off x="5448" y="3652"/>
              <a:ext cx="4058" cy="1802"/>
            </a:xfrm>
            <a:prstGeom prst="bentConnector3">
              <a:avLst>
                <a:gd name="adj1" fmla="val 54263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 flipV="1">
              <a:off x="1370" y="3626"/>
              <a:ext cx="3926" cy="1846"/>
            </a:xfrm>
            <a:prstGeom prst="bentConnector3">
              <a:avLst>
                <a:gd name="adj1" fmla="val 49975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eft Brace 24"/>
          <p:cNvSpPr/>
          <p:nvPr/>
        </p:nvSpPr>
        <p:spPr>
          <a:xfrm rot="16200000">
            <a:off x="2760980" y="3671570"/>
            <a:ext cx="273050" cy="5765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363595" y="1758950"/>
            <a:ext cx="32702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1</a:t>
            </a:r>
            <a:endParaRPr lang="x-none" altLang="en-IN"/>
          </a:p>
        </p:txBody>
      </p:sp>
      <p:sp>
        <p:nvSpPr>
          <p:cNvPr id="32" name="TextBox 31"/>
          <p:cNvSpPr txBox="1"/>
          <p:nvPr/>
        </p:nvSpPr>
        <p:spPr>
          <a:xfrm>
            <a:off x="2753360" y="4272915"/>
            <a:ext cx="32702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1</a:t>
            </a:r>
            <a:endParaRPr lang="x-none" alt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8480425" y="2950845"/>
            <a:ext cx="721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 flipV="1">
            <a:off x="9153525" y="2630170"/>
            <a:ext cx="336550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930" y="2303145"/>
            <a:ext cx="243840" cy="585470"/>
          </a:xfrm>
          <a:prstGeom prst="rect">
            <a:avLst/>
          </a:prstGeom>
        </p:spPr>
      </p:pic>
      <p:pic>
        <p:nvPicPr>
          <p:cNvPr id="11" name="Picture 10" descr="equ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290" y="2063115"/>
            <a:ext cx="243840" cy="58547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9474200" y="2614295"/>
            <a:ext cx="384810" cy="560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equ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110" y="3103880"/>
            <a:ext cx="243840" cy="58547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 flipV="1">
            <a:off x="9841230" y="2133600"/>
            <a:ext cx="450215" cy="10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equ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1410" y="1614170"/>
            <a:ext cx="243840" cy="5854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Characteristic behaviour when windowing</a:t>
            </a:r>
            <a:endParaRPr lang="x-none" altLang="en-IN" b="1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08350" y="1727200"/>
            <a:ext cx="0" cy="163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59765" y="3348355"/>
            <a:ext cx="54063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3296285" y="2186940"/>
            <a:ext cx="2613025" cy="1149350"/>
          </a:xfrm>
          <a:prstGeom prst="bentConnector3">
            <a:avLst>
              <a:gd name="adj1" fmla="val 60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989775" y="2210435"/>
            <a:ext cx="4076609" cy="1971040"/>
            <a:chOff x="10869" y="7164"/>
            <a:chExt cx="6738" cy="3104"/>
          </a:xfrm>
        </p:grpSpPr>
        <p:sp>
          <p:nvSpPr>
            <p:cNvPr id="12" name="Rectangle 11"/>
            <p:cNvSpPr/>
            <p:nvPr/>
          </p:nvSpPr>
          <p:spPr>
            <a:xfrm>
              <a:off x="13611" y="7164"/>
              <a:ext cx="667" cy="1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020" y="8967"/>
              <a:ext cx="6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306" y="8957"/>
              <a:ext cx="6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906" y="8528"/>
              <a:ext cx="610" cy="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506" y="8958"/>
              <a:ext cx="610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383" y="8538"/>
              <a:ext cx="610" cy="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763" y="8948"/>
              <a:ext cx="610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869" y="8396"/>
              <a:ext cx="1231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-4</a:t>
              </a:r>
              <a:endParaRPr lang="x-none" alt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04" y="8025"/>
              <a:ext cx="1485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0.25</a:t>
              </a:r>
              <a:endParaRPr lang="x-none" alt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048" y="9691"/>
              <a:ext cx="1485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-0.5</a:t>
              </a:r>
              <a:endParaRPr lang="x-none" altLang="en-IN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438" y="9255"/>
              <a:ext cx="2169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-0.125</a:t>
              </a:r>
              <a:endParaRPr lang="x-none" altLang="en-IN"/>
            </a:p>
          </p:txBody>
        </p:sp>
      </p:grpSp>
      <p:cxnSp>
        <p:nvCxnSpPr>
          <p:cNvPr id="9" name="Elbow Connector 8"/>
          <p:cNvCxnSpPr/>
          <p:nvPr/>
        </p:nvCxnSpPr>
        <p:spPr>
          <a:xfrm rot="10800000" flipV="1">
            <a:off x="742950" y="2186305"/>
            <a:ext cx="2565400" cy="1161415"/>
          </a:xfrm>
          <a:prstGeom prst="bentConnector3">
            <a:avLst>
              <a:gd name="adj1" fmla="val 58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193155" y="1732915"/>
            <a:ext cx="5406390" cy="1633220"/>
            <a:chOff x="1239" y="2920"/>
            <a:chExt cx="8514" cy="2572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5410" y="2920"/>
              <a:ext cx="0" cy="257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239" y="5473"/>
              <a:ext cx="8514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/>
            <p:nvPr/>
          </p:nvCxnSpPr>
          <p:spPr>
            <a:xfrm>
              <a:off x="5422" y="4812"/>
              <a:ext cx="4084" cy="642"/>
            </a:xfrm>
            <a:prstGeom prst="bentConnector3">
              <a:avLst>
                <a:gd name="adj1" fmla="val 50024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 flipV="1">
              <a:off x="1370" y="4812"/>
              <a:ext cx="3876" cy="660"/>
            </a:xfrm>
            <a:prstGeom prst="bentConnector3">
              <a:avLst>
                <a:gd name="adj1" fmla="val 49974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eft Brace 24"/>
          <p:cNvSpPr/>
          <p:nvPr/>
        </p:nvSpPr>
        <p:spPr>
          <a:xfrm rot="16200000">
            <a:off x="2760980" y="3671570"/>
            <a:ext cx="273050" cy="5765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363595" y="1758950"/>
            <a:ext cx="32702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1</a:t>
            </a:r>
            <a:endParaRPr lang="x-none" altLang="en-IN"/>
          </a:p>
        </p:txBody>
      </p:sp>
      <p:sp>
        <p:nvSpPr>
          <p:cNvPr id="32" name="TextBox 31"/>
          <p:cNvSpPr txBox="1"/>
          <p:nvPr/>
        </p:nvSpPr>
        <p:spPr>
          <a:xfrm>
            <a:off x="2753360" y="4272915"/>
            <a:ext cx="32702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1</a:t>
            </a:r>
            <a:endParaRPr lang="x-none" alt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8480425" y="2950845"/>
            <a:ext cx="721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 flipV="1">
            <a:off x="9153525" y="2630170"/>
            <a:ext cx="336550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930" y="2303145"/>
            <a:ext cx="243840" cy="585470"/>
          </a:xfrm>
          <a:prstGeom prst="rect">
            <a:avLst/>
          </a:prstGeom>
        </p:spPr>
      </p:pic>
      <p:pic>
        <p:nvPicPr>
          <p:cNvPr id="11" name="Picture 10" descr="equ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290" y="2063115"/>
            <a:ext cx="243840" cy="58547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9474200" y="2614295"/>
            <a:ext cx="384810" cy="560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equ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110" y="3103880"/>
            <a:ext cx="243840" cy="58547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 flipV="1">
            <a:off x="9841230" y="2133600"/>
            <a:ext cx="450215" cy="10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equ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1410" y="1614170"/>
            <a:ext cx="243840" cy="58547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10275570" y="2101215"/>
            <a:ext cx="304165" cy="67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Characteristic behaviour when windowing</a:t>
            </a:r>
            <a:endParaRPr lang="x-none" altLang="en-IN" b="1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08350" y="1727200"/>
            <a:ext cx="0" cy="163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59765" y="3348355"/>
            <a:ext cx="54063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3296285" y="2186940"/>
            <a:ext cx="2613025" cy="1149350"/>
          </a:xfrm>
          <a:prstGeom prst="bentConnector3">
            <a:avLst>
              <a:gd name="adj1" fmla="val 60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227900" y="2178685"/>
            <a:ext cx="4076609" cy="1971040"/>
            <a:chOff x="10869" y="7164"/>
            <a:chExt cx="6738" cy="3104"/>
          </a:xfrm>
        </p:grpSpPr>
        <p:sp>
          <p:nvSpPr>
            <p:cNvPr id="12" name="Rectangle 11"/>
            <p:cNvSpPr/>
            <p:nvPr/>
          </p:nvSpPr>
          <p:spPr>
            <a:xfrm>
              <a:off x="13611" y="7164"/>
              <a:ext cx="667" cy="1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020" y="8967"/>
              <a:ext cx="6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306" y="8957"/>
              <a:ext cx="6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906" y="8528"/>
              <a:ext cx="610" cy="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506" y="8958"/>
              <a:ext cx="610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383" y="8538"/>
              <a:ext cx="610" cy="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763" y="8948"/>
              <a:ext cx="610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869" y="8396"/>
              <a:ext cx="1231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-4</a:t>
              </a:r>
              <a:endParaRPr lang="x-none" alt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04" y="8025"/>
              <a:ext cx="1485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0.25</a:t>
              </a:r>
              <a:endParaRPr lang="x-none" alt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048" y="9691"/>
              <a:ext cx="1485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-0.5</a:t>
              </a:r>
              <a:endParaRPr lang="x-none" altLang="en-IN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438" y="9255"/>
              <a:ext cx="2169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-0.125</a:t>
              </a:r>
              <a:endParaRPr lang="x-none" altLang="en-IN"/>
            </a:p>
          </p:txBody>
        </p:sp>
      </p:grpSp>
      <p:cxnSp>
        <p:nvCxnSpPr>
          <p:cNvPr id="9" name="Elbow Connector 8"/>
          <p:cNvCxnSpPr/>
          <p:nvPr/>
        </p:nvCxnSpPr>
        <p:spPr>
          <a:xfrm rot="10800000" flipV="1">
            <a:off x="742950" y="2186305"/>
            <a:ext cx="2565400" cy="1161415"/>
          </a:xfrm>
          <a:prstGeom prst="bentConnector3">
            <a:avLst>
              <a:gd name="adj1" fmla="val 58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193155" y="1732915"/>
            <a:ext cx="5406390" cy="1633220"/>
            <a:chOff x="1239" y="2920"/>
            <a:chExt cx="8514" cy="2572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5410" y="2920"/>
              <a:ext cx="0" cy="257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239" y="5473"/>
              <a:ext cx="8514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/>
            <p:nvPr/>
          </p:nvCxnSpPr>
          <p:spPr>
            <a:xfrm>
              <a:off x="5422" y="4812"/>
              <a:ext cx="4084" cy="642"/>
            </a:xfrm>
            <a:prstGeom prst="bentConnector3">
              <a:avLst>
                <a:gd name="adj1" fmla="val 50024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 flipV="1">
              <a:off x="1370" y="4812"/>
              <a:ext cx="3876" cy="660"/>
            </a:xfrm>
            <a:prstGeom prst="bentConnector3">
              <a:avLst>
                <a:gd name="adj1" fmla="val 49974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eft Brace 24"/>
          <p:cNvSpPr/>
          <p:nvPr/>
        </p:nvSpPr>
        <p:spPr>
          <a:xfrm rot="16200000">
            <a:off x="2760980" y="3671570"/>
            <a:ext cx="273050" cy="5765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363595" y="1758950"/>
            <a:ext cx="32702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1</a:t>
            </a:r>
            <a:endParaRPr lang="x-none" altLang="en-IN"/>
          </a:p>
        </p:txBody>
      </p:sp>
      <p:sp>
        <p:nvSpPr>
          <p:cNvPr id="32" name="TextBox 31"/>
          <p:cNvSpPr txBox="1"/>
          <p:nvPr/>
        </p:nvSpPr>
        <p:spPr>
          <a:xfrm>
            <a:off x="2753360" y="4272915"/>
            <a:ext cx="32702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1</a:t>
            </a:r>
            <a:endParaRPr lang="x-none" alt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8480425" y="2950845"/>
            <a:ext cx="721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 flipV="1">
            <a:off x="9153525" y="2630170"/>
            <a:ext cx="336550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930" y="2303145"/>
            <a:ext cx="243840" cy="585470"/>
          </a:xfrm>
          <a:prstGeom prst="rect">
            <a:avLst/>
          </a:prstGeom>
        </p:spPr>
      </p:pic>
      <p:pic>
        <p:nvPicPr>
          <p:cNvPr id="11" name="Picture 10" descr="equ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290" y="2063115"/>
            <a:ext cx="243840" cy="58547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9474200" y="2614295"/>
            <a:ext cx="384810" cy="560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equ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110" y="3103880"/>
            <a:ext cx="243840" cy="58547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 flipV="1">
            <a:off x="9841230" y="2133600"/>
            <a:ext cx="450215" cy="10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equ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1410" y="1614170"/>
            <a:ext cx="243840" cy="58547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10291445" y="2197735"/>
            <a:ext cx="593090" cy="1522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equati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835" y="3777615"/>
            <a:ext cx="408305" cy="5854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Characteristic behaviour when windowing</a:t>
            </a:r>
            <a:endParaRPr lang="x-none" altLang="en-IN" b="1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08350" y="1727200"/>
            <a:ext cx="0" cy="163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59765" y="3348355"/>
            <a:ext cx="54063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>
            <a:off x="3296285" y="2186940"/>
            <a:ext cx="2613025" cy="1149350"/>
          </a:xfrm>
          <a:prstGeom prst="bentConnector3">
            <a:avLst>
              <a:gd name="adj1" fmla="val 60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577150" y="2178685"/>
            <a:ext cx="4076609" cy="1971040"/>
            <a:chOff x="10869" y="7164"/>
            <a:chExt cx="6738" cy="3104"/>
          </a:xfrm>
        </p:grpSpPr>
        <p:sp>
          <p:nvSpPr>
            <p:cNvPr id="12" name="Rectangle 11"/>
            <p:cNvSpPr/>
            <p:nvPr/>
          </p:nvSpPr>
          <p:spPr>
            <a:xfrm>
              <a:off x="13611" y="7164"/>
              <a:ext cx="667" cy="1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020" y="8967"/>
              <a:ext cx="6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4306" y="8957"/>
              <a:ext cx="610" cy="7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906" y="8528"/>
              <a:ext cx="610" cy="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506" y="8958"/>
              <a:ext cx="610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383" y="8538"/>
              <a:ext cx="610" cy="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763" y="8948"/>
              <a:ext cx="610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869" y="8396"/>
              <a:ext cx="1231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-4</a:t>
              </a:r>
              <a:endParaRPr lang="x-none" altLang="en-IN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704" y="8025"/>
              <a:ext cx="1485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0.25</a:t>
              </a:r>
              <a:endParaRPr lang="x-none" alt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048" y="9691"/>
              <a:ext cx="1485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-0.5</a:t>
              </a:r>
              <a:endParaRPr lang="x-none" altLang="en-IN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438" y="9255"/>
              <a:ext cx="2169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-0.125</a:t>
              </a:r>
              <a:endParaRPr lang="x-none" altLang="en-IN"/>
            </a:p>
          </p:txBody>
        </p:sp>
      </p:grpSp>
      <p:cxnSp>
        <p:nvCxnSpPr>
          <p:cNvPr id="9" name="Elbow Connector 8"/>
          <p:cNvCxnSpPr/>
          <p:nvPr/>
        </p:nvCxnSpPr>
        <p:spPr>
          <a:xfrm rot="10800000" flipV="1">
            <a:off x="742950" y="2186305"/>
            <a:ext cx="2565400" cy="1161415"/>
          </a:xfrm>
          <a:prstGeom prst="bentConnector3">
            <a:avLst>
              <a:gd name="adj1" fmla="val 580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6193155" y="1732915"/>
            <a:ext cx="5406390" cy="1633220"/>
            <a:chOff x="1239" y="2920"/>
            <a:chExt cx="8514" cy="2572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5410" y="2920"/>
              <a:ext cx="0" cy="257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239" y="5473"/>
              <a:ext cx="8514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/>
            <p:nvPr/>
          </p:nvCxnSpPr>
          <p:spPr>
            <a:xfrm>
              <a:off x="5422" y="4812"/>
              <a:ext cx="4084" cy="642"/>
            </a:xfrm>
            <a:prstGeom prst="bentConnector3">
              <a:avLst>
                <a:gd name="adj1" fmla="val 50024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 flipV="1">
              <a:off x="1370" y="4812"/>
              <a:ext cx="3876" cy="660"/>
            </a:xfrm>
            <a:prstGeom prst="bentConnector3">
              <a:avLst>
                <a:gd name="adj1" fmla="val 49974"/>
              </a:avLst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Left Brace 24"/>
          <p:cNvSpPr/>
          <p:nvPr/>
        </p:nvSpPr>
        <p:spPr>
          <a:xfrm rot="16200000">
            <a:off x="2760980" y="3671570"/>
            <a:ext cx="273050" cy="5765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363595" y="1758950"/>
            <a:ext cx="32702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1</a:t>
            </a:r>
            <a:endParaRPr lang="x-none" altLang="en-IN"/>
          </a:p>
        </p:txBody>
      </p:sp>
      <p:sp>
        <p:nvSpPr>
          <p:cNvPr id="32" name="TextBox 31"/>
          <p:cNvSpPr txBox="1"/>
          <p:nvPr/>
        </p:nvSpPr>
        <p:spPr>
          <a:xfrm>
            <a:off x="2753360" y="4272915"/>
            <a:ext cx="327025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1</a:t>
            </a:r>
            <a:endParaRPr lang="x-none" alt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8480425" y="2950845"/>
            <a:ext cx="7213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 flipV="1">
            <a:off x="9153525" y="2630170"/>
            <a:ext cx="336550" cy="336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930" y="2303145"/>
            <a:ext cx="243840" cy="585470"/>
          </a:xfrm>
          <a:prstGeom prst="rect">
            <a:avLst/>
          </a:prstGeom>
        </p:spPr>
      </p:pic>
      <p:pic>
        <p:nvPicPr>
          <p:cNvPr id="11" name="Picture 10" descr="equ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290" y="2063115"/>
            <a:ext cx="243840" cy="58547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9474200" y="2614295"/>
            <a:ext cx="384810" cy="560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equ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3110" y="3103880"/>
            <a:ext cx="243840" cy="585470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 flipV="1">
            <a:off x="9841230" y="2133600"/>
            <a:ext cx="450215" cy="100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equ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1410" y="1614170"/>
            <a:ext cx="243840" cy="585470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>
            <a:off x="10291445" y="2197735"/>
            <a:ext cx="593090" cy="1522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equati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7835" y="3777615"/>
            <a:ext cx="408305" cy="585470"/>
          </a:xfrm>
          <a:prstGeom prst="rect">
            <a:avLst/>
          </a:prstGeom>
        </p:spPr>
      </p:pic>
      <p:cxnSp>
        <p:nvCxnSpPr>
          <p:cNvPr id="38" name="Straight Connector 37"/>
          <p:cNvCxnSpPr/>
          <p:nvPr/>
        </p:nvCxnSpPr>
        <p:spPr>
          <a:xfrm flipV="1">
            <a:off x="10884535" y="3062605"/>
            <a:ext cx="255905" cy="62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equ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5695" y="2606040"/>
            <a:ext cx="243840" cy="58547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42265" y="5065395"/>
            <a:ext cx="11663680" cy="1189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/>
              <a:t>The transition width depends on the main lobe width</a:t>
            </a:r>
            <a:endParaRPr lang="x-none" alt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/>
              <a:t>The overshoot and the undershoot are symmetric - the overshoot and undershoot are measured wrt to the constant gain that we should get (provided the cutoff frequency is more than the main lobe width)</a:t>
            </a:r>
            <a:endParaRPr lang="x-none" alt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Design based on Windows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406400" y="868045"/>
            <a:ext cx="11567160" cy="1189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/>
              <a:t>Windows allow us to control the ripple</a:t>
            </a:r>
            <a:endParaRPr lang="x-none" alt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/>
              <a:t>But they tradeoff ripple with the main lobe width</a:t>
            </a:r>
            <a:endParaRPr lang="x-none" alt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/>
              <a:t>We can then reduce main lobe width by increasing the length M</a:t>
            </a:r>
            <a:endParaRPr lang="x-none" alt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/>
              <a:t>The peak side lobe amplitude is approximately the same even as M is changed!</a:t>
            </a:r>
            <a:endParaRPr lang="x-none" alt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" y="2516505"/>
            <a:ext cx="4599940" cy="3231515"/>
          </a:xfrm>
          <a:prstGeom prst="rect">
            <a:avLst/>
          </a:prstGeom>
        </p:spPr>
      </p:pic>
      <p:pic>
        <p:nvPicPr>
          <p:cNvPr id="6" name="Picture 5" descr="hamming_window_spectrum_variation_with_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020" y="2349500"/>
            <a:ext cx="6196330" cy="358838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Design based on Windows</a:t>
            </a:r>
            <a:endParaRPr lang="x-none" altLang="en-IN" b="1"/>
          </a:p>
        </p:txBody>
      </p:sp>
      <p:sp>
        <p:nvSpPr>
          <p:cNvPr id="7" name="TextBox 6"/>
          <p:cNvSpPr txBox="1"/>
          <p:nvPr/>
        </p:nvSpPr>
        <p:spPr>
          <a:xfrm>
            <a:off x="230505" y="803910"/>
            <a:ext cx="11550650" cy="640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/>
              <a:t>Why are we looking at the magnitude/amplitude responses only?</a:t>
            </a:r>
            <a:endParaRPr lang="x-none" alt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/>
              <a:t>We are looking at filters with linear phase.</a:t>
            </a:r>
            <a:endParaRPr lang="x-none" altLang="en-IN"/>
          </a:p>
        </p:txBody>
      </p:sp>
      <p:grpSp>
        <p:nvGrpSpPr>
          <p:cNvPr id="13" name="Group 12"/>
          <p:cNvGrpSpPr/>
          <p:nvPr/>
        </p:nvGrpSpPr>
        <p:grpSpPr>
          <a:xfrm>
            <a:off x="448945" y="1673860"/>
            <a:ext cx="6869430" cy="4391660"/>
            <a:chOff x="707" y="2636"/>
            <a:chExt cx="10818" cy="69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" y="2636"/>
              <a:ext cx="10818" cy="691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172" y="3133"/>
              <a:ext cx="2346" cy="1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7" y="4241"/>
              <a:ext cx="2346" cy="1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65" y="1323975"/>
            <a:ext cx="5371465" cy="28949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Kaiser Window Method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381635" y="880745"/>
            <a:ext cx="11478260" cy="39325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/>
              <a:t>We have a tradeoff between mainlobe width and sidelobe area</a:t>
            </a:r>
            <a:endParaRPr lang="x-none" alt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/>
              <a:t>less mainlobe width implies more sidelobe area and more ringing</a:t>
            </a:r>
            <a:endParaRPr lang="x-none" altLang="en-IN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/>
              <a:t>For a given mainlobe width which windows has the minimum sidelobe area?</a:t>
            </a:r>
            <a:endParaRPr lang="x-none" alt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/>
              <a:t>Kaiser's window</a:t>
            </a:r>
            <a:endParaRPr lang="x-none" alt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x-none" altLang="en-I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/>
              <a:t>The Kaiser window is defined as:</a:t>
            </a:r>
            <a:endParaRPr lang="x-none" altLang="en-IN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/>
              <a:t>Here </a:t>
            </a:r>
            <a:r>
              <a:rPr lang="x-none" altLang="en-IN">
                <a:cs typeface="Arial" panose="020B0604020202020204" pitchFamily="34" charset="0"/>
              </a:rPr>
              <a:t>α is chosen as M/2 and I</a:t>
            </a:r>
            <a:r>
              <a:rPr lang="x-none" altLang="en-IN" baseline="-25000">
                <a:cs typeface="Arial" panose="020B0604020202020204" pitchFamily="34" charset="0"/>
              </a:rPr>
              <a:t>0</a:t>
            </a:r>
            <a:r>
              <a:rPr lang="x-none" altLang="en-IN">
                <a:cs typeface="Arial" panose="020B0604020202020204" pitchFamily="34" charset="0"/>
              </a:rPr>
              <a:t>( ) is a special function. </a:t>
            </a:r>
            <a:r>
              <a:rPr lang="x-none" altLang="en-IN">
                <a:cs typeface="Arial" panose="020B0604020202020204" pitchFamily="34" charset="0"/>
                <a:sym typeface="+mn-ea"/>
              </a:rPr>
              <a:t>I</a:t>
            </a:r>
            <a:r>
              <a:rPr lang="x-none" altLang="en-IN" baseline="-25000">
                <a:cs typeface="Arial" panose="020B0604020202020204" pitchFamily="34" charset="0"/>
                <a:sym typeface="+mn-ea"/>
              </a:rPr>
              <a:t>0</a:t>
            </a:r>
            <a:r>
              <a:rPr lang="x-none" altLang="en-IN">
                <a:cs typeface="Arial" panose="020B0604020202020204" pitchFamily="34" charset="0"/>
                <a:sym typeface="+mn-ea"/>
              </a:rPr>
              <a:t>( ) is the zeroth-order modified Bessel function of the first kind.</a:t>
            </a:r>
            <a:endParaRPr lang="x-none" altLang="en-IN">
              <a:cs typeface="Arial" panose="020B0604020202020204" pitchFamily="34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Arial" panose="020B0604020202020204" pitchFamily="34" charset="0"/>
              </a:rPr>
              <a:t>The Kaiser window has two parameters - the length (M + 1) and the shape parameter β.</a:t>
            </a:r>
            <a:endParaRPr lang="x-none" altLang="en-IN">
              <a:cs typeface="Arial" panose="020B0604020202020204" pitchFamily="34" charset="0"/>
            </a:endParaRPr>
          </a:p>
        </p:txBody>
      </p:sp>
      <p:pic>
        <p:nvPicPr>
          <p:cNvPr id="3" name="Picture 2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590" y="2060575"/>
            <a:ext cx="5196205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Filter specification</a:t>
            </a:r>
            <a:endParaRPr lang="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267335" y="708025"/>
            <a:ext cx="115144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altLang="x-none">
                <a:cs typeface="Sans Serif" charset="0"/>
              </a:rPr>
              <a:t>How should a specification look like?</a:t>
            </a:r>
            <a:endParaRPr lang="en-US" altLang="x-none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x-none">
                <a:cs typeface="Sans Serif" charset="0"/>
              </a:rPr>
              <a:t>The specification says how we should discriminate among the frequencies, as a function of the digital frequency variable.</a:t>
            </a:r>
            <a:endParaRPr lang="en-US" altLang="x-none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x-none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x-none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x-none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x-none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x-none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x-none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x-none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x-none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But in many cases we will be implementing a digital filter to filter an analog signal. The specifications for the filter would then be given in the analog domain and needs to be converted to a specification in digital domain. </a:t>
            </a:r>
            <a:endParaRPr lang="" altLang="en-US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How is that done?</a:t>
            </a:r>
            <a:endParaRPr lang="" altLang="en-US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Recall the mapping between analog frequencies and digital frequencies</a:t>
            </a:r>
            <a:endParaRPr lang="x-none" altLang="en-IN">
              <a:cs typeface="Sans Serif" charset="0"/>
            </a:endParaRPr>
          </a:p>
          <a:p>
            <a:pPr lvl="0" algn="just">
              <a:buFont typeface="Arial" panose="020B0604020202020204" pitchFamily="34" charset="0"/>
            </a:pPr>
            <a:endParaRPr lang="x-none" altLang="en-IN">
              <a:cs typeface="Sans Serif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92625" y="1675765"/>
            <a:ext cx="2709545" cy="1863725"/>
            <a:chOff x="14480" y="1248"/>
            <a:chExt cx="4267" cy="2935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4546" y="1248"/>
              <a:ext cx="0" cy="2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4533" y="3502"/>
              <a:ext cx="4214" cy="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>
              <a:off x="14546" y="2055"/>
              <a:ext cx="3797" cy="1424"/>
            </a:xfrm>
            <a:prstGeom prst="bentConnector3">
              <a:avLst>
                <a:gd name="adj1" fmla="val 50013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255" y="3607"/>
              <a:ext cx="1043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>
                  <a:cs typeface="Sans Serif" charset="0"/>
                </a:rPr>
                <a:t>ω</a:t>
              </a:r>
              <a:r>
                <a:rPr lang="x-none" altLang="en-IN" baseline="-25000">
                  <a:cs typeface="Sans Serif" charset="0"/>
                </a:rPr>
                <a:t>c</a:t>
              </a:r>
              <a:endParaRPr lang="x-none" altLang="en-IN" baseline="-25000">
                <a:cs typeface="Sans Serif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80" y="1391"/>
              <a:ext cx="2134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Passband</a:t>
              </a:r>
              <a:endParaRPr lang="x-none" alt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555" y="2754"/>
              <a:ext cx="2134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Stopband</a:t>
              </a:r>
              <a:endParaRPr lang="x-none" altLang="en-IN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Kaiser Window Method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381635" y="880745"/>
            <a:ext cx="11478260" cy="915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Arial" panose="020B0604020202020204" pitchFamily="34" charset="0"/>
              </a:rPr>
              <a:t>The Kaiser window has two parameters - the length (M + 1) and the shape parameter β.</a:t>
            </a:r>
            <a:endParaRPr lang="x-none" altLang="en-IN"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Arial" panose="020B0604020202020204" pitchFamily="34" charset="0"/>
              </a:rPr>
              <a:t>Example for M = 20</a:t>
            </a:r>
            <a:endParaRPr lang="x-none" altLang="en-IN"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95" y="2055495"/>
            <a:ext cx="7647305" cy="371411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Kaiser Window Method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381635" y="880745"/>
            <a:ext cx="11478260" cy="915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Arial" panose="020B0604020202020204" pitchFamily="34" charset="0"/>
              </a:rPr>
              <a:t>The Kaiser window has two parameters - the length (M + 1) and the shape parameter β.</a:t>
            </a:r>
            <a:endParaRPr lang="x-none" altLang="en-IN"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Arial" panose="020B0604020202020204" pitchFamily="34" charset="0"/>
              </a:rPr>
              <a:t>Example for M = 20</a:t>
            </a:r>
            <a:endParaRPr lang="x-none" altLang="en-IN"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735" y="2976245"/>
            <a:ext cx="7476490" cy="36283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1939290"/>
            <a:ext cx="4905375" cy="2382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90" y="4354195"/>
            <a:ext cx="3269615" cy="2296795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7239635" y="1704340"/>
            <a:ext cx="3639820" cy="942975"/>
          </a:xfrm>
          <a:prstGeom prst="wedgeRectCallout">
            <a:avLst>
              <a:gd name="adj1" fmla="val -27793"/>
              <a:gd name="adj2" fmla="val 17154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x-none" altLang="en-IN"/>
              <a:t>Parameterized</a:t>
            </a:r>
            <a:endParaRPr lang="x-none" altLang="en-IN"/>
          </a:p>
          <a:p>
            <a:pPr algn="ctr"/>
            <a:r>
              <a:rPr lang="x-none" altLang="en-IN"/>
              <a:t>spectrum. Important for optimization.</a:t>
            </a:r>
            <a:endParaRPr lang="x-none" alt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Kaiser Window Method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381635" y="880745"/>
            <a:ext cx="11478260" cy="915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Arial" panose="020B0604020202020204" pitchFamily="34" charset="0"/>
              </a:rPr>
              <a:t>The Kaiser window has two parameters - the length (M + 1) and the shape parameter β.</a:t>
            </a:r>
            <a:endParaRPr lang="x-none" altLang="en-IN"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Arial" panose="020B0604020202020204" pitchFamily="34" charset="0"/>
              </a:rPr>
              <a:t>Example for </a:t>
            </a:r>
            <a:r>
              <a:rPr lang="x-none" altLang="en-IN">
                <a:cs typeface="Arial" panose="020B0604020202020204" pitchFamily="34" charset="0"/>
                <a:sym typeface="+mn-ea"/>
              </a:rPr>
              <a:t>β</a:t>
            </a:r>
            <a:r>
              <a:rPr lang="x-none" altLang="en-IN">
                <a:cs typeface="Arial" panose="020B0604020202020204" pitchFamily="34" charset="0"/>
              </a:rPr>
              <a:t> = 6</a:t>
            </a:r>
            <a:endParaRPr lang="x-none" altLang="en-IN"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10" y="2129790"/>
            <a:ext cx="7809230" cy="373316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Characteristic behaviour of Kaiser windows</a:t>
            </a:r>
            <a:endParaRPr lang="x-none" altLang="en-IN" b="1"/>
          </a:p>
        </p:txBody>
      </p:sp>
      <p:grpSp>
        <p:nvGrpSpPr>
          <p:cNvPr id="13" name="Group 12"/>
          <p:cNvGrpSpPr/>
          <p:nvPr/>
        </p:nvGrpSpPr>
        <p:grpSpPr>
          <a:xfrm>
            <a:off x="3076575" y="1113155"/>
            <a:ext cx="6869430" cy="4391660"/>
            <a:chOff x="707" y="2636"/>
            <a:chExt cx="10818" cy="69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" y="2636"/>
              <a:ext cx="10818" cy="691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172" y="3133"/>
              <a:ext cx="2346" cy="1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7" y="4241"/>
              <a:ext cx="2346" cy="1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Group 12"/>
          <p:cNvGrpSpPr/>
          <p:nvPr/>
        </p:nvGrpSpPr>
        <p:grpSpPr>
          <a:xfrm>
            <a:off x="256540" y="1225550"/>
            <a:ext cx="6869430" cy="4391660"/>
            <a:chOff x="707" y="2636"/>
            <a:chExt cx="10818" cy="69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07" y="2636"/>
              <a:ext cx="10818" cy="691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172" y="3133"/>
              <a:ext cx="2346" cy="1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7" y="4241"/>
              <a:ext cx="2346" cy="1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Design formula</a:t>
            </a:r>
            <a:endParaRPr lang="x-none" altLang="en-IN" b="1"/>
          </a:p>
        </p:txBody>
      </p:sp>
      <p:pic>
        <p:nvPicPr>
          <p:cNvPr id="2" name="Picture 1" descr="equ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80" y="975995"/>
            <a:ext cx="1998980" cy="593725"/>
          </a:xfrm>
          <a:prstGeom prst="rect">
            <a:avLst/>
          </a:prstGeom>
        </p:spPr>
      </p:pic>
      <p:pic>
        <p:nvPicPr>
          <p:cNvPr id="3" name="Picture 2" descr="equ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985" y="1463675"/>
            <a:ext cx="2390140" cy="639445"/>
          </a:xfrm>
          <a:prstGeom prst="rect">
            <a:avLst/>
          </a:prstGeom>
        </p:spPr>
      </p:pic>
      <p:pic>
        <p:nvPicPr>
          <p:cNvPr id="6" name="Picture 5" descr="equ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955" y="2017395"/>
            <a:ext cx="7132320" cy="1544955"/>
          </a:xfrm>
          <a:prstGeom prst="rect">
            <a:avLst/>
          </a:prstGeom>
        </p:spPr>
      </p:pic>
      <p:pic>
        <p:nvPicPr>
          <p:cNvPr id="7" name="Picture 6" descr="equati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8645" y="3881755"/>
            <a:ext cx="213741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Group 12"/>
          <p:cNvGrpSpPr/>
          <p:nvPr/>
        </p:nvGrpSpPr>
        <p:grpSpPr>
          <a:xfrm>
            <a:off x="256540" y="1225550"/>
            <a:ext cx="6869430" cy="4391660"/>
            <a:chOff x="707" y="2636"/>
            <a:chExt cx="10818" cy="69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07" y="2636"/>
              <a:ext cx="10818" cy="691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172" y="3133"/>
              <a:ext cx="2346" cy="1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7" y="4241"/>
              <a:ext cx="2346" cy="1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Design example - low pass filter</a:t>
            </a:r>
            <a:endParaRPr lang="x-none" altLang="en-IN" b="1"/>
          </a:p>
        </p:txBody>
      </p:sp>
      <p:pic>
        <p:nvPicPr>
          <p:cNvPr id="12" name="Picture 11" descr="equ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5946140"/>
            <a:ext cx="1606550" cy="554990"/>
          </a:xfrm>
          <a:prstGeom prst="rect">
            <a:avLst/>
          </a:prstGeom>
          <a:ln w="28575" cmpd="sng">
            <a:solidFill>
              <a:schemeClr val="accent2"/>
            </a:solidFill>
            <a:prstDash val="solid"/>
          </a:ln>
        </p:spPr>
      </p:pic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1365250" y="4584700"/>
            <a:ext cx="1139825" cy="136144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equ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885" y="5975350"/>
            <a:ext cx="1851025" cy="594995"/>
          </a:xfrm>
          <a:prstGeom prst="rect">
            <a:avLst/>
          </a:prstGeom>
          <a:ln w="28575" cmpd="sng">
            <a:solidFill>
              <a:schemeClr val="accent6"/>
            </a:solidFill>
            <a:prstDash val="solid"/>
          </a:ln>
        </p:spPr>
      </p:pic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3145790" y="4552950"/>
            <a:ext cx="1050925" cy="1422400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equ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480" y="1407795"/>
            <a:ext cx="1739265" cy="53213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>
            <a:off x="2529205" y="1737995"/>
            <a:ext cx="1198880" cy="286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85870" y="1411605"/>
            <a:ext cx="2066925" cy="576580"/>
          </a:xfrm>
          <a:prstGeom prst="rect">
            <a:avLst/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3" name="Rectangle 22"/>
          <p:cNvSpPr/>
          <p:nvPr/>
        </p:nvSpPr>
        <p:spPr>
          <a:xfrm>
            <a:off x="2630170" y="4453255"/>
            <a:ext cx="496570" cy="528320"/>
          </a:xfrm>
          <a:prstGeom prst="rect">
            <a:avLst/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Group 12"/>
          <p:cNvGrpSpPr/>
          <p:nvPr/>
        </p:nvGrpSpPr>
        <p:grpSpPr>
          <a:xfrm>
            <a:off x="256540" y="1225550"/>
            <a:ext cx="6869430" cy="4391660"/>
            <a:chOff x="707" y="2636"/>
            <a:chExt cx="10818" cy="691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07" y="2636"/>
              <a:ext cx="10818" cy="691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172" y="3133"/>
              <a:ext cx="2346" cy="1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7" y="4241"/>
              <a:ext cx="2346" cy="1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IN" alt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Design example - low pass filter</a:t>
            </a:r>
            <a:endParaRPr lang="x-none" altLang="en-IN" b="1"/>
          </a:p>
        </p:txBody>
      </p:sp>
      <p:pic>
        <p:nvPicPr>
          <p:cNvPr id="2" name="Picture 1" descr="equ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80" y="975995"/>
            <a:ext cx="1998980" cy="593725"/>
          </a:xfrm>
          <a:prstGeom prst="rect">
            <a:avLst/>
          </a:prstGeom>
        </p:spPr>
      </p:pic>
      <p:pic>
        <p:nvPicPr>
          <p:cNvPr id="3" name="Picture 2" descr="equ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985" y="1463675"/>
            <a:ext cx="2390140" cy="639445"/>
          </a:xfrm>
          <a:prstGeom prst="rect">
            <a:avLst/>
          </a:prstGeom>
        </p:spPr>
      </p:pic>
      <p:pic>
        <p:nvPicPr>
          <p:cNvPr id="7" name="Picture 6" descr="equ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030" y="2167890"/>
            <a:ext cx="2137410" cy="895350"/>
          </a:xfrm>
          <a:prstGeom prst="rect">
            <a:avLst/>
          </a:prstGeom>
        </p:spPr>
      </p:pic>
      <p:pic>
        <p:nvPicPr>
          <p:cNvPr id="12" name="Picture 11" descr="equati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75" y="5946140"/>
            <a:ext cx="1606550" cy="554990"/>
          </a:xfrm>
          <a:prstGeom prst="rect">
            <a:avLst/>
          </a:prstGeom>
          <a:ln w="28575" cmpd="sng">
            <a:solidFill>
              <a:schemeClr val="accent2"/>
            </a:solidFill>
            <a:prstDash val="solid"/>
          </a:ln>
        </p:spPr>
      </p:pic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1365250" y="4584700"/>
            <a:ext cx="1139825" cy="1361440"/>
          </a:xfrm>
          <a:prstGeom prst="straightConnector1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equati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0885" y="5975350"/>
            <a:ext cx="1851025" cy="594995"/>
          </a:xfrm>
          <a:prstGeom prst="rect">
            <a:avLst/>
          </a:prstGeom>
          <a:ln w="28575" cmpd="sng">
            <a:solidFill>
              <a:schemeClr val="accent6"/>
            </a:solidFill>
            <a:prstDash val="solid"/>
          </a:ln>
        </p:spPr>
      </p:pic>
      <p:cxnSp>
        <p:nvCxnSpPr>
          <p:cNvPr id="16" name="Straight Arrow Connector 15"/>
          <p:cNvCxnSpPr>
            <a:stCxn id="15" idx="0"/>
          </p:cNvCxnSpPr>
          <p:nvPr/>
        </p:nvCxnSpPr>
        <p:spPr>
          <a:xfrm flipH="1" flipV="1">
            <a:off x="3145790" y="4552950"/>
            <a:ext cx="1050925" cy="1422400"/>
          </a:xfrm>
          <a:prstGeom prst="straightConnector1">
            <a:avLst/>
          </a:prstGeom>
          <a:ln w="317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72685" y="932180"/>
            <a:ext cx="2066925" cy="576580"/>
          </a:xfrm>
          <a:prstGeom prst="rect">
            <a:avLst/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18" name="Picture 17" descr="equati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7880" y="1215390"/>
            <a:ext cx="1739265" cy="53213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8" idx="1"/>
            <a:endCxn id="3" idx="3"/>
          </p:cNvCxnSpPr>
          <p:nvPr/>
        </p:nvCxnSpPr>
        <p:spPr>
          <a:xfrm flipH="1">
            <a:off x="7223125" y="1481455"/>
            <a:ext cx="1214755" cy="302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equation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1960" y="2582545"/>
            <a:ext cx="3051175" cy="58737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8399780" y="1203325"/>
            <a:ext cx="2066925" cy="576580"/>
          </a:xfrm>
          <a:prstGeom prst="rect">
            <a:avLst/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2" name="Rectangle 21"/>
          <p:cNvSpPr/>
          <p:nvPr/>
        </p:nvSpPr>
        <p:spPr>
          <a:xfrm>
            <a:off x="7950200" y="2547620"/>
            <a:ext cx="3220085" cy="624840"/>
          </a:xfrm>
          <a:prstGeom prst="rect">
            <a:avLst/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23" name="Rectangle 22"/>
          <p:cNvSpPr/>
          <p:nvPr/>
        </p:nvSpPr>
        <p:spPr>
          <a:xfrm>
            <a:off x="2630170" y="4453255"/>
            <a:ext cx="496570" cy="528320"/>
          </a:xfrm>
          <a:prstGeom prst="rect">
            <a:avLst/>
          </a:prstGeom>
          <a:noFill/>
          <a:ln w="317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6390" y="5197475"/>
            <a:ext cx="6591935" cy="1172845"/>
          </a:xfrm>
          <a:prstGeom prst="rect">
            <a:avLst/>
          </a:prstGeom>
          <a:ln w="3175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FIR </a:t>
            </a:r>
            <a:r>
              <a:rPr lang="en-US" altLang="en-US" b="1"/>
              <a:t>Filter design techniques</a:t>
            </a:r>
            <a:endParaRPr lang="en-US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267335" y="708025"/>
            <a:ext cx="115144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cs typeface="Sans Serif" charset="0"/>
              </a:rPr>
              <a:t>FIR</a:t>
            </a:r>
            <a:endParaRPr lang="en-US" altLang="en-US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cs typeface="Sans Serif" charset="0"/>
              </a:rPr>
              <a:t>Frequency sampling</a:t>
            </a:r>
            <a:endParaRPr lang="en-US" altLang="en-US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cs typeface="Sans Serif" charset="0"/>
              </a:rPr>
              <a:t>Window</a:t>
            </a:r>
            <a:endParaRPr lang="en-US" altLang="en-US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cs typeface="Sans Serif" charset="0"/>
              </a:rPr>
              <a:t>Least squares design</a:t>
            </a:r>
            <a:endParaRPr lang="en-US" altLang="en-US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cs typeface="Sans Serif" charset="0"/>
              </a:rPr>
              <a:t>Optimal ripple design</a:t>
            </a:r>
            <a:endParaRPr lang="en-US" altLang="en-US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>
                <a:cs typeface="Sans Serif" charset="0"/>
              </a:rPr>
              <a:t>Use of firpm - specification of the normalized frequency</a:t>
            </a:r>
            <a:endParaRPr lang="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">
                <a:cs typeface="Sans Serif" charset="0"/>
              </a:rPr>
              <a:t>an example of a low pass filter</a:t>
            </a:r>
            <a:endParaRPr lang="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">
                <a:cs typeface="Sans Serif" charset="0"/>
              </a:rPr>
              <a:t>an example of a band pass filter</a:t>
            </a:r>
            <a:endParaRPr lang="">
              <a:cs typeface="Sans Serif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I</a:t>
            </a:r>
            <a:r>
              <a:rPr lang="en-US" altLang="en-US" b="1"/>
              <a:t>IR Filter design techniques</a:t>
            </a:r>
            <a:endParaRPr lang="en-US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267335" y="708025"/>
            <a:ext cx="115144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IIR filters are usually designed by mapping analog filter designs to the digital domain</a:t>
            </a:r>
            <a:endParaRPr lang="" altLang="en-US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Mapping a stable analog filter should give a stable digital filter</a:t>
            </a:r>
            <a:endParaRPr lang="" altLang="en-US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Mapping of the j</a:t>
            </a:r>
            <a:r>
              <a:rPr lang="" altLang="en-US">
                <a:latin typeface="Sans Serif" charset="0"/>
                <a:ea typeface="Sans Serif" charset="0"/>
                <a:cs typeface="Sans Serif" charset="0"/>
              </a:rPr>
              <a:t>ω </a:t>
            </a:r>
            <a:r>
              <a:rPr lang="" altLang="en-US">
                <a:latin typeface="+mn-lt"/>
                <a:ea typeface="Sans Serif" charset="0"/>
                <a:cs typeface="+mn-lt"/>
              </a:rPr>
              <a:t>axis to the unit circle.</a:t>
            </a: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We will look at a simple scheme for doing this mapping - called impulse invariance</a:t>
            </a: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Suppose we have an analog filter with impulse response h</a:t>
            </a:r>
            <a:r>
              <a:rPr lang="" altLang="en-US" baseline="-25000">
                <a:cs typeface="Sans Serif" charset="0"/>
              </a:rPr>
              <a:t>a</a:t>
            </a:r>
            <a:r>
              <a:rPr lang="" altLang="en-US">
                <a:cs typeface="Sans Serif" charset="0"/>
              </a:rPr>
              <a:t>(t) and a Laplace transform H</a:t>
            </a:r>
            <a:r>
              <a:rPr lang="" altLang="en-US" baseline="-25000">
                <a:cs typeface="Sans Serif" charset="0"/>
              </a:rPr>
              <a:t>a</a:t>
            </a:r>
            <a:r>
              <a:rPr lang="" altLang="en-US">
                <a:cs typeface="Sans Serif" charset="0"/>
              </a:rPr>
              <a:t>(s)</a:t>
            </a:r>
            <a:endParaRPr lang="" altLang="en-US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We note that </a:t>
            </a: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Let T denote a sampling period used for sampling </a:t>
            </a:r>
            <a:r>
              <a:rPr lang="en-US" altLang="en-US">
                <a:cs typeface="Sans Serif" charset="0"/>
                <a:sym typeface="+mn-ea"/>
              </a:rPr>
              <a:t>h</a:t>
            </a:r>
            <a:r>
              <a:rPr lang="en-US" altLang="en-US" baseline="-25000">
                <a:cs typeface="Sans Serif" charset="0"/>
                <a:sym typeface="+mn-ea"/>
              </a:rPr>
              <a:t>a</a:t>
            </a:r>
            <a:r>
              <a:rPr lang="en-US" altLang="en-US">
                <a:cs typeface="Sans Serif" charset="0"/>
                <a:sym typeface="+mn-ea"/>
              </a:rPr>
              <a:t>(t)</a:t>
            </a:r>
            <a:r>
              <a:rPr lang="" altLang="en-US">
                <a:cs typeface="Sans Serif" charset="0"/>
                <a:sym typeface="+mn-ea"/>
              </a:rPr>
              <a:t>.</a:t>
            </a:r>
            <a:endParaRPr lang="" altLang="en-US">
              <a:cs typeface="Sans Serif" charset="0"/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  <a:sym typeface="+mn-ea"/>
              </a:rPr>
              <a:t>Let h[n] = </a:t>
            </a:r>
            <a:r>
              <a:rPr lang="en-US" altLang="en-US">
                <a:cs typeface="Sans Serif" charset="0"/>
                <a:sym typeface="+mn-ea"/>
              </a:rPr>
              <a:t>h</a:t>
            </a:r>
            <a:r>
              <a:rPr lang="en-US" altLang="en-US" baseline="-25000">
                <a:cs typeface="Sans Serif" charset="0"/>
                <a:sym typeface="+mn-ea"/>
              </a:rPr>
              <a:t>a</a:t>
            </a:r>
            <a:r>
              <a:rPr lang="en-US" altLang="en-US">
                <a:cs typeface="Sans Serif" charset="0"/>
                <a:sym typeface="+mn-ea"/>
              </a:rPr>
              <a:t>(</a:t>
            </a:r>
            <a:r>
              <a:rPr lang="" altLang="en-US">
                <a:cs typeface="Sans Serif" charset="0"/>
                <a:sym typeface="+mn-ea"/>
              </a:rPr>
              <a:t>nT</a:t>
            </a:r>
            <a:r>
              <a:rPr lang="en-US" altLang="en-US">
                <a:cs typeface="Sans Serif" charset="0"/>
                <a:sym typeface="+mn-ea"/>
              </a:rPr>
              <a:t>)</a:t>
            </a:r>
            <a:endParaRPr lang="en-US" altLang="en-US">
              <a:cs typeface="Sans Serif" charset="0"/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  <a:sym typeface="+mn-ea"/>
              </a:rPr>
              <a:t>Then we have that</a:t>
            </a:r>
            <a:endParaRPr lang="" altLang="en-US">
              <a:cs typeface="Sans Serif" charset="0"/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  <a:sym typeface="+mn-ea"/>
            </a:endParaRPr>
          </a:p>
        </p:txBody>
      </p:sp>
      <p:pic>
        <p:nvPicPr>
          <p:cNvPr id="2" name="Picture 1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" y="4123055"/>
            <a:ext cx="3683000" cy="892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35" y="4123055"/>
            <a:ext cx="5385435" cy="212915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Impulse invariance</a:t>
            </a:r>
            <a:endParaRPr lang="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267335" y="708025"/>
            <a:ext cx="115144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An (practical) analog </a:t>
            </a:r>
            <a:r>
              <a:rPr lang="en-US" altLang="en-US">
                <a:cs typeface="Sans Serif" charset="0"/>
              </a:rPr>
              <a:t>filters </a:t>
            </a:r>
            <a:r>
              <a:rPr lang="" altLang="en-US">
                <a:cs typeface="Sans Serif" charset="0"/>
              </a:rPr>
              <a:t>will not be bandlimited, so we will have some aliasing. </a:t>
            </a: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In designing, we will assume that </a:t>
            </a: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Suppose we have found a H</a:t>
            </a:r>
            <a:r>
              <a:rPr lang="" altLang="en-US" baseline="-25000">
                <a:cs typeface="Sans Serif" charset="0"/>
              </a:rPr>
              <a:t>a</a:t>
            </a:r>
            <a:r>
              <a:rPr lang="" altLang="en-US">
                <a:cs typeface="Sans Serif" charset="0"/>
              </a:rPr>
              <a:t>(s) such that this mapping meets our requirements. </a:t>
            </a: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Then how is the system really implemented?</a:t>
            </a: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We write H</a:t>
            </a:r>
            <a:r>
              <a:rPr lang="" altLang="en-US" baseline="-25000">
                <a:cs typeface="Sans Serif" charset="0"/>
              </a:rPr>
              <a:t>a</a:t>
            </a:r>
            <a:r>
              <a:rPr lang="" altLang="en-US">
                <a:cs typeface="Sans Serif" charset="0"/>
              </a:rPr>
              <a:t>(s) as a partial fraction expansion</a:t>
            </a: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The corresponding impulse response is </a:t>
            </a: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altLang="en-US">
              <a:cs typeface="Sans Serif" charset="0"/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altLang="en-US">
              <a:cs typeface="Sans Serif" charset="0"/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altLang="en-US">
              <a:cs typeface="Sans Serif" charset="0"/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  <a:sym typeface="+mn-ea"/>
              </a:rPr>
              <a:t>With h[n] being h</a:t>
            </a:r>
            <a:r>
              <a:rPr lang="" altLang="en-US" baseline="-25000">
                <a:cs typeface="Sans Serif" charset="0"/>
                <a:sym typeface="+mn-ea"/>
              </a:rPr>
              <a:t>a</a:t>
            </a:r>
            <a:r>
              <a:rPr lang="" altLang="en-US">
                <a:cs typeface="Sans Serif" charset="0"/>
                <a:sym typeface="+mn-ea"/>
              </a:rPr>
              <a:t>(nT) we have that</a:t>
            </a:r>
            <a:endParaRPr lang="" altLang="en-US">
              <a:cs typeface="Sans Serif" charset="0"/>
              <a:sym typeface="+mn-ea"/>
            </a:endParaRPr>
          </a:p>
        </p:txBody>
      </p:sp>
      <p:pic>
        <p:nvPicPr>
          <p:cNvPr id="7" name="Picture 6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90" y="1280160"/>
            <a:ext cx="2656205" cy="747395"/>
          </a:xfrm>
          <a:prstGeom prst="rect">
            <a:avLst/>
          </a:prstGeom>
        </p:spPr>
      </p:pic>
      <p:pic>
        <p:nvPicPr>
          <p:cNvPr id="10" name="Picture 9" descr="equ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465" y="3058160"/>
            <a:ext cx="2197735" cy="974725"/>
          </a:xfrm>
          <a:prstGeom prst="rect">
            <a:avLst/>
          </a:prstGeom>
        </p:spPr>
      </p:pic>
      <p:pic>
        <p:nvPicPr>
          <p:cNvPr id="11" name="Picture 10" descr="equ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305" y="4344670"/>
            <a:ext cx="2206625" cy="851535"/>
          </a:xfrm>
          <a:prstGeom prst="rect">
            <a:avLst/>
          </a:prstGeom>
        </p:spPr>
      </p:pic>
      <p:pic>
        <p:nvPicPr>
          <p:cNvPr id="12" name="Picture 11" descr="equ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545" y="5681980"/>
            <a:ext cx="2468245" cy="885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Filter specification</a:t>
            </a:r>
            <a:endParaRPr lang="en-US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267335" y="708025"/>
            <a:ext cx="115144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altLang="x-none">
                <a:cs typeface="Sans Serif" charset="0"/>
              </a:rPr>
              <a:t>How should a specification look like?</a:t>
            </a:r>
            <a:endParaRPr lang="en-US" altLang="x-none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x-none">
                <a:cs typeface="Sans Serif" charset="0"/>
              </a:rPr>
              <a:t>The specification says how we should discriminate among the frequencies, as a function of the digital frequency variable. </a:t>
            </a:r>
            <a:r>
              <a:rPr lang="" altLang="en-US">
                <a:solidFill>
                  <a:srgbClr val="FF0000"/>
                </a:solidFill>
                <a:cs typeface="Sans Serif" charset="0"/>
              </a:rPr>
              <a:t>Note that a linear phase response is also desired in the passband.</a:t>
            </a:r>
            <a:endParaRPr lang="en-US" altLang="x-none">
              <a:solidFill>
                <a:srgbClr val="FF0000"/>
              </a:solidFill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x-none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x-none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x-none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x-none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x-none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x-none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x-none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x-none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>
                <a:cs typeface="Sans Serif" charset="0"/>
              </a:rPr>
              <a:t>Since such ideal filters cannot be realized, what is realizable is a specification (LPF) like: </a:t>
            </a:r>
            <a:endParaRPr lang="">
              <a:cs typeface="Sans Serif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492625" y="1675765"/>
            <a:ext cx="2709545" cy="1863725"/>
            <a:chOff x="14480" y="1248"/>
            <a:chExt cx="4267" cy="2935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4546" y="1248"/>
              <a:ext cx="0" cy="2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4533" y="3502"/>
              <a:ext cx="4214" cy="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>
              <a:off x="14546" y="2055"/>
              <a:ext cx="3797" cy="1424"/>
            </a:xfrm>
            <a:prstGeom prst="bentConnector3">
              <a:avLst>
                <a:gd name="adj1" fmla="val 50013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255" y="3607"/>
              <a:ext cx="1043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>
                  <a:cs typeface="Sans Serif" charset="0"/>
                </a:rPr>
                <a:t>ω</a:t>
              </a:r>
              <a:r>
                <a:rPr lang="x-none" altLang="en-IN" baseline="-25000">
                  <a:cs typeface="Sans Serif" charset="0"/>
                </a:rPr>
                <a:t>c</a:t>
              </a:r>
              <a:endParaRPr lang="x-none" altLang="en-IN" baseline="-25000">
                <a:cs typeface="Sans Serif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80" y="1391"/>
              <a:ext cx="2134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Passband</a:t>
              </a:r>
              <a:endParaRPr lang="x-none" alt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555" y="2754"/>
              <a:ext cx="2134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Stopband</a:t>
              </a:r>
              <a:endParaRPr lang="x-none" altLang="en-IN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195" y="4037965"/>
            <a:ext cx="4864735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Impulse invariance</a:t>
            </a:r>
            <a:endParaRPr lang="en-US" altLang="en-US" b="1"/>
          </a:p>
        </p:txBody>
      </p:sp>
      <p:sp>
        <p:nvSpPr>
          <p:cNvPr id="2" name="TextBox 8"/>
          <p:cNvSpPr txBox="1"/>
          <p:nvPr/>
        </p:nvSpPr>
        <p:spPr>
          <a:xfrm>
            <a:off x="267335" y="708025"/>
            <a:ext cx="11514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So there is a mapping of the poles of the analog transform to the z-plane</a:t>
            </a: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  <a:sym typeface="+mn-ea"/>
              </a:rPr>
              <a:t>This can be used to specify the digital filter</a:t>
            </a:r>
            <a:endParaRPr lang="" altLang="en-US">
              <a:cs typeface="Sans Serif" charset="0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Impulse invariance </a:t>
            </a:r>
            <a:r>
              <a:rPr lang="" altLang="en-US" b="1"/>
              <a:t>- example design using analog Butterworth filters</a:t>
            </a:r>
            <a:endParaRPr lang="" altLang="en-US" b="1"/>
          </a:p>
        </p:txBody>
      </p:sp>
      <p:sp>
        <p:nvSpPr>
          <p:cNvPr id="2" name="TextBox 8"/>
          <p:cNvSpPr txBox="1"/>
          <p:nvPr/>
        </p:nvSpPr>
        <p:spPr>
          <a:xfrm>
            <a:off x="267335" y="708025"/>
            <a:ext cx="1151445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  <a:sym typeface="+mn-ea"/>
              </a:rPr>
              <a:t>We consider a low pass filter design example using analog Butterworth filters</a:t>
            </a:r>
            <a:endParaRPr lang="" altLang="en-US">
              <a:cs typeface="Sans Serif" charset="0"/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  <a:sym typeface="+mn-ea"/>
              </a:rPr>
              <a:t>For an analog Butterworth filter of order N we have that the magnitude squared response is</a:t>
            </a:r>
            <a:endParaRPr lang="" altLang="en-US">
              <a:cs typeface="Sans Serif" charset="0"/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  <a:sym typeface="+mn-ea"/>
              </a:rPr>
              <a:t>The N roots of H</a:t>
            </a:r>
            <a:r>
              <a:rPr lang="" altLang="en-US" baseline="-25000">
                <a:cs typeface="Sans Serif" charset="0"/>
                <a:sym typeface="+mn-ea"/>
              </a:rPr>
              <a:t>a</a:t>
            </a:r>
            <a:r>
              <a:rPr lang="" altLang="en-US">
                <a:cs typeface="Sans Serif" charset="0"/>
                <a:sym typeface="+mn-ea"/>
              </a:rPr>
              <a:t>(s) are those of                     which are in the </a:t>
            </a:r>
            <a:endParaRPr lang="" altLang="en-US">
              <a:cs typeface="Sans Serif" charset="0"/>
              <a:sym typeface="+mn-ea"/>
            </a:endParaRPr>
          </a:p>
          <a:p>
            <a:pPr lvl="0" algn="just">
              <a:buFont typeface="Arial" panose="020B0604020202020204" pitchFamily="34" charset="0"/>
            </a:pPr>
            <a:r>
              <a:rPr lang="" altLang="en-US">
                <a:cs typeface="Sans Serif" charset="0"/>
                <a:sym typeface="+mn-ea"/>
              </a:rPr>
              <a:t>LHS of the s-plane (for stability of the filter).</a:t>
            </a:r>
            <a:endParaRPr lang="" altLang="en-US">
              <a:cs typeface="Sans Serif" charset="0"/>
              <a:sym typeface="+mn-ea"/>
            </a:endParaRPr>
          </a:p>
          <a:p>
            <a:pPr lvl="0" algn="just">
              <a:buFont typeface="Arial" panose="020B0604020202020204" pitchFamily="34" charset="0"/>
            </a:pPr>
            <a:endParaRPr lang="" altLang="en-US">
              <a:cs typeface="Sans Serif" charset="0"/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cs typeface="Sans Serif" charset="0"/>
                <a:sym typeface="+mn-ea"/>
              </a:rPr>
              <a:t>Suppose we are given a specification of a low pass filter</a:t>
            </a:r>
            <a:endParaRPr lang="en-US" altLang="en-US">
              <a:cs typeface="Sans Serif" charset="0"/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cs typeface="Sans Serif" charset="0"/>
                <a:sym typeface="+mn-ea"/>
              </a:rPr>
              <a:t>We need to find a N and a 3-dB frequency such that those requirements are satisfied.</a:t>
            </a:r>
            <a:endParaRPr lang="en-US" altLang="en-US">
              <a:cs typeface="Sans Serif" charset="0"/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altLang="en-US">
                <a:cs typeface="Sans Serif" charset="0"/>
                <a:sym typeface="+mn-ea"/>
              </a:rPr>
              <a:t>Find out the poles and map it into the digital domain.</a:t>
            </a:r>
            <a:endParaRPr lang="en-US" altLang="en-US">
              <a:cs typeface="Sans Serif" charset="0"/>
              <a:sym typeface="+mn-ea"/>
            </a:endParaRPr>
          </a:p>
          <a:p>
            <a:pPr lvl="0" algn="just">
              <a:buFont typeface="Arial" panose="020B0604020202020204" pitchFamily="34" charset="0"/>
            </a:pPr>
            <a:endParaRPr lang="" altLang="en-US">
              <a:cs typeface="Sans Serif" charset="0"/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  <a:sym typeface="+mn-ea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  <a:sym typeface="+mn-ea"/>
            </a:endParaRPr>
          </a:p>
        </p:txBody>
      </p:sp>
      <p:pic>
        <p:nvPicPr>
          <p:cNvPr id="3" name="Picture 2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370" y="1370330"/>
            <a:ext cx="2912110" cy="941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6953" t="6458" r="8047" b="18813"/>
          <a:stretch>
            <a:fillRect/>
          </a:stretch>
        </p:blipFill>
        <p:spPr>
          <a:xfrm>
            <a:off x="7720330" y="1370330"/>
            <a:ext cx="3108960" cy="237744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726045" y="3719195"/>
            <a:ext cx="3574415" cy="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equ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455" y="3058160"/>
            <a:ext cx="1489075" cy="5473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Filter </a:t>
            </a:r>
            <a:r>
              <a:rPr lang="" altLang="en-US" b="1"/>
              <a:t>design techniques</a:t>
            </a:r>
            <a:endParaRPr lang="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267335" y="708025"/>
            <a:ext cx="115144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Broadly classified as FIR and IIR filter design techniques</a:t>
            </a: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FIR</a:t>
            </a:r>
            <a:endParaRPr lang="" altLang="en-US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Frequency sampling</a:t>
            </a:r>
            <a:endParaRPr lang="" altLang="en-US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Window</a:t>
            </a:r>
            <a:endParaRPr lang="" altLang="en-US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Least squares design</a:t>
            </a:r>
            <a:endParaRPr lang="" altLang="en-US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Optimal ripple design</a:t>
            </a:r>
            <a:endParaRPr lang="" altLang="en-US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IIR (analog filter design mapped to digital filters)</a:t>
            </a:r>
            <a:endParaRPr lang="" altLang="en-US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Impulse invariance</a:t>
            </a:r>
            <a:endParaRPr lang="" altLang="en-US">
              <a:cs typeface="Sans Serif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Bilinear transform</a:t>
            </a:r>
            <a:endParaRPr lang="" altLang="en-US">
              <a:cs typeface="Sans Serif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Filter design - Finite Impulse Response (FIR) filters</a:t>
            </a:r>
            <a:endParaRPr lang="x-none" altLang="en-IN" b="1"/>
          </a:p>
        </p:txBody>
      </p:sp>
      <p:sp>
        <p:nvSpPr>
          <p:cNvPr id="9" name="TextBox 8"/>
          <p:cNvSpPr txBox="1"/>
          <p:nvPr/>
        </p:nvSpPr>
        <p:spPr>
          <a:xfrm>
            <a:off x="267335" y="708025"/>
            <a:ext cx="11514455" cy="3658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>
              <a:buFont typeface="Arial" panose="020B0604020202020204" pitchFamily="34" charset="0"/>
            </a:pPr>
            <a:endParaRPr lang="x-none" alt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/>
              <a:t>Let h[n] be a sequence of finite extent, i.e., n </a:t>
            </a:r>
            <a:r>
              <a:rPr lang="x-none" altLang="en-IN">
                <a:cs typeface="Sans Serif" charset="0"/>
              </a:rPr>
              <a:t>ε {0,1,..., M}</a:t>
            </a: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If h[n] is the impulse response of a discrete time LTI or LSI (linear shift invariant) system then h[n] is a finite impulse response</a:t>
            </a: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>
                <a:sym typeface="+mn-ea"/>
              </a:rPr>
              <a:t>Design techniques for FIR filters are based on direct approximation of</a:t>
            </a:r>
            <a:endParaRPr lang="x-none" alt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>
                <a:sym typeface="+mn-ea"/>
              </a:rPr>
              <a:t>The desired impulse response</a:t>
            </a:r>
            <a:endParaRPr lang="x-none" altLang="en-I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>
                <a:sym typeface="+mn-ea"/>
              </a:rPr>
              <a:t>The desired frequency response</a:t>
            </a:r>
            <a:endParaRPr lang="x-none" altLang="en-I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FIR filters can use FFT for their implementation (FFT with overlap and save)</a:t>
            </a: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lvl="0">
              <a:buFont typeface="Arial" panose="020B0604020202020204" pitchFamily="34" charset="0"/>
            </a:pPr>
            <a:endParaRPr lang="x-none" altLang="en-IN">
              <a:cs typeface="Sans Serif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Filter design - Finite Impulse Response (FIR) filters</a:t>
            </a:r>
            <a:endParaRPr lang="x-none" altLang="en-IN" b="1"/>
          </a:p>
        </p:txBody>
      </p:sp>
      <p:sp>
        <p:nvSpPr>
          <p:cNvPr id="9" name="TextBox 8"/>
          <p:cNvSpPr txBox="1"/>
          <p:nvPr/>
        </p:nvSpPr>
        <p:spPr>
          <a:xfrm>
            <a:off x="267335" y="708025"/>
            <a:ext cx="11514455" cy="5304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The z-transform of h[n] is</a:t>
            </a: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For an FIR h[n], the RoC is the whole of the z-plane except at z = 0</a:t>
            </a:r>
            <a:endParaRPr lang="x-none" altLang="en-IN">
              <a:cs typeface="Sans Serif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At z = 0, note that the z-transform has M poles</a:t>
            </a:r>
            <a:endParaRPr lang="x-none" altLang="en-IN">
              <a:cs typeface="Sans Serif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The z-transform also has M zeros</a:t>
            </a:r>
            <a:endParaRPr lang="x-none" altLang="en-IN">
              <a:cs typeface="Sans Serif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The DTFT of h[n] is</a:t>
            </a:r>
            <a:endParaRPr lang="x-none" altLang="en-IN">
              <a:cs typeface="Sans Serif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>
                <a:solidFill>
                  <a:srgbClr val="FF0000"/>
                </a:solidFill>
                <a:cs typeface="Sans Serif" charset="0"/>
              </a:rPr>
              <a:t>In order to make the relationship between the DTFT and the z transform more explicit, we will </a:t>
            </a:r>
            <a:endParaRPr lang="x-none" altLang="en-IN">
              <a:solidFill>
                <a:srgbClr val="FF0000"/>
              </a:solidFill>
              <a:cs typeface="Sans Serif" charset="0"/>
            </a:endParaRPr>
          </a:p>
          <a:p>
            <a:pPr lvl="1">
              <a:buFont typeface="Arial" panose="020B0604020202020204" pitchFamily="34" charset="0"/>
            </a:pPr>
            <a:r>
              <a:rPr lang="x-none" altLang="en-IN">
                <a:solidFill>
                  <a:srgbClr val="FF0000"/>
                </a:solidFill>
                <a:cs typeface="Sans Serif" charset="0"/>
              </a:rPr>
              <a:t>start using the notation            instead of          .</a:t>
            </a:r>
            <a:endParaRPr lang="x-none" altLang="en-IN">
              <a:solidFill>
                <a:srgbClr val="FF0000"/>
              </a:solidFill>
              <a:cs typeface="Sans Serif" charset="0"/>
            </a:endParaRPr>
          </a:p>
          <a:p>
            <a:pPr lvl="1">
              <a:buFont typeface="Arial" panose="020B0604020202020204" pitchFamily="34" charset="0"/>
            </a:pPr>
            <a:endParaRPr lang="x-none" altLang="en-IN">
              <a:solidFill>
                <a:srgbClr val="FF0000"/>
              </a:solidFill>
              <a:cs typeface="Sans Serif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So the DTFT of h[n] is </a:t>
            </a:r>
            <a:endParaRPr lang="x-none" altLang="en-IN">
              <a:cs typeface="Sans Serif" charset="0"/>
            </a:endParaRPr>
          </a:p>
          <a:p>
            <a:pPr lvl="1">
              <a:buFont typeface="Arial" panose="020B0604020202020204" pitchFamily="34" charset="0"/>
            </a:pPr>
            <a:r>
              <a:rPr lang="x-none" altLang="en-IN">
                <a:cs typeface="Sans Serif" charset="0"/>
              </a:rPr>
              <a:t> </a:t>
            </a:r>
            <a:endParaRPr lang="x-none" altLang="en-IN">
              <a:cs typeface="Sans Serif" charset="0"/>
            </a:endParaRPr>
          </a:p>
          <a:p>
            <a:pPr lvl="0">
              <a:buFont typeface="Arial" panose="020B0604020202020204" pitchFamily="34" charset="0"/>
            </a:pPr>
            <a:endParaRPr lang="x-none" altLang="en-IN">
              <a:cs typeface="Sans Serif" charset="0"/>
            </a:endParaRPr>
          </a:p>
        </p:txBody>
      </p:sp>
      <p:pic>
        <p:nvPicPr>
          <p:cNvPr id="6" name="Picture 5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225" y="4525645"/>
            <a:ext cx="826770" cy="431165"/>
          </a:xfrm>
          <a:prstGeom prst="rect">
            <a:avLst/>
          </a:prstGeom>
        </p:spPr>
      </p:pic>
      <p:pic>
        <p:nvPicPr>
          <p:cNvPr id="7" name="Picture 6" descr="equ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935" y="4510405"/>
            <a:ext cx="713740" cy="429260"/>
          </a:xfrm>
          <a:prstGeom prst="rect">
            <a:avLst/>
          </a:prstGeom>
        </p:spPr>
      </p:pic>
      <p:pic>
        <p:nvPicPr>
          <p:cNvPr id="11" name="Picture 10" descr="equati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295" y="682625"/>
            <a:ext cx="2295525" cy="973455"/>
          </a:xfrm>
          <a:prstGeom prst="rect">
            <a:avLst/>
          </a:prstGeom>
        </p:spPr>
      </p:pic>
      <p:pic>
        <p:nvPicPr>
          <p:cNvPr id="14" name="Picture 13" descr="equati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165" y="4794250"/>
            <a:ext cx="2720975" cy="967740"/>
          </a:xfrm>
          <a:prstGeom prst="rect">
            <a:avLst/>
          </a:prstGeom>
        </p:spPr>
      </p:pic>
      <p:pic>
        <p:nvPicPr>
          <p:cNvPr id="15" name="Picture 14" descr="equati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5590" y="3125470"/>
            <a:ext cx="2616835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b="1"/>
              <a:t>FIR - Frequency sampling design</a:t>
            </a:r>
            <a:endParaRPr lang="" altLang="en-US" b="1"/>
          </a:p>
        </p:txBody>
      </p:sp>
      <p:sp>
        <p:nvSpPr>
          <p:cNvPr id="2" name="TextBox 8"/>
          <p:cNvSpPr txBox="1"/>
          <p:nvPr/>
        </p:nvSpPr>
        <p:spPr>
          <a:xfrm>
            <a:off x="267335" y="708025"/>
            <a:ext cx="115144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Suppose we</a:t>
            </a:r>
            <a:r>
              <a:rPr lang="en-US" altLang="x-none">
                <a:cs typeface="Sans Serif" charset="0"/>
              </a:rPr>
              <a:t> </a:t>
            </a:r>
            <a:r>
              <a:rPr lang="" altLang="en-US">
                <a:cs typeface="Sans Serif" charset="0"/>
              </a:rPr>
              <a:t>want to build an FIR filter with linear phase response for the ideal specification shown below.</a:t>
            </a: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We sample this ideal response at (M + 1) uniformly spaced points - so the samples form a (M+1) point DFT</a:t>
            </a: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The inverse DFT gives us a finite extent signal h[n].</a:t>
            </a: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How good is h[n] as a filter?</a:t>
            </a: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" altLang="en-US">
              <a:cs typeface="Sans Serif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" altLang="en-US">
                <a:cs typeface="Sans Serif" charset="0"/>
              </a:rPr>
              <a:t>Demonstration ...</a:t>
            </a:r>
            <a:endParaRPr lang="" altLang="en-US">
              <a:cs typeface="Sans Serif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91050" y="1046480"/>
            <a:ext cx="2709545" cy="1863725"/>
            <a:chOff x="14480" y="1248"/>
            <a:chExt cx="4267" cy="2935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4546" y="1248"/>
              <a:ext cx="0" cy="2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4533" y="3502"/>
              <a:ext cx="4214" cy="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>
              <a:off x="14546" y="2055"/>
              <a:ext cx="3797" cy="1424"/>
            </a:xfrm>
            <a:prstGeom prst="bentConnector3">
              <a:avLst>
                <a:gd name="adj1" fmla="val 50013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255" y="3607"/>
              <a:ext cx="1043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>
                  <a:cs typeface="Sans Serif" charset="0"/>
                </a:rPr>
                <a:t>ω</a:t>
              </a:r>
              <a:r>
                <a:rPr lang="x-none" altLang="en-IN" baseline="-25000">
                  <a:cs typeface="Sans Serif" charset="0"/>
                </a:rPr>
                <a:t>c</a:t>
              </a:r>
              <a:endParaRPr lang="x-none" altLang="en-IN" baseline="-25000">
                <a:cs typeface="Sans Serif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80" y="1391"/>
              <a:ext cx="2134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Passband</a:t>
              </a:r>
              <a:endParaRPr lang="x-none" alt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555" y="2754"/>
              <a:ext cx="2134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Stopband</a:t>
              </a:r>
              <a:endParaRPr lang="x-none" altLang="en-IN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112"/>
            <a:ext cx="12187238" cy="10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sp>
        <p:nvSpPr>
          <p:cNvPr id="5" name="Rectangle 4"/>
          <p:cNvSpPr/>
          <p:nvPr/>
        </p:nvSpPr>
        <p:spPr>
          <a:xfrm>
            <a:off x="-4762" y="6740525"/>
            <a:ext cx="12187238" cy="103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 fontAlgn="auto"/>
            <a:endParaRPr lang="en-IN" altLang="en-US" strike="noStrike" noProof="1"/>
          </a:p>
        </p:txBody>
      </p:sp>
      <p:pic>
        <p:nvPicPr>
          <p:cNvPr id="2051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363"/>
            <a:ext cx="715963" cy="6270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8" name="TextBox 7"/>
          <p:cNvSpPr txBox="1"/>
          <p:nvPr/>
        </p:nvSpPr>
        <p:spPr>
          <a:xfrm>
            <a:off x="174625" y="264160"/>
            <a:ext cx="11131550" cy="36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Finite Impulse Response (FIR) filters - Design using Windows (1)</a:t>
            </a:r>
            <a:endParaRPr lang="x-none" altLang="en-IN" b="1"/>
          </a:p>
        </p:txBody>
      </p:sp>
      <p:sp>
        <p:nvSpPr>
          <p:cNvPr id="2" name="TextBox 1"/>
          <p:cNvSpPr txBox="1"/>
          <p:nvPr/>
        </p:nvSpPr>
        <p:spPr>
          <a:xfrm>
            <a:off x="455295" y="854075"/>
            <a:ext cx="75660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/>
              <a:t>Suppose H</a:t>
            </a:r>
            <a:r>
              <a:rPr lang="x-none" altLang="en-IN" baseline="-25000"/>
              <a:t>d</a:t>
            </a:r>
            <a:r>
              <a:rPr lang="x-none" altLang="en-IN"/>
              <a:t>(e</a:t>
            </a:r>
            <a:r>
              <a:rPr lang="x-none" altLang="en-IN" baseline="30000"/>
              <a:t>j</a:t>
            </a:r>
            <a:r>
              <a:rPr lang="x-none" altLang="en-IN" baseline="30000">
                <a:cs typeface="Sans Serif" charset="0"/>
              </a:rPr>
              <a:t>ω</a:t>
            </a:r>
            <a:r>
              <a:rPr lang="x-none" altLang="en-IN">
                <a:cs typeface="Sans Serif" charset="0"/>
              </a:rPr>
              <a:t>) is a desired frequency response such as shown</a:t>
            </a:r>
            <a:endParaRPr lang="x-none" altLang="en-IN">
              <a:cs typeface="Sans Serif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The corresponding impulse response is h</a:t>
            </a:r>
            <a:r>
              <a:rPr lang="x-none" altLang="en-IN" baseline="-25000">
                <a:cs typeface="Sans Serif" charset="0"/>
              </a:rPr>
              <a:t>d</a:t>
            </a:r>
            <a:r>
              <a:rPr lang="x-none" altLang="en-IN">
                <a:cs typeface="Sans Serif" charset="0"/>
              </a:rPr>
              <a:t>[n]</a:t>
            </a:r>
            <a:endParaRPr lang="x-none" altLang="en-IN">
              <a:cs typeface="Sans Serif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Usually for brickwall type frequency response (which is desired) </a:t>
            </a:r>
            <a:r>
              <a:rPr lang="x-none" altLang="en-IN">
                <a:cs typeface="Sans Serif" charset="0"/>
                <a:sym typeface="+mn-ea"/>
              </a:rPr>
              <a:t>h</a:t>
            </a:r>
            <a:r>
              <a:rPr lang="x-none" altLang="en-IN" baseline="-25000">
                <a:cs typeface="Sans Serif" charset="0"/>
                <a:sym typeface="+mn-ea"/>
              </a:rPr>
              <a:t>d</a:t>
            </a:r>
            <a:r>
              <a:rPr lang="x-none" altLang="en-IN">
                <a:cs typeface="Sans Serif" charset="0"/>
                <a:sym typeface="+mn-ea"/>
              </a:rPr>
              <a:t>[n] would be an infinite impulse response</a:t>
            </a:r>
            <a:endParaRPr lang="x-none" altLang="en-IN">
              <a:cs typeface="Sans Serif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</a:rPr>
              <a:t>The relationship between </a:t>
            </a:r>
            <a:r>
              <a:rPr lang="x-none" altLang="en-IN">
                <a:sym typeface="+mn-ea"/>
              </a:rPr>
              <a:t>H</a:t>
            </a:r>
            <a:r>
              <a:rPr lang="x-none" altLang="en-IN" baseline="-25000">
                <a:sym typeface="+mn-ea"/>
              </a:rPr>
              <a:t>d</a:t>
            </a:r>
            <a:r>
              <a:rPr lang="x-none" altLang="en-IN">
                <a:sym typeface="+mn-ea"/>
              </a:rPr>
              <a:t>(e</a:t>
            </a:r>
            <a:r>
              <a:rPr lang="x-none" altLang="en-IN" baseline="30000">
                <a:sym typeface="+mn-ea"/>
              </a:rPr>
              <a:t>j</a:t>
            </a:r>
            <a:r>
              <a:rPr lang="x-none" altLang="en-IN" baseline="30000">
                <a:cs typeface="Sans Serif" charset="0"/>
                <a:sym typeface="+mn-ea"/>
              </a:rPr>
              <a:t>ω</a:t>
            </a:r>
            <a:r>
              <a:rPr lang="x-none" altLang="en-IN">
                <a:cs typeface="Sans Serif" charset="0"/>
                <a:sym typeface="+mn-ea"/>
              </a:rPr>
              <a:t>) and h</a:t>
            </a:r>
            <a:r>
              <a:rPr lang="x-none" altLang="en-IN" baseline="-25000">
                <a:cs typeface="Sans Serif" charset="0"/>
                <a:sym typeface="+mn-ea"/>
              </a:rPr>
              <a:t>d</a:t>
            </a:r>
            <a:r>
              <a:rPr lang="x-none" altLang="en-IN">
                <a:cs typeface="Sans Serif" charset="0"/>
                <a:sym typeface="+mn-ea"/>
              </a:rPr>
              <a:t>[n] is</a:t>
            </a:r>
            <a:endParaRPr lang="x-none" altLang="en-IN">
              <a:cs typeface="Sans Serif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  <a:sym typeface="+mn-ea"/>
              </a:rPr>
              <a:t>In some cases we can obtain h</a:t>
            </a:r>
            <a:r>
              <a:rPr lang="x-none" altLang="en-IN" baseline="-25000">
                <a:cs typeface="Sans Serif" charset="0"/>
                <a:sym typeface="+mn-ea"/>
              </a:rPr>
              <a:t>d</a:t>
            </a:r>
            <a:r>
              <a:rPr lang="x-none" altLang="en-IN">
                <a:cs typeface="Sans Serif" charset="0"/>
                <a:sym typeface="+mn-ea"/>
              </a:rPr>
              <a:t>[n] from </a:t>
            </a:r>
            <a:r>
              <a:rPr lang="x-none" altLang="en-IN">
                <a:sym typeface="+mn-ea"/>
              </a:rPr>
              <a:t>H</a:t>
            </a:r>
            <a:r>
              <a:rPr lang="x-none" altLang="en-IN" baseline="-25000">
                <a:sym typeface="+mn-ea"/>
              </a:rPr>
              <a:t>d</a:t>
            </a:r>
            <a:r>
              <a:rPr lang="x-none" altLang="en-IN">
                <a:sym typeface="+mn-ea"/>
              </a:rPr>
              <a:t>(e</a:t>
            </a:r>
            <a:r>
              <a:rPr lang="x-none" altLang="en-IN" baseline="30000">
                <a:sym typeface="+mn-ea"/>
              </a:rPr>
              <a:t>j</a:t>
            </a:r>
            <a:r>
              <a:rPr lang="x-none" altLang="en-IN" baseline="30000">
                <a:cs typeface="Sans Serif" charset="0"/>
                <a:sym typeface="+mn-ea"/>
              </a:rPr>
              <a:t>ω</a:t>
            </a:r>
            <a:r>
              <a:rPr lang="x-none" altLang="en-IN">
                <a:cs typeface="Sans Serif" charset="0"/>
                <a:sym typeface="+mn-ea"/>
              </a:rPr>
              <a:t>) analytically</a:t>
            </a:r>
            <a:endParaRPr lang="x-none" altLang="en-IN">
              <a:cs typeface="Sans Serif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x-none" altLang="en-IN">
                <a:cs typeface="Sans Serif" charset="0"/>
                <a:sym typeface="+mn-ea"/>
              </a:rPr>
              <a:t>e.g. on board: h</a:t>
            </a:r>
            <a:r>
              <a:rPr lang="x-none" altLang="en-IN" baseline="-25000">
                <a:cs typeface="Sans Serif" charset="0"/>
                <a:sym typeface="+mn-ea"/>
              </a:rPr>
              <a:t>d</a:t>
            </a:r>
            <a:r>
              <a:rPr lang="x-none" altLang="en-IN">
                <a:cs typeface="Sans Serif" charset="0"/>
                <a:sym typeface="+mn-ea"/>
              </a:rPr>
              <a:t>[n] for the low pass response shown above.</a:t>
            </a:r>
            <a:endParaRPr lang="x-none" altLang="en-IN">
              <a:cs typeface="Sans Serif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x-none" altLang="en-IN">
              <a:cs typeface="Sans Serif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194800" y="792480"/>
            <a:ext cx="2709545" cy="1863725"/>
            <a:chOff x="14480" y="1248"/>
            <a:chExt cx="4267" cy="2935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4546" y="1248"/>
              <a:ext cx="0" cy="2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4533" y="3502"/>
              <a:ext cx="4214" cy="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Elbow Connector 6"/>
            <p:cNvCxnSpPr/>
            <p:nvPr/>
          </p:nvCxnSpPr>
          <p:spPr>
            <a:xfrm>
              <a:off x="14546" y="2055"/>
              <a:ext cx="3797" cy="1424"/>
            </a:xfrm>
            <a:prstGeom prst="bentConnector3">
              <a:avLst>
                <a:gd name="adj1" fmla="val 50013"/>
              </a:avLst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255" y="3607"/>
              <a:ext cx="1043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IN" altLang="en-US">
                  <a:cs typeface="Sans Serif" charset="0"/>
                </a:rPr>
                <a:t>ω</a:t>
              </a:r>
              <a:r>
                <a:rPr lang="x-none" altLang="en-IN" baseline="-25000">
                  <a:cs typeface="Sans Serif" charset="0"/>
                </a:rPr>
                <a:t>c</a:t>
              </a:r>
              <a:endParaRPr lang="x-none" altLang="en-IN" baseline="-25000">
                <a:cs typeface="Sans Serif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480" y="1391"/>
              <a:ext cx="2134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Passband</a:t>
              </a:r>
              <a:endParaRPr lang="x-none" alt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555" y="2754"/>
              <a:ext cx="2134" cy="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IN"/>
                <a:t>Stopband</a:t>
              </a:r>
              <a:endParaRPr lang="x-none" altLang="en-IN"/>
            </a:p>
          </p:txBody>
        </p:sp>
      </p:grpSp>
      <p:pic>
        <p:nvPicPr>
          <p:cNvPr id="21" name="Picture 20" descr="equ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010" y="2730500"/>
            <a:ext cx="3712845" cy="861695"/>
          </a:xfrm>
          <a:prstGeom prst="rect">
            <a:avLst/>
          </a:prstGeom>
        </p:spPr>
      </p:pic>
      <p:pic>
        <p:nvPicPr>
          <p:cNvPr id="22" name="Picture 21" descr="equa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40" y="2686685"/>
            <a:ext cx="3275330" cy="955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11224</Words>
  <Application>WPS Presentation</Application>
  <PresentationFormat>Widescreen</PresentationFormat>
  <Paragraphs>552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</vt:lpstr>
      <vt:lpstr>SimSun</vt:lpstr>
      <vt:lpstr>Wingdings</vt:lpstr>
      <vt:lpstr>Calibri</vt:lpstr>
      <vt:lpstr>Sans Serif</vt:lpstr>
      <vt:lpstr>Lucida Sans</vt:lpstr>
      <vt:lpstr>微软雅黑</vt:lpstr>
      <vt:lpstr>Droid Sans Fallback</vt:lpstr>
      <vt:lpstr>Arial Unicode MS</vt:lpstr>
      <vt:lpstr>Latin Modern Mono Prop</vt:lpstr>
      <vt:lpstr>Webdings</vt:lpstr>
      <vt:lpstr>Times New Roman</vt:lpstr>
      <vt:lpstr>Accanthis ADF Std No2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221</cp:revision>
  <dcterms:created xsi:type="dcterms:W3CDTF">2019-01-23T05:16:09Z</dcterms:created>
  <dcterms:modified xsi:type="dcterms:W3CDTF">2019-01-23T05:16:09Z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