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265" r:id="rId6"/>
    <p:sldId id="266" r:id="rId7"/>
    <p:sldId id="267" r:id="rId8"/>
    <p:sldId id="268" r:id="rId9"/>
    <p:sldId id="269" r:id="rId10"/>
    <p:sldId id="27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26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Where are we?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260" y="890270"/>
            <a:ext cx="1492885" cy="129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1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4512945" y="890270"/>
            <a:ext cx="1492885" cy="1299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2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7920990" y="890270"/>
            <a:ext cx="1492885" cy="1299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n</a:t>
            </a:r>
            <a:endParaRPr lang="x-none" altLang="en-IN"/>
          </a:p>
        </p:txBody>
      </p:sp>
      <p:sp>
        <p:nvSpPr>
          <p:cNvPr id="12" name="Rectangle 11"/>
          <p:cNvSpPr/>
          <p:nvPr/>
        </p:nvSpPr>
        <p:spPr>
          <a:xfrm>
            <a:off x="2840990" y="2677795"/>
            <a:ext cx="6563360" cy="12998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Operating System</a:t>
            </a:r>
            <a:endParaRPr lang="x-none" altLang="en-IN"/>
          </a:p>
        </p:txBody>
      </p:sp>
      <p:sp>
        <p:nvSpPr>
          <p:cNvPr id="13" name="TextBox 12"/>
          <p:cNvSpPr txBox="1"/>
          <p:nvPr/>
        </p:nvSpPr>
        <p:spPr>
          <a:xfrm>
            <a:off x="6417945" y="1176655"/>
            <a:ext cx="1325245" cy="74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/>
              <a:t>...</a:t>
            </a:r>
            <a:endParaRPr lang="x-none" altLang="en-IN" sz="4000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58902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8574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74522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42260" y="4212590"/>
            <a:ext cx="6574790" cy="2316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65580" y="4251325"/>
            <a:ext cx="127444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Hardware</a:t>
            </a:r>
            <a:endParaRPr lang="x-none" altLang="en-IN"/>
          </a:p>
        </p:txBody>
      </p:sp>
      <p:sp>
        <p:nvSpPr>
          <p:cNvPr id="19" name="Rounded Rectangle 18"/>
          <p:cNvSpPr/>
          <p:nvPr/>
        </p:nvSpPr>
        <p:spPr>
          <a:xfrm>
            <a:off x="3011805" y="4431665"/>
            <a:ext cx="3151505" cy="18789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Processor</a:t>
            </a:r>
            <a:endParaRPr lang="x-none" altLang="en-IN"/>
          </a:p>
        </p:txBody>
      </p:sp>
      <p:sp>
        <p:nvSpPr>
          <p:cNvPr id="20" name="Rounded Rectangle 19"/>
          <p:cNvSpPr/>
          <p:nvPr/>
        </p:nvSpPr>
        <p:spPr>
          <a:xfrm>
            <a:off x="6431915" y="4483100"/>
            <a:ext cx="2816860" cy="8496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</p:txBody>
      </p:sp>
      <p:sp>
        <p:nvSpPr>
          <p:cNvPr id="21" name="Rounded Rectangle 20"/>
          <p:cNvSpPr/>
          <p:nvPr/>
        </p:nvSpPr>
        <p:spPr>
          <a:xfrm>
            <a:off x="6431280" y="5458460"/>
            <a:ext cx="2816860" cy="8242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Input, Output, &amp; Storage</a:t>
            </a:r>
            <a:endParaRPr lang="x-none" altLang="en-IN"/>
          </a:p>
        </p:txBody>
      </p:sp>
      <p:sp>
        <p:nvSpPr>
          <p:cNvPr id="2" name="Rectangle 1"/>
          <p:cNvSpPr/>
          <p:nvPr/>
        </p:nvSpPr>
        <p:spPr>
          <a:xfrm>
            <a:off x="2836545" y="3957320"/>
            <a:ext cx="3307080" cy="229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ISA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6128385" y="3956050"/>
            <a:ext cx="3307080" cy="2298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Interface to H/W</a:t>
            </a:r>
            <a:endParaRPr lang="x-none" altLang="en-IN"/>
          </a:p>
        </p:txBody>
      </p:sp>
      <p:sp>
        <p:nvSpPr>
          <p:cNvPr id="9" name="Left Brace 8"/>
          <p:cNvSpPr/>
          <p:nvPr/>
        </p:nvSpPr>
        <p:spPr>
          <a:xfrm>
            <a:off x="2211070" y="853440"/>
            <a:ext cx="527685" cy="310070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Textbooks and references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xv6 book and source code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https://pdos.csail.mit.edu/6.828/2016/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Operating system concepts - Silberschatz, Galvin, and Gagne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Slides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4785" y="2435860"/>
            <a:ext cx="1134872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Today's class</a:t>
            </a:r>
            <a:endParaRPr lang="x-none" altLang="en-IN"/>
          </a:p>
          <a:p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An initial definition of an operating system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System calls and examples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System programs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Architecture of operating systems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Booting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A starting defintion of an operating system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" y="668020"/>
            <a:ext cx="1161859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An operating system is a program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That shares computer hardware resources amongst multiple programs and users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Abstracts low level hardware so that programs can easily access hardware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That provides mechanisms for programs to run and interact with each other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operating system exposes a set of services to programs through an interface - think of this as using a library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makes up a good interface? How to implement the interface?</a:t>
            </a:r>
            <a:endParaRPr lang="x-none" altLang="en-IN"/>
          </a:p>
        </p:txBody>
      </p:sp>
      <p:pic>
        <p:nvPicPr>
          <p:cNvPr id="9219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" y="2914650"/>
            <a:ext cx="6833235" cy="341122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485" y="4023360"/>
            <a:ext cx="4537710" cy="1399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System calls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" y="668020"/>
            <a:ext cx="1161859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set of functions supported by the operating system</a:t>
            </a:r>
            <a:endParaRPr lang="x-none" altLang="en-IN"/>
          </a:p>
        </p:txBody>
      </p:sp>
      <p:pic>
        <p:nvPicPr>
          <p:cNvPr id="26627" name="Picture 6" descr="OS8-p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8" y="1448435"/>
            <a:ext cx="5395912" cy="48117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0" y="1409065"/>
            <a:ext cx="6259195" cy="4812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3410" y="6278245"/>
            <a:ext cx="20459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Windows &amp; Unix</a:t>
            </a: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8328025" y="6263005"/>
            <a:ext cx="77279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xv6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System calls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" y="668020"/>
            <a:ext cx="1161859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set of functions supported by the operating system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Handled by support functions in libraries compiled along with executables (e.g. libc)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1409065"/>
            <a:ext cx="6259195" cy="48120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8025" y="6263005"/>
            <a:ext cx="77279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xv6</a:t>
            </a:r>
            <a:endParaRPr lang="x-none" altLang="en-IN"/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43" y="1621473"/>
            <a:ext cx="4168775" cy="42148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Processes and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" y="789305"/>
            <a:ext cx="6652260" cy="6418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xv6 process consists of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Instructions, Data,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Per process state (modifiable only by the kernel)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Kernel time shares between 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process has a PID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 process can create another process using fork()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fork() creates a child process from the parent process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Memory contents of child is same as that of the parent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fork() returns in both parent and child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In parent returns PID of child, in child returns 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wait() syscall in a parent waits for a child to exit and returns the PID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exec() replaces the calling process with another program loaded from a file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PID is the same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exit() terminates the process and releases kernel resources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sbrk() is used to grow the memory allocated to a process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The xv6 shell is an interface to the OS. It uses the above system calls to start and end programs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90" y="873125"/>
            <a:ext cx="4590415" cy="2847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210" y="4229735"/>
            <a:ext cx="3967480" cy="246126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9075420" y="3594100"/>
            <a:ext cx="412115" cy="540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0" name="Left Arrow 9"/>
          <p:cNvSpPr/>
          <p:nvPr/>
        </p:nvSpPr>
        <p:spPr>
          <a:xfrm>
            <a:off x="11185525" y="853440"/>
            <a:ext cx="540385" cy="28321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Left Arrow 10"/>
          <p:cNvSpPr/>
          <p:nvPr/>
        </p:nvSpPr>
        <p:spPr>
          <a:xfrm>
            <a:off x="11042650" y="4222750"/>
            <a:ext cx="540385" cy="28321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2" name="Left Arrow 11"/>
          <p:cNvSpPr/>
          <p:nvPr/>
        </p:nvSpPr>
        <p:spPr>
          <a:xfrm>
            <a:off x="11184255" y="1637030"/>
            <a:ext cx="540385" cy="28321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3" name="Left Arrow 12"/>
          <p:cNvSpPr/>
          <p:nvPr/>
        </p:nvSpPr>
        <p:spPr>
          <a:xfrm>
            <a:off x="11040745" y="5520690"/>
            <a:ext cx="540385" cy="28321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How different operating systems load programs into memory?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28676" name="Picture 9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1486535"/>
            <a:ext cx="4127500" cy="34909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3"/>
          <a:srcRect l="31691" t="500" r="31691" b="500"/>
          <a:stretch>
            <a:fillRect/>
          </a:stretch>
        </p:blipFill>
        <p:spPr>
          <a:xfrm>
            <a:off x="8514715" y="1086168"/>
            <a:ext cx="2305050" cy="4676775"/>
          </a:xfrm>
          <a:prstGeom prst="rect">
            <a:avLst/>
          </a:prstGeom>
          <a:noFill/>
          <a:ln w="38100" cap="flat" cmpd="dbl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TextBox 1"/>
          <p:cNvSpPr txBox="1"/>
          <p:nvPr/>
        </p:nvSpPr>
        <p:spPr>
          <a:xfrm>
            <a:off x="2771140" y="5004435"/>
            <a:ext cx="10045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MSDOS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9074150" y="5877560"/>
            <a:ext cx="15443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Linux, xv6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545465" y="5523865"/>
            <a:ext cx="663892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Exercise:</a:t>
            </a:r>
            <a:r>
              <a:rPr lang="x-none" altLang="en-IN"/>
              <a:t> using x86 write a simple loader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assume memory mapped IO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assume program start is at the lowest program location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Summary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Operating system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Resource manager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Abstraction of low level details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Interprocess communication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System calls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fork(), exec()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xv6 book and source code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https://pdos.csail.mit.edu/6.828/2016/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Operating system concepts - Silberschatz, Galvin, and Gagne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Slides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2677</Words>
  <Application>Kingsoft Office WPP</Application>
  <PresentationFormat>Widescreen</PresentationFormat>
  <Paragraphs>127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150</cp:revision>
  <dcterms:created xsi:type="dcterms:W3CDTF">2017-03-14T05:40:02Z</dcterms:created>
  <dcterms:modified xsi:type="dcterms:W3CDTF">2017-03-14T05:40:02Z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16393ण-10.1.0.5672</vt:lpwstr>
  </property>
</Properties>
</file>