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72" r:id="rId4"/>
    <p:sldId id="287" r:id="rId5"/>
    <p:sldId id="289" r:id="rId6"/>
    <p:sldId id="291" r:id="rId7"/>
    <p:sldId id="273" r:id="rId8"/>
    <p:sldId id="305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29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21/03/2017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Some of the figures in these lecture slides are taken from Silberschatz et al.'s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Operating System Concepts and the xv6 book.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4470" y="294640"/>
            <a:ext cx="11618595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>
                <a:sym typeface="+mn-ea"/>
              </a:rPr>
              <a:t>Review ...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Processes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lvl="0" indent="0">
              <a:buFont typeface="Arial" charset="0"/>
              <a:buNone/>
            </a:pPr>
            <a:r>
              <a:rPr lang="x-none" altLang="en-IN"/>
              <a:t>Today's class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Scheduling of processes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xv6 operating system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processes in the xv6 operating system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lvl="0" indent="0">
              <a:buFont typeface="Arial" charset="0"/>
              <a:buNone/>
            </a:pP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Time sharing between processes</a:t>
            </a:r>
            <a:endParaRPr lang="x-none" altLang="en-IN"/>
          </a:p>
        </p:txBody>
      </p:sp>
      <p:pic>
        <p:nvPicPr>
          <p:cNvPr id="12291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54685"/>
            <a:ext cx="7354570" cy="49390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Process scheduling</a:t>
            </a: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300990" y="687070"/>
            <a:ext cx="1165733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Efficient use of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 CPU 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S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witch processes onto CPU for time sharing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Process scheduler </a:t>
            </a:r>
            <a:r>
              <a:rPr lang="x-none" altLang="en-US" dirty="0">
                <a:solidFill>
                  <a:schemeClr val="tx1"/>
                </a:solidFill>
                <a:sym typeface="+mn-ea"/>
              </a:rPr>
              <a:t>does this selection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 among available processes for next execution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Multiple 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scheduling queues of processes </a:t>
            </a:r>
            <a:r>
              <a:rPr lang="x-none" altLang="en-US" dirty="0">
                <a:solidFill>
                  <a:schemeClr val="tx1"/>
                </a:solidFill>
                <a:sym typeface="+mn-ea"/>
              </a:rPr>
              <a:t>may be present</a:t>
            </a:r>
            <a:endParaRPr lang="x-none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Job queue – set of all processes in the system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Ready queue – set of all processes residing in main memory, ready and waiting to execute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Device queues – set of processes waiting for an I/O device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Processes migrate among the various queues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638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540" y="3025140"/>
            <a:ext cx="4125595" cy="355727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7411" name="Picture 4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35" y="3223260"/>
            <a:ext cx="5195570" cy="30010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Schedulers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191135" y="668020"/>
            <a:ext cx="11618595" cy="3658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Short-term scheduler  (or CPU scheduler) – selects which process should be executed next and allocates CPU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Sometimes the only scheduler in a system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Short-term scheduler is invoked frequently (milliseconds)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 (must be fast)</a:t>
            </a:r>
            <a:endParaRPr lang="en-US" altLang="en-US" dirty="0">
              <a:solidFill>
                <a:schemeClr val="tx1"/>
              </a:solidFill>
              <a:sym typeface="Symbol" pitchFamily="18" charset="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Long-term scheduler  (or job scheduler) – selects which processes should be brought into the ready queue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Long-term scheduler is invoked  infrequently (seconds, minutes)  (may be slow)</a:t>
            </a:r>
            <a:endParaRPr lang="en-US" altLang="en-US" dirty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The long-term scheduler controls the degree of multiprogramming</a:t>
            </a:r>
            <a:endParaRPr lang="en-US" altLang="en-US" i="1" dirty="0">
              <a:solidFill>
                <a:schemeClr val="tx1"/>
              </a:solidFill>
              <a:sym typeface="Symbol" pitchFamily="18" charset="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Processes can be described as either:</a:t>
            </a:r>
            <a:endParaRPr lang="en-US" altLang="en-US" dirty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x-none" altLang="en-US" dirty="0">
                <a:solidFill>
                  <a:schemeClr val="tx1"/>
                </a:solidFill>
                <a:sym typeface="Symbol" pitchFamily="18" charset="2"/>
              </a:rPr>
              <a:t>/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O-bound process – spends more time doing I/O than computations, many short CPU bursts</a:t>
            </a:r>
            <a:endParaRPr lang="en-US" altLang="en-US" dirty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CPU-bound process – spends more time doing computations; few very long CPU bursts</a:t>
            </a:r>
            <a:endParaRPr lang="en-US" altLang="en-US" dirty="0">
              <a:solidFill>
                <a:schemeClr val="tx1"/>
              </a:solidFill>
              <a:sym typeface="Symbol" pitchFamily="18" charset="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Long-term scheduler strives for good </a:t>
            </a:r>
            <a:r>
              <a:rPr lang="en-US" altLang="en-US" i="1" dirty="0">
                <a:solidFill>
                  <a:schemeClr val="tx1"/>
                </a:solidFill>
                <a:sym typeface="Symbol" pitchFamily="18" charset="2"/>
              </a:rPr>
              <a:t>process mix</a:t>
            </a:r>
            <a:endParaRPr lang="en-US" altLang="en-US" i="1" dirty="0">
              <a:solidFill>
                <a:schemeClr val="tx1"/>
              </a:solidFill>
              <a:sym typeface="Symbol" pitchFamily="18" charset="2"/>
            </a:endParaRPr>
          </a:p>
          <a:p>
            <a:pPr marL="285750" lvl="0" indent="-285750">
              <a:buFont typeface="Arial" charset="0"/>
              <a:buChar char="•"/>
            </a:pPr>
            <a:endParaRPr lang="en-US" altLang="en-US" i="1" dirty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xv6 operating system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191135" y="668020"/>
            <a:ext cx="11618595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xv6 has a monolithic kernel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is designed to run on 80386 or later x86 processors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not a co-operative multiprogramming OS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interaction to hardware via OS via systemcalls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fork(), exec(), open(), read(), write(), close()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x86 supports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user mode and kernel mode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in kernel mode can execute privileged instructions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special instruction for switching from user to kernel mode - the </a:t>
            </a:r>
            <a:r>
              <a:rPr lang="x-none" altLang="en-IN">
                <a:solidFill>
                  <a:srgbClr val="FF0000"/>
                </a:solidFill>
              </a:rPr>
              <a:t>int </a:t>
            </a:r>
            <a:r>
              <a:rPr lang="x-none" altLang="en-IN"/>
              <a:t>instruction</a:t>
            </a:r>
            <a:endParaRPr lang="x-none" altLang="en-IN"/>
          </a:p>
          <a:p>
            <a:pPr marL="1657350" lvl="3" indent="-285750">
              <a:buFont typeface="Arial" charset="0"/>
              <a:buChar char="•"/>
            </a:pPr>
            <a:r>
              <a:rPr lang="x-none" altLang="en-IN"/>
              <a:t>the control branches to a location in the kernel which handles system calls - just like exceptions and interrupts which we have studied before</a:t>
            </a:r>
            <a:endParaRPr lang="x-none" altLang="en-IN"/>
          </a:p>
          <a:p>
            <a:pPr marL="1657350" lvl="3" indent="-285750">
              <a:buFont typeface="Arial" charset="0"/>
              <a:buChar char="•"/>
            </a:pPr>
            <a:r>
              <a:rPr lang="x-none" altLang="en-IN"/>
              <a:t>return is done using </a:t>
            </a:r>
            <a:r>
              <a:rPr lang="x-none" altLang="en-IN">
                <a:solidFill>
                  <a:srgbClr val="FF0000"/>
                </a:solidFill>
              </a:rPr>
              <a:t>iret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all of xv6 runs in kernel mode (monolithic kernel)</a:t>
            </a:r>
            <a:endParaRPr lang="x-none" alt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Setting up the xv6 operating system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191135" y="668020"/>
            <a:ext cx="11618595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/>
              <a:t>Linux based systems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Use git to obtain the latest source files 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git clone git://github.com/mit-pdos/xv6-public.git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Make sure that you have gcc installed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Make sure that you have qemu installed 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sudo apt-get install qemu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or obtain from www.qemu-project.org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run make qemu to start an instance of xv6 running on a qemu virtual machine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lvl="0" indent="0">
              <a:buFont typeface="Arial" charset="0"/>
              <a:buNone/>
            </a:pPr>
            <a:r>
              <a:rPr lang="x-none" altLang="en-IN"/>
              <a:t>Windows based systems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Use VMWare or Virtualbox to install Linux, enable networking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install gcc and associated tools 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install qemu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lvl="0" indent="0">
              <a:buFont typeface="Arial" charset="0"/>
              <a:buNone/>
            </a:pPr>
            <a:r>
              <a:rPr lang="x-none" altLang="en-IN"/>
              <a:t>Modifying the operating system source code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Example - need to make the shell prompt say "AV224 $" instead of "$"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Use your favourite code editor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Edit sh.c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Do make qemu and observe the results</a:t>
            </a:r>
            <a:endParaRPr lang="x-none" alt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Project - phase I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191135" y="668020"/>
            <a:ext cx="11618595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Choose whether you want to do the class project or not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Decide your group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Choose the operating system that you want to work with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Setup the operating system on a virtual machine on at least one laptop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Setup and test the development environment on your laptop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Test whether a simple modification can be made and compiled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Should be complete by 27/03/17</a:t>
            </a:r>
            <a:endParaRPr lang="x-none" altLang="en-IN"/>
          </a:p>
          <a:p>
            <a:pPr lvl="0" indent="0">
              <a:buFont typeface="Arial" charset="0"/>
              <a:buNone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All groups should email a document consisting of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/>
              <a:t>The list of people in the group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/>
              <a:t>The operating system you have chosen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/>
              <a:t>The simple modification</a:t>
            </a:r>
            <a:endParaRPr lang="x-none" altLang="en-IN"/>
          </a:p>
          <a:p>
            <a:pPr marL="800100" lvl="1" indent="-342900">
              <a:buFont typeface="Arial" charset="0"/>
              <a:buAutoNum type="arabicPeriod"/>
            </a:pPr>
            <a:r>
              <a:rPr lang="x-none" altLang="en-IN"/>
              <a:t>A screenshot of the OS running on the virtual machine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to Arnab by 27/03/17</a:t>
            </a:r>
            <a:endParaRPr lang="x-none" altLang="en-IN"/>
          </a:p>
          <a:p>
            <a:pPr lvl="1" indent="0">
              <a:buFont typeface="Arial" charset="0"/>
              <a:buNone/>
            </a:pP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Arnab should consolidate all the documents and email to me.</a:t>
            </a:r>
            <a:endParaRPr lang="x-none" alt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3547</Words>
  <Application>Kingsoft Office WPP</Application>
  <PresentationFormat>Widescreen</PresentationFormat>
  <Paragraphs>110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237</cp:revision>
  <dcterms:created xsi:type="dcterms:W3CDTF">2017-03-21T04:26:41Z</dcterms:created>
  <dcterms:modified xsi:type="dcterms:W3CDTF">2017-03-21T04:26:41Z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16393׌-10.1.0.5672</vt:lpwstr>
  </property>
</Properties>
</file>