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72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emf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8858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30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29/03/2017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Some of the figures in these lecture slides are taken from Silberschatz et al.'s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Operating System Concepts and the xv6 book.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04470" y="294640"/>
            <a:ext cx="11618595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>
                <a:sym typeface="+mn-ea"/>
              </a:rPr>
              <a:t>Review ...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Processes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Introduction to process scheduling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lvl="0" indent="0">
              <a:buFont typeface="Arial" charset="0"/>
              <a:buNone/>
            </a:pPr>
            <a:r>
              <a:rPr lang="x-none" altLang="en-IN"/>
              <a:t>Today's class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Interprocess communication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Producer - Consumer paradigm</a:t>
            </a:r>
            <a:endParaRPr lang="x-none" altLang="en-IN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Threads	</a:t>
            </a:r>
            <a:endParaRPr lang="x-none" altLang="en-IN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Process synchronization</a:t>
            </a: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Interprocess communicaton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3109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Processes within a system may be independent or cooperating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Cooperating process can affect or be affected by other processes, including sharing data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Reasons for cooperating processes: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Information sharing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Computation speedup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Modularity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US" dirty="0">
                <a:solidFill>
                  <a:schemeClr val="tx1"/>
                </a:solidFill>
                <a:sym typeface="+mn-ea"/>
              </a:rPr>
              <a:t>Shared memory or message passing to communicate between cooperating processes</a:t>
            </a:r>
            <a:endParaRPr lang="x-none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olidFill>
                  <a:schemeClr val="tx1"/>
                </a:solidFill>
                <a:sym typeface="+mn-ea"/>
              </a:rPr>
              <a:t>Need operating system support</a:t>
            </a:r>
            <a:endParaRPr lang="x-none" altLang="en-US" b="1" dirty="0">
              <a:solidFill>
                <a:schemeClr val="tx1"/>
              </a:solidFill>
              <a:sym typeface="+mn-ea"/>
            </a:endParaRPr>
          </a:p>
          <a:p>
            <a:pPr marL="742950" lvl="1" indent="-285750"/>
            <a:endParaRPr lang="en-US" altLang="en-US" b="1" dirty="0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charset="0"/>
              <a:buNone/>
            </a:pPr>
            <a:endParaRPr lang="en-US" altLang="en-US" b="1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en-US" altLang="en-US" b="1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170" y="3153410"/>
            <a:ext cx="4697730" cy="332994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Producer Consumer Paradigm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21615" y="648335"/>
            <a:ext cx="11721465" cy="6144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US" dirty="0">
                <a:solidFill>
                  <a:schemeClr val="tx1"/>
                </a:solidFill>
                <a:sym typeface="+mn-ea"/>
              </a:rPr>
              <a:t>Producer - produces information</a:t>
            </a:r>
            <a:endParaRPr lang="x-none" altLang="en-US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US" dirty="0">
                <a:solidFill>
                  <a:schemeClr val="tx1"/>
                </a:solidFill>
                <a:sym typeface="+mn-ea"/>
              </a:rPr>
              <a:t>Consumer - consumes information</a:t>
            </a:r>
            <a:endParaRPr lang="x-none" altLang="en-US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US" dirty="0">
                <a:solidFill>
                  <a:schemeClr val="tx1"/>
                </a:solidFill>
                <a:sym typeface="+mn-ea"/>
              </a:rPr>
              <a:t>Implementation using a circular buffer</a:t>
            </a:r>
            <a:endParaRPr lang="x-none" altLang="en-US" dirty="0">
              <a:solidFill>
                <a:schemeClr val="tx1"/>
              </a:solidFill>
              <a:sym typeface="+mn-ea"/>
            </a:endParaRPr>
          </a:p>
          <a:p>
            <a:pPr marL="684530" lvl="1">
              <a:buNone/>
            </a:pPr>
            <a:r>
              <a:rPr dirty="0">
                <a:latin typeface="Courier" charset="0"/>
                <a:ea typeface="Courier New" pitchFamily="49" charset="0"/>
                <a:sym typeface="+mn-ea"/>
              </a:rPr>
              <a:t>#define BUFFER_SIZE 10</a:t>
            </a:r>
            <a:endParaRPr dirty="0">
              <a:latin typeface="Courier" charset="0"/>
              <a:ea typeface="Courier New" pitchFamily="49" charset="0"/>
            </a:endParaRPr>
          </a:p>
          <a:p>
            <a:pPr marL="684530" lvl="1">
              <a:buNone/>
            </a:pPr>
            <a:r>
              <a:rPr dirty="0">
                <a:latin typeface="Courier" charset="0"/>
                <a:ea typeface="Courier New" pitchFamily="49" charset="0"/>
                <a:sym typeface="+mn-ea"/>
              </a:rPr>
              <a:t>typedef struct {</a:t>
            </a:r>
            <a:endParaRPr dirty="0">
              <a:latin typeface="Courier" charset="0"/>
              <a:ea typeface="Courier New" pitchFamily="49" charset="0"/>
            </a:endParaRPr>
          </a:p>
          <a:p>
            <a:pPr marL="684530" lvl="1">
              <a:buNone/>
            </a:pPr>
            <a:r>
              <a:rPr dirty="0">
                <a:latin typeface="Courier" charset="0"/>
                <a:ea typeface="Courier New" pitchFamily="49" charset="0"/>
                <a:sym typeface="+mn-ea"/>
              </a:rPr>
              <a:t>	. . .</a:t>
            </a:r>
            <a:endParaRPr dirty="0">
              <a:latin typeface="Courier" charset="0"/>
              <a:ea typeface="Courier New" pitchFamily="49" charset="0"/>
            </a:endParaRPr>
          </a:p>
          <a:p>
            <a:pPr marL="684530" lvl="1">
              <a:buNone/>
            </a:pPr>
            <a:r>
              <a:rPr dirty="0">
                <a:latin typeface="Courier" charset="0"/>
                <a:ea typeface="Courier New" pitchFamily="49" charset="0"/>
                <a:sym typeface="+mn-ea"/>
              </a:rPr>
              <a:t>} item;</a:t>
            </a:r>
            <a:endParaRPr dirty="0">
              <a:latin typeface="Courier" charset="0"/>
              <a:ea typeface="Courier New" pitchFamily="49" charset="0"/>
            </a:endParaRPr>
          </a:p>
          <a:p>
            <a:pPr marL="684530" lvl="1">
              <a:buNone/>
            </a:pPr>
            <a:endParaRPr dirty="0">
              <a:latin typeface="Courier" charset="0"/>
              <a:ea typeface="Courier New" pitchFamily="49" charset="0"/>
            </a:endParaRPr>
          </a:p>
          <a:p>
            <a:pPr marL="684530" lvl="1">
              <a:buNone/>
            </a:pPr>
            <a:r>
              <a:rPr dirty="0">
                <a:latin typeface="Courier" charset="0"/>
                <a:ea typeface="Courier New" pitchFamily="49" charset="0"/>
                <a:sym typeface="+mn-ea"/>
              </a:rPr>
              <a:t>item buffer[BUFFER_SIZE];</a:t>
            </a:r>
            <a:endParaRPr dirty="0">
              <a:latin typeface="Courier" charset="0"/>
              <a:ea typeface="Courier New" pitchFamily="49" charset="0"/>
            </a:endParaRPr>
          </a:p>
          <a:p>
            <a:pPr marL="684530" lvl="1">
              <a:buNone/>
            </a:pPr>
            <a:r>
              <a:rPr dirty="0">
                <a:latin typeface="Courier" charset="0"/>
                <a:ea typeface="Courier New" pitchFamily="49" charset="0"/>
                <a:sym typeface="+mn-ea"/>
              </a:rPr>
              <a:t>int in = 0;</a:t>
            </a:r>
            <a:endParaRPr dirty="0">
              <a:latin typeface="Courier" charset="0"/>
              <a:ea typeface="Courier New" pitchFamily="49" charset="0"/>
            </a:endParaRPr>
          </a:p>
          <a:p>
            <a:pPr marL="684530" lvl="1">
              <a:buNone/>
            </a:pPr>
            <a:r>
              <a:rPr dirty="0">
                <a:latin typeface="Courier" charset="0"/>
                <a:ea typeface="Courier New" pitchFamily="49" charset="0"/>
                <a:sym typeface="+mn-ea"/>
              </a:rPr>
              <a:t>int out = 0;</a:t>
            </a:r>
            <a:endParaRPr dirty="0">
              <a:latin typeface="Courier" charset="0"/>
              <a:ea typeface="Courier New" pitchFamily="49" charset="0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US" dirty="0">
                <a:solidFill>
                  <a:schemeClr val="tx1"/>
                </a:solidFill>
                <a:sym typeface="+mn-ea"/>
              </a:rPr>
              <a:t>Producer</a:t>
            </a:r>
            <a:endParaRPr lang="x-none" altLang="en-US" dirty="0">
              <a:solidFill>
                <a:schemeClr val="tx1"/>
              </a:solidFill>
              <a:sym typeface="+mn-ea"/>
            </a:endParaRPr>
          </a:p>
          <a:p>
            <a:pPr lvl="1">
              <a:buNone/>
            </a:pPr>
            <a:r>
              <a:rPr dirty="0">
                <a:latin typeface="Courier" charset="0"/>
                <a:sym typeface="+mn-ea"/>
              </a:rPr>
              <a:t>while (true) { </a:t>
            </a:r>
            <a:endParaRPr dirty="0">
              <a:latin typeface="Courier" charset="0"/>
            </a:endParaRPr>
          </a:p>
          <a:p>
            <a:pPr lvl="1">
              <a:buNone/>
            </a:pPr>
            <a:r>
              <a:rPr dirty="0">
                <a:latin typeface="Courier" charset="0"/>
                <a:sym typeface="+mn-ea"/>
              </a:rPr>
              <a:t>	/* produce an item in next produced */ </a:t>
            </a:r>
            <a:endParaRPr dirty="0">
              <a:latin typeface="Courier" charset="0"/>
            </a:endParaRPr>
          </a:p>
          <a:p>
            <a:pPr lvl="1">
              <a:buNone/>
            </a:pPr>
            <a:r>
              <a:rPr dirty="0">
                <a:latin typeface="Courier" charset="0"/>
                <a:sym typeface="+mn-ea"/>
              </a:rPr>
              <a:t>	while (((in + 1) % BUFFER_SIZE) == out);</a:t>
            </a:r>
            <a:endParaRPr dirty="0">
              <a:latin typeface="Courier" charset="0"/>
            </a:endParaRPr>
          </a:p>
          <a:p>
            <a:pPr lvl="1">
              <a:buNone/>
            </a:pPr>
            <a:r>
              <a:rPr dirty="0">
                <a:latin typeface="Courier" charset="0"/>
                <a:sym typeface="+mn-ea"/>
              </a:rPr>
              <a:t>	buffer[in] = next_produced; </a:t>
            </a:r>
            <a:endParaRPr dirty="0">
              <a:latin typeface="Courier" charset="0"/>
            </a:endParaRPr>
          </a:p>
          <a:p>
            <a:pPr lvl="1">
              <a:buNone/>
            </a:pPr>
            <a:r>
              <a:rPr dirty="0">
                <a:latin typeface="Courier" charset="0"/>
                <a:sym typeface="+mn-ea"/>
              </a:rPr>
              <a:t>	in = (in + 1) % BUFFER_SIZE; </a:t>
            </a:r>
            <a:endParaRPr dirty="0">
              <a:latin typeface="Courier" charset="0"/>
            </a:endParaRPr>
          </a:p>
          <a:p>
            <a:pPr lvl="1">
              <a:buNone/>
            </a:pPr>
            <a:r>
              <a:rPr dirty="0">
                <a:latin typeface="Courier" charset="0"/>
                <a:sym typeface="+mn-ea"/>
              </a:rPr>
              <a:t>} </a:t>
            </a:r>
            <a:endParaRPr dirty="0">
              <a:latin typeface="Courier" charset="0"/>
            </a:endParaRPr>
          </a:p>
          <a:p>
            <a:pPr lvl="0" indent="0">
              <a:buFont typeface="Arial" charset="0"/>
              <a:buNone/>
            </a:pPr>
            <a:endParaRPr lang="x-none" altLang="en-US" dirty="0">
              <a:solidFill>
                <a:schemeClr val="tx1"/>
              </a:solidFill>
              <a:latin typeface="Courier" charset="0"/>
              <a:sym typeface="+mn-ea"/>
            </a:endParaRPr>
          </a:p>
          <a:p>
            <a:pPr lvl="0" indent="0">
              <a:buFont typeface="Arial" charset="0"/>
              <a:buNone/>
            </a:pPr>
            <a:r>
              <a:rPr lang="x-none" altLang="en-US" dirty="0">
                <a:solidFill>
                  <a:schemeClr val="tx1"/>
                </a:solidFill>
                <a:sym typeface="+mn-ea"/>
              </a:rPr>
              <a:t>	</a:t>
            </a:r>
            <a:endParaRPr lang="x-none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en-US" altLang="en-US" b="1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en-US" altLang="en-US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1765" y="3657600"/>
            <a:ext cx="506984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Consumer</a:t>
            </a:r>
            <a:endParaRPr lang="x-none" altLang="en-IN"/>
          </a:p>
          <a:p>
            <a:pPr marL="0" indent="0">
              <a:buNone/>
            </a:pPr>
            <a:r>
              <a:rPr dirty="0">
                <a:latin typeface="Courier" charset="0"/>
                <a:ea typeface="Courier New" pitchFamily="49" charset="0"/>
                <a:sym typeface="+mn-ea"/>
              </a:rPr>
              <a:t>while (true) {</a:t>
            </a:r>
            <a:br>
              <a:rPr dirty="0">
                <a:latin typeface="Courier" charset="0"/>
                <a:ea typeface="Courier New" pitchFamily="49" charset="0"/>
                <a:sym typeface="+mn-ea"/>
              </a:rPr>
            </a:br>
            <a:r>
              <a:rPr lang="x-none" dirty="0">
                <a:latin typeface="Courier" charset="0"/>
                <a:ea typeface="Courier New" pitchFamily="49" charset="0"/>
                <a:sym typeface="+mn-ea"/>
              </a:rPr>
              <a:t>	</a:t>
            </a:r>
            <a:r>
              <a:rPr dirty="0">
                <a:latin typeface="Courier" charset="0"/>
                <a:ea typeface="Courier New" pitchFamily="49" charset="0"/>
                <a:sym typeface="+mn-ea"/>
              </a:rPr>
              <a:t>while (in == out); /* do nothing */</a:t>
            </a:r>
            <a:br>
              <a:rPr dirty="0">
                <a:latin typeface="Courier" charset="0"/>
                <a:ea typeface="Courier New" pitchFamily="49" charset="0"/>
                <a:sym typeface="+mn-ea"/>
              </a:rPr>
            </a:br>
            <a:r>
              <a:rPr dirty="0">
                <a:latin typeface="Courier" charset="0"/>
                <a:ea typeface="Courier New" pitchFamily="49" charset="0"/>
                <a:sym typeface="+mn-ea"/>
              </a:rPr>
              <a:t>	next_consumed = buffer[out]; </a:t>
            </a:r>
            <a:endParaRPr dirty="0">
              <a:latin typeface="Courier" charset="0"/>
              <a:ea typeface="Courier New" pitchFamily="49" charset="0"/>
            </a:endParaRPr>
          </a:p>
          <a:p>
            <a:pPr marL="0" indent="0">
              <a:buNone/>
            </a:pPr>
            <a:r>
              <a:rPr dirty="0">
                <a:latin typeface="Courier" charset="0"/>
                <a:ea typeface="Courier New" pitchFamily="49" charset="0"/>
                <a:sym typeface="+mn-ea"/>
              </a:rPr>
              <a:t>	out = (out + 1) % BUFFER_SIZE;</a:t>
            </a:r>
            <a:br>
              <a:rPr dirty="0">
                <a:latin typeface="Courier" charset="0"/>
                <a:ea typeface="Courier New" pitchFamily="49" charset="0"/>
                <a:sym typeface="+mn-ea"/>
              </a:rPr>
            </a:br>
            <a:r>
              <a:rPr dirty="0">
                <a:latin typeface="Courier" charset="0"/>
                <a:ea typeface="Courier New" pitchFamily="49" charset="0"/>
                <a:sym typeface="+mn-ea"/>
              </a:rPr>
              <a:t>	/* consume the item in next consumed */ </a:t>
            </a:r>
            <a:endParaRPr dirty="0">
              <a:latin typeface="Courier" charset="0"/>
              <a:ea typeface="Courier New" pitchFamily="49" charset="0"/>
            </a:endParaRPr>
          </a:p>
          <a:p>
            <a:pPr marL="0" indent="0">
              <a:buNone/>
            </a:pPr>
            <a:r>
              <a:rPr dirty="0">
                <a:latin typeface="Courier" charset="0"/>
                <a:ea typeface="Courier New" pitchFamily="49" charset="0"/>
                <a:sym typeface="+mn-ea"/>
              </a:rPr>
              <a:t>} </a:t>
            </a:r>
            <a:endParaRPr dirty="0">
              <a:latin typeface="Courier" charset="0"/>
              <a:ea typeface="Courier New" pitchFamily="49" charset="0"/>
            </a:endParaRPr>
          </a:p>
          <a:p>
            <a:endParaRPr lang="x-none" altLang="en-IN">
              <a:latin typeface="Courier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Threads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21615" y="648335"/>
            <a:ext cx="11721465" cy="915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lvl="1" indent="-285750"/>
            <a:endParaRPr lang="en-US" altLang="en-US" b="1" dirty="0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charset="0"/>
              <a:buNone/>
            </a:pPr>
            <a:endParaRPr lang="en-US" altLang="en-US" b="1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en-US" altLang="en-US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485" y="841375"/>
            <a:ext cx="11786235" cy="175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Example: Multiple tasks within the application can be separated and run in parallel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GUI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Data communications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Multithreaded applications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Kernels are multithreaded and there is hardware support for executing multiple threads on separate cores or hardware threads</a:t>
            </a:r>
            <a:endParaRPr lang="x-none" altLang="en-IN"/>
          </a:p>
        </p:txBody>
      </p:sp>
      <p:pic>
        <p:nvPicPr>
          <p:cNvPr id="12291" name="Picture 1" descr="4_0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790" y="2626995"/>
            <a:ext cx="5906135" cy="383349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need for process synchronization - race conditions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82905" y="753745"/>
            <a:ext cx="5657215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x-none" b="1" dirty="0">
                <a:latin typeface="Courier New" pitchFamily="49" charset="0"/>
                <a:ea typeface="Courier New" pitchFamily="49" charset="0"/>
                <a:sym typeface="+mn-ea"/>
              </a:rPr>
              <a:t>Producer</a:t>
            </a:r>
            <a:endParaRPr lang="x-none" b="1" dirty="0"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dirty="0">
                <a:latin typeface="Courier New" pitchFamily="49" charset="0"/>
                <a:ea typeface="Courier New" pitchFamily="49" charset="0"/>
                <a:sym typeface="+mn-ea"/>
              </a:rPr>
              <a:t>while (true) {</a:t>
            </a:r>
            <a:br>
              <a:rPr dirty="0"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dirty="0">
                <a:latin typeface="Courier New" pitchFamily="49" charset="0"/>
                <a:ea typeface="Courier New" pitchFamily="49" charset="0"/>
                <a:sym typeface="+mn-ea"/>
              </a:rPr>
              <a:t>	/* produce an item in next produced */ </a:t>
            </a:r>
            <a:endParaRPr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dirty="0"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endParaRPr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dirty="0">
                <a:latin typeface="Courier New" pitchFamily="49" charset="0"/>
                <a:ea typeface="Courier New" pitchFamily="49" charset="0"/>
                <a:sym typeface="+mn-ea"/>
              </a:rPr>
              <a:t>	while (counter == BUFFER_SIZE) ; </a:t>
            </a:r>
            <a:endParaRPr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dirty="0">
                <a:latin typeface="Courier New" pitchFamily="49" charset="0"/>
                <a:ea typeface="Courier New" pitchFamily="49" charset="0"/>
                <a:sym typeface="+mn-ea"/>
              </a:rPr>
              <a:t>		/* do nothing */ </a:t>
            </a:r>
            <a:endParaRPr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dirty="0">
                <a:latin typeface="Courier New" pitchFamily="49" charset="0"/>
                <a:ea typeface="Courier New" pitchFamily="49" charset="0"/>
                <a:sym typeface="+mn-ea"/>
              </a:rPr>
              <a:t>	buffer[in] = next_produced; </a:t>
            </a:r>
            <a:endParaRPr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dirty="0">
                <a:latin typeface="Courier New" pitchFamily="49" charset="0"/>
                <a:ea typeface="Courier New" pitchFamily="49" charset="0"/>
                <a:sym typeface="+mn-ea"/>
              </a:rPr>
              <a:t>	in = (in + 1) % BUFFER_SIZE; </a:t>
            </a:r>
            <a:endParaRPr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dirty="0">
                <a:latin typeface="Courier New" pitchFamily="49" charset="0"/>
                <a:ea typeface="Courier New" pitchFamily="49" charset="0"/>
                <a:sym typeface="+mn-ea"/>
              </a:rPr>
              <a:t>	counter++; </a:t>
            </a:r>
            <a:endParaRPr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dirty="0">
                <a:latin typeface="Courier New" pitchFamily="49" charset="0"/>
                <a:ea typeface="Courier New" pitchFamily="49" charset="0"/>
                <a:sym typeface="+mn-ea"/>
              </a:rPr>
              <a:t>} </a:t>
            </a:r>
            <a:endParaRPr lang="en-US" altLang="en-US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1100" y="741045"/>
            <a:ext cx="5657215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x-none" b="1" dirty="0">
                <a:latin typeface="Courier New" pitchFamily="49" charset="0"/>
                <a:ea typeface="Courier New" pitchFamily="49" charset="0"/>
                <a:sym typeface="+mn-ea"/>
              </a:rPr>
              <a:t>Consumer</a:t>
            </a:r>
            <a:endParaRPr lang="x-none" b="1" dirty="0"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dirty="0">
                <a:latin typeface="Courier New" pitchFamily="49" charset="0"/>
                <a:ea typeface="Courier New" pitchFamily="49" charset="0"/>
                <a:sym typeface="+mn-ea"/>
              </a:rPr>
              <a:t>while (true) {</a:t>
            </a:r>
            <a:endParaRPr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dirty="0">
                <a:latin typeface="Courier New" pitchFamily="49" charset="0"/>
                <a:ea typeface="Courier New" pitchFamily="49" charset="0"/>
                <a:sym typeface="+mn-ea"/>
              </a:rPr>
              <a:t>	while (counter == 0) </a:t>
            </a:r>
            <a:endParaRPr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dirty="0">
                <a:latin typeface="Courier New" pitchFamily="49" charset="0"/>
                <a:ea typeface="Courier New" pitchFamily="49" charset="0"/>
                <a:sym typeface="+mn-ea"/>
              </a:rPr>
              <a:t>		; /* do nothing */ </a:t>
            </a:r>
            <a:endParaRPr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dirty="0">
                <a:latin typeface="Courier New" pitchFamily="49" charset="0"/>
                <a:ea typeface="Courier New" pitchFamily="49" charset="0"/>
                <a:sym typeface="+mn-ea"/>
              </a:rPr>
              <a:t>	next_consumed = buffer[out]; </a:t>
            </a:r>
            <a:endParaRPr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dirty="0">
                <a:latin typeface="Courier New" pitchFamily="49" charset="0"/>
                <a:ea typeface="Courier New" pitchFamily="49" charset="0"/>
                <a:sym typeface="+mn-ea"/>
              </a:rPr>
              <a:t>	out = (out + 1) % BUFFER_SIZE; 	</a:t>
            </a:r>
            <a:endParaRPr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dirty="0">
                <a:latin typeface="Courier New" pitchFamily="49" charset="0"/>
                <a:ea typeface="Courier New" pitchFamily="49" charset="0"/>
                <a:sym typeface="+mn-ea"/>
              </a:rPr>
              <a:t>        counter--; </a:t>
            </a:r>
            <a:endParaRPr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dirty="0">
                <a:latin typeface="Courier New" pitchFamily="49" charset="0"/>
                <a:ea typeface="Courier New" pitchFamily="49" charset="0"/>
                <a:sym typeface="+mn-ea"/>
              </a:rPr>
              <a:t>	/* consume the item in next consumed */ </a:t>
            </a:r>
            <a:endParaRPr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dirty="0">
                <a:latin typeface="Courier New" pitchFamily="49" charset="0"/>
                <a:ea typeface="Courier New" pitchFamily="49" charset="0"/>
                <a:sym typeface="+mn-ea"/>
              </a:rPr>
              <a:t>} </a:t>
            </a:r>
            <a:endParaRPr lang="en-US" altLang="en-US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865" y="4548505"/>
            <a:ext cx="11232515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What could happen if counter is accessed concurrently?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Suppose there are 5 items in the queue and counter = 5</a:t>
            </a:r>
            <a:endParaRPr lang="x-none" alt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Race condition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11682730" cy="6055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  <a:t>counter++ </a:t>
            </a:r>
            <a:r>
              <a:rPr dirty="0">
                <a:solidFill>
                  <a:schemeClr val="tx1"/>
                </a:solidFill>
                <a:sym typeface="+mn-ea"/>
              </a:rPr>
              <a:t>could be implemented as</a:t>
            </a:r>
            <a:br>
              <a:rPr dirty="0">
                <a:solidFill>
                  <a:schemeClr val="tx1"/>
                </a:solidFill>
                <a:sym typeface="+mn-ea"/>
              </a:rPr>
            </a:br>
            <a: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  <a:t>     register1 = counter</a:t>
            </a:r>
            <a:b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</a:br>
            <a: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  <a:t>     register1 = register1 + 1</a:t>
            </a:r>
            <a:b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</a:br>
            <a: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  <a:t>     counter = register1</a:t>
            </a:r>
            <a:endParaRPr dirty="0">
              <a:solidFill>
                <a:schemeClr val="tx1"/>
              </a:solidFill>
              <a:ea typeface="Courier New" pitchFamily="49" charset="0"/>
              <a:sym typeface="+mn-ea"/>
            </a:endParaRP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  <a:t>counter-- </a:t>
            </a:r>
            <a:r>
              <a:rPr dirty="0">
                <a:solidFill>
                  <a:schemeClr val="tx1"/>
                </a:solidFill>
                <a:sym typeface="+mn-ea"/>
              </a:rPr>
              <a:t>could be implemented as</a:t>
            </a:r>
            <a:br>
              <a:rPr dirty="0">
                <a:solidFill>
                  <a:schemeClr val="tx1"/>
                </a:solidFill>
                <a:sym typeface="+mn-ea"/>
              </a:rPr>
            </a:br>
            <a: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  <a:t>     register2 = counter</a:t>
            </a:r>
            <a:b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</a:br>
            <a: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  <a:t>     register2 = register2 - 1</a:t>
            </a:r>
            <a:b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</a:br>
            <a: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  <a:t>     counter = register2</a:t>
            </a:r>
            <a:endParaRPr dirty="0">
              <a:solidFill>
                <a:schemeClr val="tx1"/>
              </a:solidFill>
              <a:ea typeface="Courier New" pitchFamily="49" charset="0"/>
              <a:sym typeface="+mn-ea"/>
            </a:endParaRP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Suppose counter is initially 5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Suppose the actual </a:t>
            </a:r>
            <a:r>
              <a:rPr dirty="0">
                <a:solidFill>
                  <a:schemeClr val="tx1"/>
                </a:solidFill>
                <a:sym typeface="+mn-ea"/>
              </a:rPr>
              <a:t>execution </a:t>
            </a:r>
            <a:r>
              <a:rPr lang="x-none" dirty="0">
                <a:solidFill>
                  <a:schemeClr val="tx1"/>
                </a:solidFill>
                <a:sym typeface="+mn-ea"/>
              </a:rPr>
              <a:t>occurs like this 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Arial" charset="0"/>
              <a:buAutoNum type="arabicPeriod"/>
            </a:pPr>
            <a:r>
              <a:rPr dirty="0">
                <a:solidFill>
                  <a:schemeClr val="tx1"/>
                </a:solidFill>
                <a:sym typeface="+mn-ea"/>
              </a:rPr>
              <a:t>producer execute register1 = counter         {register1 = 5}</a:t>
            </a:r>
            <a:endParaRPr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Arial" charset="0"/>
              <a:buAutoNum type="arabicPeriod"/>
            </a:pPr>
            <a:r>
              <a:rPr dirty="0">
                <a:solidFill>
                  <a:schemeClr val="tx1"/>
                </a:solidFill>
                <a:sym typeface="+mn-ea"/>
              </a:rPr>
              <a:t>producer execute register1 = register1 + 1   {register1 = 6} </a:t>
            </a:r>
            <a:endParaRPr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Arial" charset="0"/>
              <a:buAutoNum type="arabicPeriod"/>
            </a:pPr>
            <a:r>
              <a:rPr dirty="0">
                <a:solidFill>
                  <a:schemeClr val="tx1"/>
                </a:solidFill>
                <a:sym typeface="+mn-ea"/>
              </a:rPr>
              <a:t>consumer execute register2 = counter        {register2 = 5} </a:t>
            </a:r>
            <a:endParaRPr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Arial" charset="0"/>
              <a:buAutoNum type="arabicPeriod"/>
            </a:pPr>
            <a:r>
              <a:rPr dirty="0">
                <a:solidFill>
                  <a:schemeClr val="tx1"/>
                </a:solidFill>
                <a:sym typeface="+mn-ea"/>
              </a:rPr>
              <a:t>consumer execute register2 = register2 – 1  {register2 = 4} </a:t>
            </a:r>
            <a:endParaRPr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Arial" charset="0"/>
              <a:buAutoNum type="arabicPeriod"/>
            </a:pPr>
            <a:r>
              <a:rPr dirty="0">
                <a:solidFill>
                  <a:schemeClr val="tx1"/>
                </a:solidFill>
                <a:sym typeface="+mn-ea"/>
              </a:rPr>
              <a:t>producer execute counter = register1         {counter = 6 } </a:t>
            </a:r>
            <a:endParaRPr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Arial" charset="0"/>
              <a:buAutoNum type="arabicPeriod"/>
            </a:pPr>
            <a:r>
              <a:rPr dirty="0">
                <a:solidFill>
                  <a:schemeClr val="tx1"/>
                </a:solidFill>
                <a:sym typeface="+mn-ea"/>
              </a:rPr>
              <a:t>consumer execute counter = register2        {counter = 4}</a:t>
            </a:r>
            <a:endParaRPr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Arial" charset="0"/>
              <a:buAutoNum type="arabicPeriod"/>
            </a:pPr>
            <a:endParaRPr dirty="0">
              <a:solidFill>
                <a:schemeClr val="tx1"/>
              </a:solidFill>
              <a:sym typeface="+mn-ea"/>
            </a:endParaRPr>
          </a:p>
          <a:p>
            <a:pPr marL="342900" lvl="0" indent="-342900">
              <a:lnSpc>
                <a:spcPct val="90000"/>
              </a:lnSpc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Race condition: When several processes/threads access data concurrently and the outcome of the execution depends on the order of access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342900" lvl="0" indent="-342900">
              <a:lnSpc>
                <a:spcPct val="90000"/>
              </a:lnSpc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342900" lvl="0" indent="-342900">
              <a:lnSpc>
                <a:spcPct val="90000"/>
              </a:lnSpc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Needs synchronization (using protocols) between processes so that race conditions do not occur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lnSpc>
                <a:spcPct val="90000"/>
              </a:lnSpc>
              <a:buNone/>
            </a:pPr>
            <a:endParaRPr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Summary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11682730" cy="285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Interprocess communication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Between processes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Between threads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Message passing/ Shared memory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Producer Consumer paradigm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Race conditions and the need for process synchronization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Reference: Silberschatz et al. (Topics from Ch. 3, 4, and 5)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lvl="2" indent="0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3325</Words>
  <Application>Kingsoft Office WPP</Application>
  <PresentationFormat>Widescreen</PresentationFormat>
  <Paragraphs>139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295</cp:revision>
  <dcterms:created xsi:type="dcterms:W3CDTF">2017-03-29T04:12:36Z</dcterms:created>
  <dcterms:modified xsi:type="dcterms:W3CDTF">2017-03-29T04:12:36Z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16393ԙ-10.1.0.5672</vt:lpwstr>
  </property>
</Properties>
</file>