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72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1" r:id="rId12"/>
    <p:sldId id="29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compare_and_swap() instruction and its use in synchronization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553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compare_and_swap() instruction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int compare _and_swap(int *value, int expected, int new_value) {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int temp = *value;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if (*value == expected)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*value = new_value;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return temp;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}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This is implemented as an atomic operation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operation is used as follows: lock is initialized to 0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while (compare_and_swap(&amp;lock, 0, 1) != 0)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;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/* do nothing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/* critical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lock = 0;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/* remainder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 } while (true);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lvl="0" defTabSz="0">
              <a:lnSpc>
                <a:spcPct val="90000"/>
              </a:lnSpc>
              <a:buNone/>
              <a:tabLst>
                <a:tab pos="741680" algn="l"/>
                <a:tab pos="1022350" algn="l"/>
                <a:tab pos="1259205" algn="l"/>
              </a:tabLst>
            </a:pPr>
            <a:endParaRPr dirty="0">
              <a:solidFill>
                <a:srgbClr val="00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bounded waiting with test_and_set()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waiting[i] = true;</a:t>
            </a:r>
            <a:b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key = true;</a:t>
            </a:r>
            <a:b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while (waiting[i] &amp;&amp; key)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key = test_and_set(&amp;lock);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waiting[i] = false;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/* critical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j = (i + 1) % n;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while ((j != i) &amp;&amp; !waiting[j])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j = (j + 1) % n;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if (j == i)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lock = false;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else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solidFill>
                  <a:schemeClr val="accent1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waiting[j] = false; </a:t>
            </a: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endParaRPr b="1" dirty="0">
              <a:solidFill>
                <a:schemeClr val="accent1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/* remainder section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0" indent="0">
              <a:buNone/>
            </a:pP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0" indent="0"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 indent="0">
              <a:buFont typeface="Arial" charset="0"/>
              <a:buNone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Critical sections and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Solution to the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Peterson's solution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Synchronization hardware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5)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 scheduling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Producer - Consumer paradigm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Threads	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Race conditions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When several processes/threads access data concurrently and the outcome of the execution depends on the order of access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Critical sections and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Solution to the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Peterson's solution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Synchronization hardware support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Race condition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605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counter++ </a:t>
            </a:r>
            <a:r>
              <a:rPr dirty="0">
                <a:solidFill>
                  <a:schemeClr val="tx1"/>
                </a:solidFill>
                <a:sym typeface="+mn-ea"/>
              </a:rPr>
              <a:t>could be implemented as</a:t>
            </a:r>
            <a:br>
              <a:rPr dirty="0">
                <a:solidFill>
                  <a:schemeClr val="tx1"/>
                </a:solidFill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register1 = counter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register1 = register1 + 1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counter = register1</a:t>
            </a:r>
            <a:endParaRPr dirty="0">
              <a:solidFill>
                <a:schemeClr val="tx1"/>
              </a:solidFill>
              <a:ea typeface="Courier New" pitchFamily="49" charset="0"/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counter-- </a:t>
            </a:r>
            <a:r>
              <a:rPr dirty="0">
                <a:solidFill>
                  <a:schemeClr val="tx1"/>
                </a:solidFill>
                <a:sym typeface="+mn-ea"/>
              </a:rPr>
              <a:t>could be implemented as</a:t>
            </a:r>
            <a:br>
              <a:rPr dirty="0">
                <a:solidFill>
                  <a:schemeClr val="tx1"/>
                </a:solidFill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register2 = counter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register2 = register2 - 1</a:t>
            </a:r>
            <a:b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</a:br>
            <a:r>
              <a:rPr dirty="0">
                <a:solidFill>
                  <a:schemeClr val="tx1"/>
                </a:solidFill>
                <a:ea typeface="Courier New" pitchFamily="49" charset="0"/>
                <a:sym typeface="+mn-ea"/>
              </a:rPr>
              <a:t>     counter = register2</a:t>
            </a:r>
            <a:endParaRPr dirty="0">
              <a:solidFill>
                <a:schemeClr val="tx1"/>
              </a:solidFill>
              <a:ea typeface="Courier New" pitchFamily="49" charset="0"/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Suppose counter is initially 5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Suppose the actual </a:t>
            </a:r>
            <a:r>
              <a:rPr dirty="0">
                <a:solidFill>
                  <a:schemeClr val="tx1"/>
                </a:solidFill>
                <a:sym typeface="+mn-ea"/>
              </a:rPr>
              <a:t>execution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occurs like this 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register1 = counter         {register1 = 5}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register1 = register1 + 1   {register1 = 6}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register2 = counter        {register2 = 5}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register2 = register2 – 1  {register2 = 4}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producer execute counter = register1         {counter = 6 } 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r>
              <a:rPr dirty="0">
                <a:solidFill>
                  <a:schemeClr val="tx1"/>
                </a:solidFill>
                <a:sym typeface="+mn-ea"/>
              </a:rPr>
              <a:t>consumer execute counter = register2        {counter = 4}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Font typeface="Arial" charset="0"/>
              <a:buAutoNum type="arabicPeriod"/>
            </a:pPr>
            <a:endParaRPr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Race condition: When several processes/threads access data concurrently and the outcome of the execution depends on the order of access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Needs synchronization (using protocols) between processes so that race conditions do not occur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lnSpc>
                <a:spcPct val="90000"/>
              </a:lnSpc>
              <a:buNone/>
            </a:pPr>
            <a:endParaRPr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Critical sections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770763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Suppose we have a system with n processes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processes are co-operating processes which share data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Each process can be thought of as having at least one critical section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Inside a critical section, a process changes shared variables, which are used by other processes - within their critical section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We will also think about the other code/data in a process which can be run independently as in a remainder section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898" y="786448"/>
            <a:ext cx="3894137" cy="26908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Critical section problem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77076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critical section problem is to synchronize/co-ordinate or have a protocol so that when a process is its critical section, no other process is in its critical section.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Usually this protocol will mean that processes need additional code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in an entry section to ask for permission or tell other processes that the critical section is being entered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in an exit section to indicate that the process has left the critical section (and enters the remainder section)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A simple method for a fixed set of n processes. For process i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898" y="786448"/>
            <a:ext cx="3894137" cy="26908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795020" y="3987165"/>
            <a:ext cx="3754755" cy="2608580"/>
          </a:xfrm>
          <a:ln w="9525">
            <a:noFill/>
            <a:miter/>
          </a:ln>
        </p:spPr>
        <p:txBody>
          <a:bodyPr vert="horz" wrap="square" lIns="91435" tIns="45718" rIns="91435" bIns="45718" anchor="t">
            <a:normAutofit/>
          </a:bodyPr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do {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while (turn 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!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= 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i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);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critical section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turn = 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i + 1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remainder section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} while (true);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endParaRPr sz="1600" dirty="0">
              <a:solidFill>
                <a:srgbClr val="0000FF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328160" y="4816475"/>
            <a:ext cx="2830830" cy="591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0028" y="439103"/>
            <a:ext cx="3894137" cy="269081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Required properties of the solution to the critical section problem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825" y="663575"/>
            <a:ext cx="833818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Mutual exclusion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Progress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Bounded waiting time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protocol should not assume anything about relative speed of execution of the processes</a:t>
            </a: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845820" y="3369945"/>
            <a:ext cx="3754755" cy="2608580"/>
          </a:xfrm>
          <a:ln w="9525">
            <a:noFill/>
            <a:miter/>
          </a:ln>
        </p:spPr>
        <p:txBody>
          <a:bodyPr vert="horz" wrap="square" lIns="91435" tIns="45718" rIns="91435" bIns="45718" anchor="t">
            <a:normAutofit/>
          </a:bodyPr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do {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while (turn 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!= i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);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critical section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turn = 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i + 1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	remainder section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} while (true); </a:t>
            </a:r>
            <a:endParaRPr sz="1600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algn="l">
              <a:buNone/>
            </a:pPr>
            <a:endParaRPr sz="1600" dirty="0">
              <a:solidFill>
                <a:srgbClr val="0000FF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997450" y="4069715"/>
            <a:ext cx="2740660" cy="1119505"/>
          </a:xfrm>
          <a:prstGeom prst="leftArrow">
            <a:avLst>
              <a:gd name="adj1" fmla="val 50000"/>
              <a:gd name="adj2" fmla="val 5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Does this satisfy all properties ?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Peterson's solution for the case of two processes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Atomic operations - operations which are executed without any interruption from other processes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Assume that load and store are atomic operations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two processes share two variables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int turn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boolean flag[2]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flag indicates whether a process is ready to enter the critical section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flag[i] = true implies that i is ready to enter the critical section</a:t>
            </a: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725" y="2950845"/>
            <a:ext cx="526351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= true;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turn = 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while (flag[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&amp;&amp; turn == 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);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critical section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= false;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r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emainder section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endParaRPr dirty="0">
              <a:solidFill>
                <a:srgbClr val="0000FF"/>
              </a:solidFill>
            </a:endParaRPr>
          </a:p>
          <a:p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63615" y="2976245"/>
            <a:ext cx="526351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= true;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turn = 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while (flag[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&amp;&amp; turn == 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);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critical section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flag[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] = false;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sym typeface="+mn-ea"/>
              </a:rPr>
              <a:t>remainder section </a:t>
            </a:r>
            <a:endParaRPr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endParaRPr dirty="0">
              <a:solidFill>
                <a:srgbClr val="0000FF"/>
              </a:solidFill>
            </a:endParaRPr>
          </a:p>
          <a:p>
            <a:endParaRPr lang="en-I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1330" y="5575935"/>
            <a:ext cx="114255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Exercise: What if the variable turn is not used? What about n processes?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Hardware support for synchronization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basic idea for synchronization is "locking"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Processor support for atomic operations which cannot be interrupted</a:t>
            </a: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800" y="1021080"/>
            <a:ext cx="451802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acquire lock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critical section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release lock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remainder section 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} while (TRUE); 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test_and_set() instruction and its use in synchronization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test_and_set() instruction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					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boolean test_and_set(boolean *target)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{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boolean rv = *target;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*target = TRUE;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     return rv: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}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defTabSz="0">
              <a:lnSpc>
                <a:spcPct val="90000"/>
              </a:lnSpc>
              <a:buNone/>
              <a:tabLst>
                <a:tab pos="739775" algn="l"/>
                <a:tab pos="1021080" algn="l"/>
                <a:tab pos="1257300" algn="l"/>
              </a:tabLst>
            </a:pP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This is implemented as an atomic operation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The operation is used as follows: lock is initialized to false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b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while (test_and_set(&amp;lock)); /* do nothing */ 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lvl="0"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/* critical section */ 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lvl="0"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lock = false; 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lvl="0"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   /* remainder section */ 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lvl="0" defTabSz="0"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      } while (true); 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</a:endParaRPr>
          </a:p>
          <a:p>
            <a:pPr lvl="0" defTabSz="0">
              <a:lnSpc>
                <a:spcPct val="90000"/>
              </a:lnSpc>
              <a:buNone/>
              <a:tabLst>
                <a:tab pos="741680" algn="l"/>
                <a:tab pos="1022350" algn="l"/>
                <a:tab pos="1259205" algn="l"/>
              </a:tabLst>
            </a:pPr>
            <a:endParaRPr dirty="0">
              <a:solidFill>
                <a:srgbClr val="0000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5596</Words>
  <Application>Kingsoft Office WPP</Application>
  <PresentationFormat>Widescreen</PresentationFormat>
  <Paragraphs>229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367</cp:revision>
  <dcterms:created xsi:type="dcterms:W3CDTF">2017-03-30T05:22:30Z</dcterms:created>
  <dcterms:modified xsi:type="dcterms:W3CDTF">2017-03-30T05:22:30Z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16393ݰ-10.1.0.5672</vt:lpwstr>
  </property>
</Properties>
</file>