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334" r:id="rId4"/>
    <p:sldId id="335" r:id="rId6"/>
    <p:sldId id="336" r:id="rId7"/>
    <p:sldId id="337" r:id="rId8"/>
    <p:sldId id="338" r:id="rId9"/>
    <p:sldId id="339" r:id="rId10"/>
    <p:sldId id="340" r:id="rId11"/>
    <p:sldId id="341" r:id="rId12"/>
    <p:sldId id="342" r:id="rId13"/>
    <p:sldId id="343" r:id="rId14"/>
    <p:sldId id="34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2" name="TextBox 1"/>
          <p:cNvSpPr txBox="1"/>
          <p:nvPr/>
        </p:nvSpPr>
        <p:spPr>
          <a:xfrm>
            <a:off x="1129665" y="1330325"/>
            <a:ext cx="9933305" cy="4504690"/>
          </a:xfrm>
          <a:prstGeom prst="rect">
            <a:avLst/>
          </a:prstGeom>
          <a:noFill/>
        </p:spPr>
        <p:txBody>
          <a:bodyPr wrap="square" rtlCol="0">
            <a:spAutoFit/>
          </a:bodyPr>
          <a:p>
            <a:pPr algn="ctr"/>
            <a:r>
              <a:rPr lang="x-none" altLang="en-IN" sz="2400">
                <a:solidFill>
                  <a:schemeClr val="accent1"/>
                </a:solidFill>
                <a:effectLst>
                  <a:outerShdw blurRad="38100" dist="25400" dir="5400000" algn="ctr" rotWithShape="0">
                    <a:srgbClr val="6E747A">
                      <a:alpha val="43000"/>
                    </a:srgbClr>
                  </a:outerShdw>
                </a:effectLst>
              </a:rPr>
              <a:t>Department of Avionics,</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Indian Institute of Space Science and Technology</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3200">
                <a:solidFill>
                  <a:schemeClr val="accent1"/>
                </a:solidFill>
                <a:effectLst>
                  <a:outerShdw blurRad="38100" dist="25400" dir="5400000" algn="ctr" rotWithShape="0">
                    <a:srgbClr val="6E747A">
                      <a:alpha val="43000"/>
                    </a:srgbClr>
                  </a:outerShdw>
                </a:effectLst>
              </a:rPr>
              <a:t>AV224 - Computer Organization &amp; Operating Systems</a:t>
            </a: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Instructor: Vineeth B. S. (vineethbs@iist.ac.in)</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Lecture 20</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23/02/2017</a:t>
            </a:r>
            <a:endParaRPr lang="x-none" altLang="en-IN" sz="2400">
              <a:solidFill>
                <a:schemeClr val="accent1"/>
              </a:solidFill>
              <a:effectLst>
                <a:outerShdw blurRad="38100" dist="25400" dir="5400000" algn="ctr" rotWithShape="0">
                  <a:srgbClr val="6E747A">
                    <a:alpha val="43000"/>
                  </a:srgbClr>
                </a:outerShdw>
              </a:effectLst>
            </a:endParaRPr>
          </a:p>
        </p:txBody>
      </p:sp>
      <p:sp>
        <p:nvSpPr>
          <p:cNvPr id="3075" name="Footer Placeholder 7"/>
          <p:cNvSpPr txBox="1">
            <a:spLocks noGrp="1"/>
          </p:cNvSpPr>
          <p:nvPr/>
        </p:nvSpPr>
        <p:spPr>
          <a:xfrm>
            <a:off x="1492885" y="6081395"/>
            <a:ext cx="9144000" cy="365125"/>
          </a:xfrm>
          <a:prstGeom prst="rect">
            <a:avLst/>
          </a:prstGeom>
          <a:noFill/>
          <a:ln w="9525">
            <a:noFill/>
            <a:miter/>
          </a:ln>
        </p:spPr>
        <p:txBody>
          <a:bodyPr anchor="ctr"/>
          <a:p>
            <a:pPr lvl="0" algn="ctr" eaLnBrk="1" hangingPunct="1"/>
            <a:r>
              <a:rPr lang="x-none" sz="1600" b="1" dirty="0">
                <a:solidFill>
                  <a:srgbClr val="FF0000"/>
                </a:solidFill>
                <a:latin typeface="Arial" charset="0"/>
                <a:ea typeface="Arial" charset="0"/>
              </a:rPr>
              <a:t>Figures in these lecture slides are taken from Hennessy and Patterson's</a:t>
            </a:r>
            <a:endParaRPr lang="x-none" sz="1600" b="1" dirty="0">
              <a:solidFill>
                <a:srgbClr val="FF0000"/>
              </a:solidFill>
              <a:latin typeface="Arial" charset="0"/>
              <a:ea typeface="Arial" charset="0"/>
            </a:endParaRPr>
          </a:p>
          <a:p>
            <a:pPr lvl="0" algn="ctr" eaLnBrk="1" hangingPunct="1"/>
            <a:r>
              <a:rPr lang="x-none" sz="1600" b="1" dirty="0">
                <a:solidFill>
                  <a:srgbClr val="FF0000"/>
                </a:solidFill>
                <a:latin typeface="Arial" charset="0"/>
                <a:ea typeface="Arial" charset="0"/>
              </a:rPr>
              <a:t>Computer Organization and Design</a:t>
            </a:r>
            <a:endParaRPr lang="x-none" sz="1600" b="1" dirty="0">
              <a:solidFill>
                <a:srgbClr val="FF0000"/>
              </a:solidFill>
              <a:latin typeface="Arial" charset="0"/>
              <a:ea typeface="Arial" charset="0"/>
            </a:endParaRPr>
          </a:p>
          <a:p>
            <a:pPr lvl="0" algn="ctr" eaLnBrk="1" hangingPunct="1"/>
            <a:r>
              <a:rPr lang="x-none" sz="1600" b="1" dirty="0">
                <a:solidFill>
                  <a:srgbClr val="FF0000"/>
                </a:solidFill>
                <a:latin typeface="Arial" charset="0"/>
                <a:ea typeface="Arial" charset="0"/>
              </a:rPr>
              <a:t>(</a:t>
            </a:r>
            <a:r>
              <a:rPr sz="1600" b="1" dirty="0">
                <a:solidFill>
                  <a:srgbClr val="FF0000"/>
                </a:solidFill>
                <a:latin typeface="Arial" charset="0"/>
                <a:ea typeface="Arial" charset="0"/>
              </a:rPr>
              <a:t>Copyright © 2014 Elsevier Inc. All rights reserved</a:t>
            </a:r>
            <a:r>
              <a:rPr lang="x-none" sz="1600" b="1" dirty="0">
                <a:solidFill>
                  <a:srgbClr val="FF0000"/>
                </a:solidFill>
                <a:latin typeface="Arial" charset="0"/>
                <a:ea typeface="Arial" charset="0"/>
              </a:rPr>
              <a:t>)</a:t>
            </a:r>
            <a:endParaRPr lang="x-none" sz="1600" b="1" dirty="0">
              <a:solidFill>
                <a:srgbClr val="FF0000"/>
              </a:solidFill>
              <a:latin typeface="Arial" charset="0"/>
              <a:ea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solidFill>
                  <a:schemeClr val="tx1"/>
                </a:solidFill>
              </a:rPr>
              <a:t>Pipelined implemenation - how to handle exceptions?</a:t>
            </a:r>
            <a:endParaRPr lang="x-none" altLang="en-IN">
              <a:solidFill>
                <a:schemeClr val="tx1"/>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pic>
        <p:nvPicPr>
          <p:cNvPr id="205826" name="Picture 5" descr="f04-66-P374493"/>
          <p:cNvPicPr>
            <a:picLocks noChangeAspect="1"/>
          </p:cNvPicPr>
          <p:nvPr/>
        </p:nvPicPr>
        <p:blipFill>
          <a:blip r:embed="rId2"/>
          <a:stretch>
            <a:fillRect/>
          </a:stretch>
        </p:blipFill>
        <p:spPr>
          <a:xfrm>
            <a:off x="810895" y="715010"/>
            <a:ext cx="9526905" cy="5721350"/>
          </a:xfrm>
          <a:prstGeom prst="rect">
            <a:avLst/>
          </a:prstGeom>
          <a:noFill/>
          <a:ln w="9525">
            <a:noFill/>
            <a:miter/>
          </a:ln>
        </p:spPr>
      </p:pic>
      <p:sp>
        <p:nvSpPr>
          <p:cNvPr id="7" name="Down Arrow 6"/>
          <p:cNvSpPr/>
          <p:nvPr/>
        </p:nvSpPr>
        <p:spPr>
          <a:xfrm>
            <a:off x="5640070" y="1213485"/>
            <a:ext cx="334645" cy="46355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
        <p:nvSpPr>
          <p:cNvPr id="9" name="Down Arrow 8"/>
          <p:cNvSpPr/>
          <p:nvPr/>
        </p:nvSpPr>
        <p:spPr>
          <a:xfrm>
            <a:off x="6771005" y="2073910"/>
            <a:ext cx="334645" cy="46355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
        <p:nvSpPr>
          <p:cNvPr id="11" name="Down Arrow 10"/>
          <p:cNvSpPr/>
          <p:nvPr/>
        </p:nvSpPr>
        <p:spPr>
          <a:xfrm>
            <a:off x="863600" y="3397885"/>
            <a:ext cx="334645" cy="46355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solidFill>
                  <a:schemeClr val="tx1"/>
                </a:solidFill>
              </a:rPr>
              <a:t>Multiple exceptions in the pipeline</a:t>
            </a:r>
            <a:endParaRPr lang="x-none" altLang="en-IN">
              <a:solidFill>
                <a:schemeClr val="tx1"/>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8" name="TextBox 7"/>
          <p:cNvSpPr txBox="1"/>
          <p:nvPr/>
        </p:nvSpPr>
        <p:spPr>
          <a:xfrm>
            <a:off x="365125" y="814705"/>
            <a:ext cx="11476990" cy="1480820"/>
          </a:xfrm>
          <a:prstGeom prst="rect">
            <a:avLst/>
          </a:prstGeom>
          <a:noFill/>
        </p:spPr>
        <p:txBody>
          <a:bodyPr wrap="square" rtlCol="0">
            <a:spAutoFit/>
          </a:bodyPr>
          <a:p>
            <a:pPr marL="285750" indent="-285750">
              <a:buFont typeface="Arial" charset="0"/>
              <a:buChar char="•"/>
            </a:pPr>
            <a:r>
              <a:rPr lang="x-none" altLang="en-IN"/>
              <a:t>Since there are multiple instructions in the pipeline, multiple exceptions can happen</a:t>
            </a:r>
            <a:endParaRPr lang="x-none" altLang="en-IN"/>
          </a:p>
          <a:p>
            <a:pPr marL="742950" lvl="1" indent="-285750">
              <a:buFont typeface="Arial" charset="0"/>
              <a:buChar char="•"/>
            </a:pPr>
            <a:r>
              <a:rPr lang="x-none" altLang="en-IN"/>
              <a:t>Example?</a:t>
            </a:r>
            <a:endParaRPr lang="x-none" altLang="en-IN"/>
          </a:p>
          <a:p>
            <a:pPr marL="1200150" lvl="2" indent="-285750">
              <a:buFont typeface="Arial" charset="0"/>
              <a:buChar char="•"/>
            </a:pPr>
            <a:r>
              <a:rPr lang="x-none" altLang="en-IN"/>
              <a:t>Invalid opcode during IF, arithmetic overflow during EX</a:t>
            </a:r>
            <a:endParaRPr lang="x-none" altLang="en-IN"/>
          </a:p>
          <a:p>
            <a:pPr marL="742950" lvl="1" indent="-285750">
              <a:buFont typeface="Arial" charset="0"/>
              <a:buChar char="•"/>
            </a:pPr>
            <a:r>
              <a:rPr lang="x-none" altLang="en-IN"/>
              <a:t>Some protocol to handle this</a:t>
            </a:r>
            <a:endParaRPr lang="x-none" altLang="en-IN"/>
          </a:p>
          <a:p>
            <a:pPr marL="1200150" lvl="2" indent="-285750">
              <a:buFont typeface="Arial" charset="0"/>
              <a:buChar char="•"/>
            </a:pPr>
            <a:r>
              <a:rPr lang="x-none" altLang="en-IN"/>
              <a:t>Usually the earliest exception (which one?) is handled</a:t>
            </a:r>
            <a:endParaRPr lang="x-none" alt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solidFill>
                  <a:schemeClr val="tx1"/>
                </a:solidFill>
              </a:rPr>
              <a:t>Summary of Chapter 4</a:t>
            </a:r>
            <a:endParaRPr lang="x-none" altLang="en-IN">
              <a:solidFill>
                <a:schemeClr val="tx1"/>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7" name="TextBox 6"/>
          <p:cNvSpPr txBox="1"/>
          <p:nvPr/>
        </p:nvSpPr>
        <p:spPr>
          <a:xfrm>
            <a:off x="287655" y="5948680"/>
            <a:ext cx="11412855" cy="383540"/>
          </a:xfrm>
          <a:prstGeom prst="rect">
            <a:avLst/>
          </a:prstGeom>
          <a:noFill/>
        </p:spPr>
        <p:txBody>
          <a:bodyPr wrap="square" rtlCol="0">
            <a:spAutoFit/>
          </a:bodyPr>
          <a:p>
            <a:r>
              <a:rPr lang="x-none" altLang="en-IN">
                <a:solidFill>
                  <a:srgbClr val="FF0000"/>
                </a:solidFill>
              </a:rPr>
              <a:t>Read Chapter 4 of Hennessy and Patterson</a:t>
            </a:r>
            <a:endParaRPr lang="x-none" altLang="en-IN">
              <a:solidFill>
                <a:srgbClr val="FF0000"/>
              </a:solidFill>
            </a:endParaRPr>
          </a:p>
        </p:txBody>
      </p:sp>
      <p:sp>
        <p:nvSpPr>
          <p:cNvPr id="9" name="TextBox 8"/>
          <p:cNvSpPr txBox="1"/>
          <p:nvPr/>
        </p:nvSpPr>
        <p:spPr>
          <a:xfrm>
            <a:off x="287655" y="776605"/>
            <a:ext cx="11605895" cy="5046980"/>
          </a:xfrm>
          <a:prstGeom prst="rect">
            <a:avLst/>
          </a:prstGeom>
          <a:noFill/>
        </p:spPr>
        <p:txBody>
          <a:bodyPr wrap="square" rtlCol="0">
            <a:spAutoFit/>
          </a:bodyPr>
          <a:p>
            <a:pPr marL="285750" indent="-285750">
              <a:buFont typeface="Arial" charset="0"/>
              <a:buChar char="•"/>
            </a:pPr>
            <a:r>
              <a:rPr lang="x-none" altLang="en-IN"/>
              <a:t>Design of a simple processor</a:t>
            </a:r>
            <a:endParaRPr lang="x-none" altLang="en-IN"/>
          </a:p>
          <a:p>
            <a:pPr marL="742950" lvl="1" indent="-285750">
              <a:buFont typeface="Arial" charset="0"/>
              <a:buChar char="•"/>
            </a:pPr>
            <a:r>
              <a:rPr lang="x-none" altLang="en-IN"/>
              <a:t>Finite state machines, Control signals from hardcoded bit patterns, Clocks, Instruction Parallelism</a:t>
            </a:r>
            <a:endParaRPr lang="x-none" altLang="en-IN"/>
          </a:p>
          <a:p>
            <a:pPr marL="285750" lvl="0" indent="-285750">
              <a:buFont typeface="Arial" charset="0"/>
              <a:buChar char="•"/>
            </a:pPr>
            <a:r>
              <a:rPr lang="x-none" altLang="en-IN"/>
              <a:t>Single cycle data path design</a:t>
            </a:r>
            <a:endParaRPr lang="x-none" altLang="en-IN"/>
          </a:p>
          <a:p>
            <a:pPr marL="742950" lvl="1" indent="-285750">
              <a:buFont typeface="Arial" charset="0"/>
              <a:buChar char="•"/>
            </a:pPr>
            <a:r>
              <a:rPr lang="x-none" altLang="en-IN"/>
              <a:t>Arithmetic instructions</a:t>
            </a:r>
            <a:endParaRPr lang="x-none" altLang="en-IN"/>
          </a:p>
          <a:p>
            <a:pPr marL="742950" lvl="1" indent="-285750">
              <a:buFont typeface="Arial" charset="0"/>
              <a:buChar char="•"/>
            </a:pPr>
            <a:r>
              <a:rPr lang="x-none" altLang="en-IN"/>
              <a:t>Memory instructions</a:t>
            </a:r>
            <a:endParaRPr lang="x-none" altLang="en-IN"/>
          </a:p>
          <a:p>
            <a:pPr marL="742950" lvl="1" indent="-285750">
              <a:buFont typeface="Arial" charset="0"/>
              <a:buChar char="•"/>
            </a:pPr>
            <a:r>
              <a:rPr lang="x-none" altLang="en-IN"/>
              <a:t>Conditional and Unconditional branches</a:t>
            </a:r>
            <a:endParaRPr lang="x-none" altLang="en-IN"/>
          </a:p>
          <a:p>
            <a:pPr marL="742950" lvl="1" indent="-285750">
              <a:buFont typeface="Arial" charset="0"/>
              <a:buChar char="•"/>
            </a:pPr>
            <a:r>
              <a:rPr lang="x-none" altLang="en-IN"/>
              <a:t>Circuit components in the data path</a:t>
            </a:r>
            <a:endParaRPr lang="x-none" altLang="en-IN"/>
          </a:p>
          <a:p>
            <a:pPr marL="285750" lvl="0" indent="-285750">
              <a:buFont typeface="Arial" charset="0"/>
              <a:buChar char="•"/>
            </a:pPr>
            <a:r>
              <a:rPr lang="x-none" altLang="en-IN"/>
              <a:t>Multi cycle data path design</a:t>
            </a:r>
            <a:endParaRPr lang="x-none" altLang="en-IN"/>
          </a:p>
          <a:p>
            <a:pPr marL="285750" lvl="0" indent="-285750">
              <a:buFont typeface="Arial" charset="0"/>
              <a:buChar char="•"/>
            </a:pPr>
            <a:r>
              <a:rPr lang="x-none" altLang="en-IN"/>
              <a:t>Pipelined implementation</a:t>
            </a:r>
            <a:endParaRPr lang="x-none" altLang="en-IN"/>
          </a:p>
          <a:p>
            <a:pPr marL="742950" lvl="1" indent="-285750">
              <a:buFont typeface="Arial" charset="0"/>
              <a:buChar char="•"/>
            </a:pPr>
            <a:r>
              <a:rPr lang="x-none" altLang="en-IN"/>
              <a:t>The concept of pipelining</a:t>
            </a:r>
            <a:endParaRPr lang="x-none" altLang="en-IN"/>
          </a:p>
          <a:p>
            <a:pPr marL="742950" lvl="1" indent="-285750">
              <a:buFont typeface="Arial" charset="0"/>
              <a:buChar char="•"/>
            </a:pPr>
            <a:r>
              <a:rPr lang="x-none" altLang="en-IN"/>
              <a:t>Formula for speed up due to pipelining</a:t>
            </a:r>
            <a:endParaRPr lang="x-none" altLang="en-IN"/>
          </a:p>
          <a:p>
            <a:pPr marL="742950" lvl="1" indent="-285750">
              <a:buFont typeface="Arial" charset="0"/>
              <a:buChar char="•"/>
            </a:pPr>
            <a:r>
              <a:rPr lang="x-none" altLang="en-IN"/>
              <a:t>Hazards in pipelining	</a:t>
            </a:r>
            <a:endParaRPr lang="x-none" altLang="en-IN"/>
          </a:p>
          <a:p>
            <a:pPr marL="1200150" lvl="2" indent="-285750">
              <a:buFont typeface="Arial" charset="0"/>
              <a:buChar char="•"/>
            </a:pPr>
            <a:r>
              <a:rPr lang="x-none" altLang="en-IN"/>
              <a:t>Structural </a:t>
            </a:r>
            <a:endParaRPr lang="x-none" altLang="en-IN"/>
          </a:p>
          <a:p>
            <a:pPr marL="1200150" lvl="2" indent="-285750">
              <a:buFont typeface="Arial" charset="0"/>
              <a:buChar char="•"/>
            </a:pPr>
            <a:r>
              <a:rPr lang="x-none" altLang="en-IN"/>
              <a:t>Data</a:t>
            </a:r>
            <a:endParaRPr lang="x-none" altLang="en-IN"/>
          </a:p>
          <a:p>
            <a:pPr marL="1200150" lvl="2" indent="-285750">
              <a:buFont typeface="Arial" charset="0"/>
              <a:buChar char="•"/>
            </a:pPr>
            <a:r>
              <a:rPr lang="x-none" altLang="en-IN"/>
              <a:t>Control</a:t>
            </a:r>
            <a:endParaRPr lang="x-none" altLang="en-IN"/>
          </a:p>
          <a:p>
            <a:pPr marL="742950" lvl="1" indent="-285750">
              <a:buFont typeface="Arial" charset="0"/>
              <a:buChar char="•"/>
            </a:pPr>
            <a:r>
              <a:rPr lang="x-none" altLang="en-IN"/>
              <a:t>Pipelining architectures - with forwarding and hazard detection</a:t>
            </a:r>
            <a:endParaRPr lang="x-none" altLang="en-IN"/>
          </a:p>
          <a:p>
            <a:pPr marL="742950" lvl="1" indent="-285750">
              <a:buFont typeface="Arial" charset="0"/>
              <a:buChar char="•"/>
            </a:pPr>
            <a:r>
              <a:rPr lang="x-none" altLang="en-IN"/>
              <a:t>Branch prediction</a:t>
            </a:r>
            <a:endParaRPr lang="x-none" altLang="en-IN"/>
          </a:p>
          <a:p>
            <a:pPr marL="285750" lvl="0" indent="-285750">
              <a:buFont typeface="Arial" charset="0"/>
              <a:buChar char="•"/>
            </a:pPr>
            <a:r>
              <a:rPr lang="x-none" altLang="en-IN"/>
              <a:t>Exceptions and interrupts</a:t>
            </a:r>
            <a:endParaRPr lang="x-none" alt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Modified attendance rules</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0" name="TextBox 9"/>
          <p:cNvSpPr txBox="1"/>
          <p:nvPr/>
        </p:nvSpPr>
        <p:spPr>
          <a:xfrm>
            <a:off x="164465" y="685800"/>
            <a:ext cx="11564620" cy="2303780"/>
          </a:xfrm>
          <a:prstGeom prst="rect">
            <a:avLst/>
          </a:prstGeom>
          <a:noFill/>
        </p:spPr>
        <p:txBody>
          <a:bodyPr wrap="square" rtlCol="0">
            <a:spAutoFit/>
          </a:bodyPr>
          <a:p>
            <a:pPr marL="285750" indent="-285750">
              <a:buFont typeface="Arial" charset="0"/>
              <a:buChar char="•"/>
            </a:pPr>
            <a:r>
              <a:rPr lang="x-none" altLang="en-IN">
                <a:solidFill>
                  <a:schemeClr val="tx1"/>
                </a:solidFill>
              </a:rPr>
              <a:t>You have to sign the attendance sheet and be honest</a:t>
            </a:r>
            <a:endParaRPr lang="x-none" altLang="en-IN">
              <a:solidFill>
                <a:schemeClr val="tx1"/>
              </a:solidFill>
            </a:endParaRPr>
          </a:p>
          <a:p>
            <a:pPr marL="285750" indent="-285750">
              <a:buFont typeface="Arial" charset="0"/>
              <a:buChar char="•"/>
            </a:pPr>
            <a:r>
              <a:rPr lang="x-none" altLang="en-IN">
                <a:solidFill>
                  <a:schemeClr val="tx1"/>
                </a:solidFill>
              </a:rPr>
              <a:t>If I find that any one of you are signing attendance for a person who is absent for a class</a:t>
            </a:r>
            <a:endParaRPr lang="x-none" altLang="en-IN">
              <a:solidFill>
                <a:schemeClr val="tx1"/>
              </a:solidFill>
            </a:endParaRPr>
          </a:p>
          <a:p>
            <a:pPr marL="742950" lvl="1" indent="-285750">
              <a:buFont typeface="Arial" charset="0"/>
              <a:buChar char="•"/>
            </a:pPr>
            <a:r>
              <a:rPr lang="x-none" altLang="en-IN">
                <a:solidFill>
                  <a:schemeClr val="tx1"/>
                </a:solidFill>
              </a:rPr>
              <a:t>All the students who are present in that class will have x marks deducted from their total marks</a:t>
            </a:r>
            <a:endParaRPr lang="x-none" altLang="en-IN">
              <a:solidFill>
                <a:schemeClr val="tx1"/>
              </a:solidFill>
            </a:endParaRPr>
          </a:p>
          <a:p>
            <a:pPr marL="742950" lvl="1" indent="-285750">
              <a:buFont typeface="Arial" charset="0"/>
              <a:buChar char="•"/>
            </a:pPr>
            <a:r>
              <a:rPr lang="x-none" altLang="en-IN">
                <a:solidFill>
                  <a:schemeClr val="tx1"/>
                </a:solidFill>
              </a:rPr>
              <a:t>x for each student is random and is picked uniformly between 5(n - 1) and 5(n - 1) + 4</a:t>
            </a:r>
            <a:endParaRPr lang="x-none" altLang="en-IN">
              <a:solidFill>
                <a:schemeClr val="tx1"/>
              </a:solidFill>
            </a:endParaRPr>
          </a:p>
          <a:p>
            <a:pPr marL="742950" lvl="1" indent="-285750">
              <a:buFont typeface="Arial" charset="0"/>
              <a:buChar char="•"/>
            </a:pPr>
            <a:r>
              <a:rPr lang="x-none" altLang="en-IN">
                <a:solidFill>
                  <a:schemeClr val="tx1"/>
                </a:solidFill>
              </a:rPr>
              <a:t>n is the offense index</a:t>
            </a:r>
            <a:endParaRPr lang="x-none" altLang="en-IN">
              <a:solidFill>
                <a:schemeClr val="tx1"/>
              </a:solidFill>
            </a:endParaRPr>
          </a:p>
          <a:p>
            <a:pPr marL="285750" lvl="0" indent="-285750">
              <a:buFont typeface="Arial" charset="0"/>
              <a:buChar char="•"/>
            </a:pPr>
            <a:r>
              <a:rPr lang="x-none" altLang="en-IN">
                <a:solidFill>
                  <a:schemeClr val="tx1"/>
                </a:solidFill>
              </a:rPr>
              <a:t>If the maximum marks drops below 60</a:t>
            </a:r>
            <a:endParaRPr lang="x-none" altLang="en-IN">
              <a:solidFill>
                <a:schemeClr val="tx1"/>
              </a:solidFill>
            </a:endParaRPr>
          </a:p>
          <a:p>
            <a:pPr marL="742950" lvl="1" indent="-285750">
              <a:buFont typeface="Arial" charset="0"/>
              <a:buChar char="•"/>
            </a:pPr>
            <a:r>
              <a:rPr lang="x-none" altLang="en-IN">
                <a:solidFill>
                  <a:schemeClr val="tx1"/>
                </a:solidFill>
              </a:rPr>
              <a:t>There will be two class tests (</a:t>
            </a:r>
            <a:r>
              <a:rPr lang="x-none" altLang="en-IN">
                <a:sym typeface="+mn-ea"/>
              </a:rPr>
              <a:t>after the final exams </a:t>
            </a:r>
            <a:r>
              <a:rPr lang="x-none" altLang="en-IN">
                <a:solidFill>
                  <a:schemeClr val="tx1"/>
                </a:solidFill>
              </a:rPr>
              <a:t>with appropriate hardness levels) to make up</a:t>
            </a:r>
            <a:endParaRPr lang="x-none" altLang="en-IN">
              <a:solidFill>
                <a:schemeClr val="tx1"/>
              </a:solidFill>
            </a:endParaRPr>
          </a:p>
          <a:p>
            <a:pPr marL="285750" lvl="0" indent="-285750">
              <a:buFont typeface="Arial" charset="0"/>
              <a:buChar char="•"/>
            </a:pPr>
            <a:r>
              <a:rPr lang="x-none" altLang="en-IN">
                <a:solidFill>
                  <a:schemeClr val="tx1"/>
                </a:solidFill>
              </a:rPr>
              <a:t>Bonus: If you are honest for the rest of the term, all of you will get a bonus of 5 marks</a:t>
            </a:r>
            <a:endParaRPr lang="x-none" altLang="en-IN">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Review</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0" name="TextBox 9"/>
          <p:cNvSpPr txBox="1"/>
          <p:nvPr/>
        </p:nvSpPr>
        <p:spPr>
          <a:xfrm>
            <a:off x="164465" y="685800"/>
            <a:ext cx="4488815" cy="2578100"/>
          </a:xfrm>
          <a:prstGeom prst="rect">
            <a:avLst/>
          </a:prstGeom>
          <a:noFill/>
        </p:spPr>
        <p:txBody>
          <a:bodyPr wrap="square" rtlCol="0">
            <a:spAutoFit/>
          </a:bodyPr>
          <a:p>
            <a:pPr marL="285750" indent="-285750">
              <a:buFont typeface="Arial" charset="0"/>
              <a:buChar char="•"/>
            </a:pPr>
            <a:r>
              <a:rPr lang="x-none" altLang="en-IN"/>
              <a:t>Pipelined data path and control</a:t>
            </a:r>
            <a:endParaRPr lang="x-none" altLang="en-IN"/>
          </a:p>
          <a:p>
            <a:pPr marL="285750" indent="-285750">
              <a:buFont typeface="Arial" charset="0"/>
              <a:buChar char="•"/>
            </a:pPr>
            <a:r>
              <a:rPr lang="x-none" altLang="en-IN"/>
              <a:t>The single cycle data path is modified to get the pipelined data path</a:t>
            </a:r>
            <a:endParaRPr lang="x-none" altLang="en-IN"/>
          </a:p>
          <a:p>
            <a:pPr marL="285750" indent="-285750">
              <a:buFont typeface="Arial" charset="0"/>
              <a:buChar char="•"/>
            </a:pPr>
            <a:r>
              <a:rPr lang="x-none" altLang="en-IN">
                <a:solidFill>
                  <a:schemeClr val="tx1"/>
                </a:solidFill>
              </a:rPr>
              <a:t>Temporary pipeline registers to hold state of the instruction at different stages of its execution</a:t>
            </a:r>
            <a:endParaRPr lang="x-none" altLang="en-IN">
              <a:solidFill>
                <a:schemeClr val="tx1"/>
              </a:solidFill>
            </a:endParaRPr>
          </a:p>
          <a:p>
            <a:pPr marL="285750" indent="-285750">
              <a:buFont typeface="Arial" charset="0"/>
              <a:buChar char="•"/>
            </a:pPr>
            <a:r>
              <a:rPr lang="x-none" altLang="en-IN">
                <a:solidFill>
                  <a:schemeClr val="tx1"/>
                </a:solidFill>
              </a:rPr>
              <a:t>Forwarding unit</a:t>
            </a:r>
            <a:endParaRPr lang="x-none" altLang="en-IN">
              <a:solidFill>
                <a:schemeClr val="tx1"/>
              </a:solidFill>
            </a:endParaRPr>
          </a:p>
          <a:p>
            <a:pPr marL="285750" indent="-285750">
              <a:buFont typeface="Arial" charset="0"/>
              <a:buChar char="•"/>
            </a:pPr>
            <a:r>
              <a:rPr lang="x-none" altLang="en-IN">
                <a:solidFill>
                  <a:schemeClr val="tx1"/>
                </a:solidFill>
              </a:rPr>
              <a:t>Hazard detection unit</a:t>
            </a:r>
            <a:endParaRPr lang="x-none" altLang="en-IN">
              <a:solidFill>
                <a:schemeClr val="tx1"/>
              </a:solidFill>
            </a:endParaRPr>
          </a:p>
          <a:p>
            <a:pPr marL="285750" indent="-285750">
              <a:buFont typeface="Arial" charset="0"/>
              <a:buChar char="•"/>
            </a:pPr>
            <a:r>
              <a:rPr lang="x-none" altLang="en-IN">
                <a:solidFill>
                  <a:schemeClr val="tx1"/>
                </a:solidFill>
              </a:rPr>
              <a:t>Control hazards</a:t>
            </a:r>
            <a:endParaRPr lang="x-none" altLang="en-IN">
              <a:solidFill>
                <a:schemeClr val="tx1"/>
              </a:solidFill>
            </a:endParaRPr>
          </a:p>
        </p:txBody>
      </p:sp>
      <p:pic>
        <p:nvPicPr>
          <p:cNvPr id="63493" name="Picture 6" descr="f04-60-9780124077263"/>
          <p:cNvPicPr>
            <a:picLocks noChangeAspect="1"/>
          </p:cNvPicPr>
          <p:nvPr>
            <p:ph idx="1"/>
          </p:nvPr>
        </p:nvPicPr>
        <p:blipFill>
          <a:blip r:embed="rId2"/>
          <a:srcRect/>
          <a:stretch>
            <a:fillRect/>
          </a:stretch>
        </p:blipFill>
        <p:spPr>
          <a:xfrm>
            <a:off x="4747260" y="1291590"/>
            <a:ext cx="7275195" cy="5059045"/>
          </a:xfrm>
          <a:ln w="9525">
            <a:noFill/>
            <a:miter/>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Branch prediction</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0" name="TextBox 9"/>
          <p:cNvSpPr txBox="1"/>
          <p:nvPr/>
        </p:nvSpPr>
        <p:spPr>
          <a:xfrm>
            <a:off x="164465" y="685800"/>
            <a:ext cx="11501120" cy="3126740"/>
          </a:xfrm>
          <a:prstGeom prst="rect">
            <a:avLst/>
          </a:prstGeom>
          <a:noFill/>
        </p:spPr>
        <p:txBody>
          <a:bodyPr wrap="square" rtlCol="0">
            <a:spAutoFit/>
          </a:bodyPr>
          <a:p>
            <a:pPr marL="285750" indent="-285750">
              <a:buFont typeface="Arial" charset="0"/>
              <a:buChar char="•"/>
            </a:pPr>
            <a:r>
              <a:rPr lang="x-none" altLang="en-IN"/>
              <a:t>Static branch prediction - a fixed rule for deciding what to put in the pipeline next</a:t>
            </a:r>
            <a:endParaRPr lang="x-none" altLang="en-IN"/>
          </a:p>
          <a:p>
            <a:pPr marL="285750" indent="-285750">
              <a:buFont typeface="Arial" charset="0"/>
              <a:buChar char="•"/>
            </a:pPr>
            <a:r>
              <a:rPr lang="x-none" altLang="en-IN">
                <a:solidFill>
                  <a:schemeClr val="tx1"/>
                </a:solidFill>
              </a:rPr>
              <a:t>Dynamic branch prediction</a:t>
            </a:r>
            <a:endParaRPr lang="x-none" altLang="en-IN">
              <a:solidFill>
                <a:schemeClr val="tx1"/>
              </a:solidFill>
            </a:endParaRPr>
          </a:p>
          <a:p>
            <a:pPr marL="742950" lvl="1" indent="-285750">
              <a:buFont typeface="Arial" charset="0"/>
              <a:buChar char="•"/>
            </a:pPr>
            <a:r>
              <a:rPr lang="x-none" altLang="en-IN">
                <a:solidFill>
                  <a:schemeClr val="tx1"/>
                </a:solidFill>
              </a:rPr>
              <a:t>Tradeoff - more hardware for better prediction depending upon how the program executes</a:t>
            </a:r>
            <a:endParaRPr lang="x-none" altLang="en-IN">
              <a:solidFill>
                <a:schemeClr val="tx1"/>
              </a:solidFill>
            </a:endParaRPr>
          </a:p>
          <a:p>
            <a:pPr marL="742950" lvl="1" indent="-285750">
              <a:buFont typeface="Arial" charset="0"/>
              <a:buChar char="•"/>
            </a:pPr>
            <a:r>
              <a:rPr lang="x-none" altLang="en-IN">
                <a:solidFill>
                  <a:schemeClr val="tx1"/>
                </a:solidFill>
              </a:rPr>
              <a:t>A simple dynamic rule</a:t>
            </a:r>
            <a:endParaRPr lang="x-none" altLang="en-IN">
              <a:solidFill>
                <a:schemeClr val="tx1"/>
              </a:solidFill>
            </a:endParaRPr>
          </a:p>
          <a:p>
            <a:pPr marL="1200150" lvl="2" indent="-285750">
              <a:buFont typeface="Arial" charset="0"/>
              <a:buChar char="•"/>
            </a:pPr>
            <a:r>
              <a:rPr lang="x-none" altLang="en-IN">
                <a:solidFill>
                  <a:schemeClr val="tx1"/>
                </a:solidFill>
              </a:rPr>
              <a:t>Use the address of the branch instruction to see if the branch was taken the last time this instruction was executed. Use this to fetch instructions from the place that was used last time.</a:t>
            </a:r>
            <a:endParaRPr lang="x-none" altLang="en-IN">
              <a:solidFill>
                <a:schemeClr val="tx1"/>
              </a:solidFill>
            </a:endParaRPr>
          </a:p>
          <a:p>
            <a:pPr marL="1200150" lvl="2" indent="-285750">
              <a:buFont typeface="Arial" charset="0"/>
              <a:buChar char="•"/>
            </a:pPr>
            <a:r>
              <a:rPr lang="x-none" altLang="en-IN">
                <a:solidFill>
                  <a:schemeClr val="tx1"/>
                </a:solidFill>
              </a:rPr>
              <a:t>Implementation approach</a:t>
            </a:r>
            <a:endParaRPr lang="x-none" altLang="en-IN">
              <a:solidFill>
                <a:schemeClr val="tx1"/>
              </a:solidFill>
            </a:endParaRPr>
          </a:p>
          <a:p>
            <a:pPr marL="1657350" lvl="3" indent="-285750">
              <a:buFont typeface="Arial" charset="0"/>
              <a:buChar char="•"/>
            </a:pPr>
            <a:r>
              <a:rPr lang="x-none" altLang="en-IN">
                <a:solidFill>
                  <a:schemeClr val="tx1"/>
                </a:solidFill>
              </a:rPr>
              <a:t>Branch prediction buffer or lookup table</a:t>
            </a:r>
            <a:endParaRPr lang="x-none" altLang="en-IN">
              <a:solidFill>
                <a:schemeClr val="tx1"/>
              </a:solidFill>
            </a:endParaRPr>
          </a:p>
          <a:p>
            <a:pPr marL="1657350" lvl="3" indent="-285750">
              <a:buFont typeface="Arial" charset="0"/>
              <a:buChar char="•"/>
            </a:pPr>
            <a:r>
              <a:rPr lang="x-none" altLang="en-IN">
                <a:solidFill>
                  <a:schemeClr val="tx1"/>
                </a:solidFill>
              </a:rPr>
              <a:t>Addressed by the lower bits of the instruction address</a:t>
            </a:r>
            <a:endParaRPr lang="x-none" altLang="en-IN">
              <a:solidFill>
                <a:schemeClr val="tx1"/>
              </a:solidFill>
            </a:endParaRPr>
          </a:p>
          <a:p>
            <a:pPr marL="1657350" lvl="3" indent="-285750">
              <a:buFont typeface="Arial" charset="0"/>
              <a:buChar char="•"/>
            </a:pPr>
            <a:r>
              <a:rPr lang="x-none" altLang="en-IN">
                <a:solidFill>
                  <a:schemeClr val="tx1"/>
                </a:solidFill>
              </a:rPr>
              <a:t>The data is just a bit that says whether the branch was taken or not</a:t>
            </a:r>
            <a:endParaRPr lang="x-none" altLang="en-IN">
              <a:solidFill>
                <a:schemeClr val="tx1"/>
              </a:solidFill>
            </a:endParaRPr>
          </a:p>
          <a:p>
            <a:pPr marL="1657350" lvl="3" indent="-285750">
              <a:buFont typeface="Arial" charset="0"/>
              <a:buChar char="•"/>
            </a:pPr>
            <a:r>
              <a:rPr lang="x-none" altLang="en-IN">
                <a:solidFill>
                  <a:schemeClr val="tx1"/>
                </a:solidFill>
              </a:rPr>
              <a:t>The bit is modified depending upon whether the prediction is correct or not</a:t>
            </a:r>
            <a:endParaRPr lang="x-none" altLang="en-IN">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1 bit branch prediction - a shortcoming</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0" name="TextBox 9"/>
          <p:cNvSpPr txBox="1"/>
          <p:nvPr/>
        </p:nvSpPr>
        <p:spPr>
          <a:xfrm>
            <a:off x="164465" y="685800"/>
            <a:ext cx="11501120" cy="3949700"/>
          </a:xfrm>
          <a:prstGeom prst="rect">
            <a:avLst/>
          </a:prstGeom>
          <a:noFill/>
        </p:spPr>
        <p:txBody>
          <a:bodyPr wrap="square" rtlCol="0">
            <a:spAutoFit/>
          </a:bodyPr>
          <a:p>
            <a:pPr marL="285750" indent="-285750">
              <a:buFont typeface="Arial" charset="0"/>
              <a:buChar char="•"/>
            </a:pPr>
            <a:r>
              <a:rPr lang="x-none" altLang="en-IN">
                <a:solidFill>
                  <a:schemeClr val="tx1"/>
                </a:solidFill>
              </a:rPr>
              <a:t>Consider a loop inside another loop</a:t>
            </a:r>
            <a:endParaRPr lang="x-none" altLang="en-IN">
              <a:solidFill>
                <a:schemeClr val="tx1"/>
              </a:solidFill>
            </a:endParaRPr>
          </a:p>
          <a:p>
            <a:pPr marL="285750" indent="-285750">
              <a:buFont typeface="Arial" charset="0"/>
              <a:buChar char="•"/>
            </a:pPr>
            <a:r>
              <a:rPr lang="x-none" altLang="en-IN">
                <a:solidFill>
                  <a:schemeClr val="tx1"/>
                </a:solidFill>
              </a:rPr>
              <a:t>The loop runs for 10 iterations</a:t>
            </a:r>
            <a:endParaRPr lang="x-none" altLang="en-IN">
              <a:solidFill>
                <a:schemeClr val="tx1"/>
              </a:solidFill>
            </a:endParaRPr>
          </a:p>
          <a:p>
            <a:pPr marL="742950" lvl="1" indent="-285750">
              <a:buFont typeface="Arial" charset="0"/>
              <a:buChar char="•"/>
            </a:pPr>
            <a:r>
              <a:rPr lang="x-none" altLang="en-IN">
                <a:solidFill>
                  <a:schemeClr val="tx1"/>
                </a:solidFill>
              </a:rPr>
              <a:t>So branches back 9 times and exits the loop on the 10th iteration</a:t>
            </a:r>
            <a:endParaRPr lang="x-none" altLang="en-IN">
              <a:solidFill>
                <a:schemeClr val="tx1"/>
              </a:solidFill>
            </a:endParaRPr>
          </a:p>
          <a:p>
            <a:pPr marL="742950" lvl="1" indent="-285750">
              <a:buFont typeface="Arial" charset="0"/>
              <a:buChar char="•"/>
            </a:pPr>
            <a:r>
              <a:rPr lang="x-none" altLang="en-IN">
                <a:solidFill>
                  <a:schemeClr val="tx1"/>
                </a:solidFill>
              </a:rPr>
              <a:t>The branch is not taken once</a:t>
            </a:r>
            <a:endParaRPr lang="x-none" altLang="en-IN">
              <a:solidFill>
                <a:schemeClr val="tx1"/>
              </a:solidFill>
            </a:endParaRPr>
          </a:p>
          <a:p>
            <a:pPr marL="742950" lvl="1" indent="-285750">
              <a:buFont typeface="Arial" charset="0"/>
              <a:buChar char="•"/>
            </a:pPr>
            <a:endParaRPr lang="x-none" altLang="en-IN">
              <a:solidFill>
                <a:schemeClr val="tx1"/>
              </a:solidFill>
            </a:endParaRPr>
          </a:p>
          <a:p>
            <a:pPr marL="285750" lvl="0" indent="-285750">
              <a:buFont typeface="Arial" charset="0"/>
              <a:buChar char="•"/>
            </a:pPr>
            <a:r>
              <a:rPr lang="x-none" altLang="en-IN">
                <a:solidFill>
                  <a:schemeClr val="tx1"/>
                </a:solidFill>
              </a:rPr>
              <a:t>The loop might be run again</a:t>
            </a:r>
            <a:endParaRPr lang="x-none" altLang="en-IN">
              <a:solidFill>
                <a:schemeClr val="tx1"/>
              </a:solidFill>
            </a:endParaRPr>
          </a:p>
          <a:p>
            <a:pPr marL="285750" lvl="0" indent="-285750">
              <a:buFont typeface="Arial" charset="0"/>
              <a:buChar char="•"/>
            </a:pPr>
            <a:endParaRPr lang="x-none" altLang="en-IN">
              <a:solidFill>
                <a:schemeClr val="tx1"/>
              </a:solidFill>
            </a:endParaRPr>
          </a:p>
          <a:p>
            <a:pPr marL="285750" lvl="0" indent="-285750">
              <a:buFont typeface="Arial" charset="0"/>
              <a:buChar char="•"/>
            </a:pPr>
            <a:r>
              <a:rPr lang="x-none" altLang="en-IN">
                <a:solidFill>
                  <a:schemeClr val="tx1"/>
                </a:solidFill>
              </a:rPr>
              <a:t>The 1 bit predictor makes 2 prediction errors</a:t>
            </a:r>
            <a:endParaRPr lang="x-none" altLang="en-IN">
              <a:solidFill>
                <a:schemeClr val="tx1"/>
              </a:solidFill>
            </a:endParaRPr>
          </a:p>
          <a:p>
            <a:pPr marL="285750" lvl="0" indent="-285750">
              <a:buFont typeface="Arial" charset="0"/>
              <a:buChar char="•"/>
            </a:pPr>
            <a:r>
              <a:rPr lang="x-none" altLang="en-IN">
                <a:solidFill>
                  <a:schemeClr val="tx1"/>
                </a:solidFill>
              </a:rPr>
              <a:t>In the first iteration of the loop, the predicion says that the branch will not be taken (since when this loop was executed last, the last prediction is wrong and the bit will be changed)</a:t>
            </a:r>
            <a:endParaRPr lang="x-none" altLang="en-IN">
              <a:solidFill>
                <a:schemeClr val="tx1"/>
              </a:solidFill>
            </a:endParaRPr>
          </a:p>
          <a:p>
            <a:pPr marL="285750" lvl="0" indent="-285750">
              <a:buFont typeface="Arial" charset="0"/>
              <a:buChar char="•"/>
            </a:pPr>
            <a:r>
              <a:rPr lang="x-none" altLang="en-IN">
                <a:solidFill>
                  <a:schemeClr val="tx1"/>
                </a:solidFill>
              </a:rPr>
              <a:t>Since the branch is taken for all the iterations except the last one, the last prediction will also be wrong!</a:t>
            </a:r>
            <a:endParaRPr lang="x-none" altLang="en-IN">
              <a:solidFill>
                <a:schemeClr val="tx1"/>
              </a:solidFill>
            </a:endParaRPr>
          </a:p>
          <a:p>
            <a:pPr marL="285750" lvl="0" indent="-285750">
              <a:buFont typeface="Arial" charset="0"/>
              <a:buChar char="•"/>
            </a:pPr>
            <a:endParaRPr lang="x-none" altLang="en-IN">
              <a:solidFill>
                <a:schemeClr val="tx1"/>
              </a:solidFill>
            </a:endParaRPr>
          </a:p>
          <a:p>
            <a:pPr marL="285750" lvl="0" indent="-285750">
              <a:buFont typeface="Arial" charset="0"/>
              <a:buChar char="•"/>
            </a:pPr>
            <a:r>
              <a:rPr lang="x-none" altLang="en-IN">
                <a:sym typeface="+mn-ea"/>
              </a:rPr>
              <a:t>Ideally, we want the predictor to have a prediction accuracy equal to the proportion in the actual data.</a:t>
            </a:r>
            <a:endParaRPr lang="x-none" altLang="en-IN">
              <a:solidFill>
                <a:schemeClr val="tx1"/>
              </a:solidFill>
            </a:endParaRPr>
          </a:p>
          <a:p>
            <a:pPr marL="285750" lvl="0" indent="-285750">
              <a:buFont typeface="Arial" charset="0"/>
              <a:buChar char="•"/>
            </a:pPr>
            <a:endParaRPr lang="x-none" altLang="en-IN">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2 bit branch prediction</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0" name="TextBox 9"/>
          <p:cNvSpPr txBox="1"/>
          <p:nvPr/>
        </p:nvSpPr>
        <p:spPr>
          <a:xfrm>
            <a:off x="164465" y="685800"/>
            <a:ext cx="11501120" cy="1206500"/>
          </a:xfrm>
          <a:prstGeom prst="rect">
            <a:avLst/>
          </a:prstGeom>
          <a:noFill/>
        </p:spPr>
        <p:txBody>
          <a:bodyPr wrap="square" rtlCol="0">
            <a:spAutoFit/>
          </a:bodyPr>
          <a:p>
            <a:pPr marL="285750" lvl="0" indent="-285750">
              <a:buFont typeface="Arial" charset="0"/>
              <a:buChar char="•"/>
            </a:pPr>
            <a:r>
              <a:rPr lang="x-none" altLang="en-IN">
                <a:solidFill>
                  <a:schemeClr val="tx1"/>
                </a:solidFill>
              </a:rPr>
              <a:t>In order to solve this performance issue with the single bit prediction scheme, we use a two bit predictor</a:t>
            </a:r>
            <a:endParaRPr lang="x-none" altLang="en-IN">
              <a:solidFill>
                <a:schemeClr val="tx1"/>
              </a:solidFill>
            </a:endParaRPr>
          </a:p>
          <a:p>
            <a:pPr marL="285750" lvl="0" indent="-285750">
              <a:buFont typeface="Arial" charset="0"/>
              <a:buChar char="•"/>
            </a:pPr>
            <a:r>
              <a:rPr lang="x-none" altLang="en-IN">
                <a:solidFill>
                  <a:schemeClr val="tx1"/>
                </a:solidFill>
              </a:rPr>
              <a:t>A two bit predictor strongly favours the history of the branches - the prediction has to be wrong twice before the prediction is changed.</a:t>
            </a:r>
            <a:endParaRPr lang="x-none" altLang="en-IN">
              <a:solidFill>
                <a:schemeClr val="tx1"/>
              </a:solidFill>
            </a:endParaRPr>
          </a:p>
          <a:p>
            <a:pPr marL="285750" lvl="0" indent="-285750">
              <a:buFont typeface="Arial" charset="0"/>
              <a:buChar char="•"/>
            </a:pPr>
            <a:r>
              <a:rPr lang="x-none" altLang="en-IN">
                <a:solidFill>
                  <a:schemeClr val="tx1"/>
                </a:solidFill>
              </a:rPr>
              <a:t>The operation of the prediction changing procedure can be explained via the following state diagram</a:t>
            </a:r>
            <a:endParaRPr lang="x-none" altLang="en-IN">
              <a:solidFill>
                <a:schemeClr val="tx1"/>
              </a:solidFill>
            </a:endParaRPr>
          </a:p>
        </p:txBody>
      </p:sp>
      <p:pic>
        <p:nvPicPr>
          <p:cNvPr id="66565" name="Picture 6" descr="f04-63-9780124077263"/>
          <p:cNvPicPr>
            <a:picLocks noChangeAspect="1"/>
          </p:cNvPicPr>
          <p:nvPr>
            <p:ph idx="1"/>
          </p:nvPr>
        </p:nvPicPr>
        <p:blipFill>
          <a:blip r:embed="rId2"/>
          <a:srcRect/>
          <a:stretch>
            <a:fillRect/>
          </a:stretch>
        </p:blipFill>
        <p:spPr>
          <a:xfrm>
            <a:off x="2750820" y="1938020"/>
            <a:ext cx="5777230" cy="3211830"/>
          </a:xfrm>
          <a:ln w="9525">
            <a:noFill/>
            <a:miter/>
          </a:ln>
        </p:spPr>
      </p:pic>
      <p:sp>
        <p:nvSpPr>
          <p:cNvPr id="7" name="TextBox 6"/>
          <p:cNvSpPr txBox="1"/>
          <p:nvPr/>
        </p:nvSpPr>
        <p:spPr>
          <a:xfrm>
            <a:off x="236220" y="5422265"/>
            <a:ext cx="11387455" cy="1206500"/>
          </a:xfrm>
          <a:prstGeom prst="rect">
            <a:avLst/>
          </a:prstGeom>
          <a:noFill/>
        </p:spPr>
        <p:txBody>
          <a:bodyPr wrap="square" rtlCol="0">
            <a:spAutoFit/>
          </a:bodyPr>
          <a:p>
            <a:pPr marL="342900" indent="-342900">
              <a:buAutoNum type="arabicPeriod"/>
            </a:pPr>
            <a:r>
              <a:rPr lang="x-none" altLang="en-IN"/>
              <a:t>Exercise: Check whether the performance issue with the loop discussed in the previous slide is solved with this scheme for changing predictions.</a:t>
            </a:r>
            <a:endParaRPr lang="x-none" altLang="en-IN"/>
          </a:p>
          <a:p>
            <a:pPr marL="342900" indent="-342900">
              <a:buAutoNum type="arabicPeriod"/>
            </a:pPr>
            <a:r>
              <a:rPr lang="x-none" altLang="en-IN"/>
              <a:t>Reading assignment: Find out other optimizations which can be done for branching - branch target caches, reducing the number of instructions flushed when a branch is taken.</a:t>
            </a:r>
            <a:endParaRPr lang="x-none" alt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Exceptions and Interrupts</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0" name="TextBox 9"/>
          <p:cNvSpPr txBox="1"/>
          <p:nvPr/>
        </p:nvSpPr>
        <p:spPr>
          <a:xfrm>
            <a:off x="164465" y="685800"/>
            <a:ext cx="11501120" cy="5321300"/>
          </a:xfrm>
          <a:prstGeom prst="rect">
            <a:avLst/>
          </a:prstGeom>
          <a:noFill/>
        </p:spPr>
        <p:txBody>
          <a:bodyPr wrap="square" rtlCol="0">
            <a:spAutoFit/>
          </a:bodyPr>
          <a:p>
            <a:pPr marL="285750" lvl="0" indent="-285750">
              <a:buFont typeface="Arial" charset="0"/>
              <a:buChar char="•"/>
            </a:pPr>
            <a:r>
              <a:rPr lang="x-none" altLang="en-IN">
                <a:solidFill>
                  <a:schemeClr val="tx1"/>
                </a:solidFill>
              </a:rPr>
              <a:t>These are unexpected events that change the control flow</a:t>
            </a:r>
            <a:endParaRPr lang="x-none" altLang="en-IN">
              <a:solidFill>
                <a:schemeClr val="tx1"/>
              </a:solidFill>
            </a:endParaRPr>
          </a:p>
          <a:p>
            <a:pPr marL="742950" lvl="1" indent="-285750">
              <a:buFont typeface="Arial" charset="0"/>
              <a:buChar char="•"/>
            </a:pPr>
            <a:r>
              <a:rPr lang="x-none" altLang="en-IN">
                <a:solidFill>
                  <a:schemeClr val="tx1"/>
                </a:solidFill>
              </a:rPr>
              <a:t>Unlike jumps and conditional branches occur at specific times in the program</a:t>
            </a:r>
            <a:endParaRPr lang="x-none" altLang="en-IN">
              <a:solidFill>
                <a:schemeClr val="tx1"/>
              </a:solidFill>
            </a:endParaRPr>
          </a:p>
          <a:p>
            <a:pPr marL="285750" lvl="0" indent="-285750">
              <a:buFont typeface="Arial" charset="0"/>
              <a:buChar char="•"/>
            </a:pPr>
            <a:r>
              <a:rPr lang="x-none" altLang="en-IN">
                <a:solidFill>
                  <a:schemeClr val="tx1"/>
                </a:solidFill>
              </a:rPr>
              <a:t>Interrupts</a:t>
            </a:r>
            <a:endParaRPr lang="x-none" altLang="en-IN">
              <a:solidFill>
                <a:schemeClr val="tx1"/>
              </a:solidFill>
            </a:endParaRPr>
          </a:p>
          <a:p>
            <a:pPr marL="742950" lvl="1" indent="-285750">
              <a:buFont typeface="Arial" charset="0"/>
              <a:buChar char="•"/>
            </a:pPr>
            <a:r>
              <a:rPr lang="x-none" altLang="en-IN">
                <a:solidFill>
                  <a:schemeClr val="tx1"/>
                </a:solidFill>
              </a:rPr>
              <a:t>Caused due to some external (outside the processor) event</a:t>
            </a:r>
            <a:endParaRPr lang="x-none" altLang="en-IN">
              <a:solidFill>
                <a:schemeClr val="tx1"/>
              </a:solidFill>
            </a:endParaRPr>
          </a:p>
          <a:p>
            <a:pPr marL="742950" lvl="1" indent="-285750">
              <a:buFont typeface="Arial" charset="0"/>
              <a:buChar char="•"/>
            </a:pPr>
            <a:r>
              <a:rPr lang="x-none" altLang="en-IN">
                <a:solidFill>
                  <a:schemeClr val="tx1"/>
                </a:solidFill>
              </a:rPr>
              <a:t>From an external I/O controller signalling that some input has occurred</a:t>
            </a:r>
            <a:endParaRPr lang="x-none" altLang="en-IN">
              <a:solidFill>
                <a:schemeClr val="tx1"/>
              </a:solidFill>
            </a:endParaRPr>
          </a:p>
          <a:p>
            <a:pPr marL="285750" lvl="0" indent="-285750">
              <a:buFont typeface="Arial" charset="0"/>
              <a:buChar char="•"/>
            </a:pPr>
            <a:r>
              <a:rPr lang="x-none" altLang="en-IN">
                <a:solidFill>
                  <a:schemeClr val="tx1"/>
                </a:solidFill>
              </a:rPr>
              <a:t>Exceptions</a:t>
            </a:r>
            <a:endParaRPr lang="x-none" altLang="en-IN">
              <a:solidFill>
                <a:schemeClr val="tx1"/>
              </a:solidFill>
            </a:endParaRPr>
          </a:p>
          <a:p>
            <a:pPr marL="742950" lvl="1" indent="-285750">
              <a:buFont typeface="Arial" charset="0"/>
              <a:buChar char="•"/>
            </a:pPr>
            <a:r>
              <a:rPr lang="x-none" altLang="en-IN">
                <a:solidFill>
                  <a:schemeClr val="tx1"/>
                </a:solidFill>
              </a:rPr>
              <a:t>Caused due to internal events</a:t>
            </a:r>
            <a:endParaRPr lang="x-none" altLang="en-IN">
              <a:solidFill>
                <a:schemeClr val="tx1"/>
              </a:solidFill>
            </a:endParaRPr>
          </a:p>
          <a:p>
            <a:pPr marL="742950" lvl="1" indent="-285750">
              <a:buFont typeface="Arial" charset="0"/>
              <a:buChar char="•"/>
            </a:pPr>
            <a:r>
              <a:rPr lang="x-none" altLang="en-IN">
                <a:solidFill>
                  <a:schemeClr val="tx1"/>
                </a:solidFill>
              </a:rPr>
              <a:t>Unknown opcode - how can this happen?</a:t>
            </a:r>
            <a:endParaRPr lang="x-none" altLang="en-IN">
              <a:solidFill>
                <a:schemeClr val="tx1"/>
              </a:solidFill>
            </a:endParaRPr>
          </a:p>
          <a:p>
            <a:pPr marL="742950" lvl="1" indent="-285750">
              <a:buFont typeface="Arial" charset="0"/>
              <a:buChar char="•"/>
            </a:pPr>
            <a:r>
              <a:rPr lang="x-none" altLang="en-IN">
                <a:solidFill>
                  <a:schemeClr val="tx1"/>
                </a:solidFill>
              </a:rPr>
              <a:t>Arithmetic overflow</a:t>
            </a:r>
            <a:endParaRPr lang="x-none" altLang="en-IN">
              <a:solidFill>
                <a:schemeClr val="tx1"/>
              </a:solidFill>
            </a:endParaRPr>
          </a:p>
          <a:p>
            <a:pPr marL="742950" lvl="1" indent="-285750">
              <a:buFont typeface="Arial" charset="0"/>
              <a:buChar char="•"/>
            </a:pPr>
            <a:r>
              <a:rPr lang="x-none" altLang="en-IN">
                <a:solidFill>
                  <a:schemeClr val="tx1"/>
                </a:solidFill>
              </a:rPr>
              <a:t>System call</a:t>
            </a:r>
            <a:endParaRPr lang="x-none" altLang="en-IN">
              <a:solidFill>
                <a:schemeClr val="tx1"/>
              </a:solidFill>
            </a:endParaRPr>
          </a:p>
          <a:p>
            <a:pPr marL="285750" lvl="0" indent="-285750">
              <a:buFont typeface="Arial" charset="0"/>
              <a:buChar char="•"/>
            </a:pPr>
            <a:endParaRPr lang="x-none" altLang="en-IN">
              <a:solidFill>
                <a:schemeClr val="tx1"/>
              </a:solidFill>
            </a:endParaRPr>
          </a:p>
          <a:p>
            <a:pPr marL="285750" lvl="0" indent="-285750">
              <a:buFont typeface="Arial" charset="0"/>
              <a:buChar char="•"/>
            </a:pPr>
            <a:r>
              <a:rPr lang="x-none" altLang="en-IN">
                <a:solidFill>
                  <a:schemeClr val="tx1"/>
                </a:solidFill>
              </a:rPr>
              <a:t>How to handle exceptions or interrupts</a:t>
            </a:r>
            <a:endParaRPr lang="x-none" altLang="en-IN">
              <a:solidFill>
                <a:schemeClr val="tx1"/>
              </a:solidFill>
            </a:endParaRPr>
          </a:p>
          <a:p>
            <a:pPr marL="742950" lvl="1" indent="-285750">
              <a:buFont typeface="Arial" charset="0"/>
              <a:buChar char="•"/>
            </a:pPr>
            <a:r>
              <a:rPr lang="x-none" altLang="en-IN">
                <a:solidFill>
                  <a:schemeClr val="tx1"/>
                </a:solidFill>
              </a:rPr>
              <a:t>Logic to detect exceptions or interrupts</a:t>
            </a:r>
            <a:endParaRPr lang="x-none" altLang="en-IN">
              <a:solidFill>
                <a:schemeClr val="tx1"/>
              </a:solidFill>
            </a:endParaRPr>
          </a:p>
          <a:p>
            <a:pPr marL="742950" lvl="1" indent="-285750">
              <a:buFont typeface="Arial" charset="0"/>
              <a:buChar char="•"/>
            </a:pPr>
            <a:r>
              <a:rPr lang="x-none" altLang="en-IN">
                <a:solidFill>
                  <a:schemeClr val="tx1"/>
                </a:solidFill>
              </a:rPr>
              <a:t>Save state of the program counter - might need to return to this or use for debugging</a:t>
            </a:r>
            <a:endParaRPr lang="x-none" altLang="en-IN">
              <a:solidFill>
                <a:schemeClr val="tx1"/>
              </a:solidFill>
            </a:endParaRPr>
          </a:p>
          <a:p>
            <a:pPr marL="1200150" lvl="2" indent="-285750">
              <a:buFont typeface="Arial" charset="0"/>
              <a:buChar char="•"/>
            </a:pPr>
            <a:r>
              <a:rPr lang="x-none" altLang="en-IN">
                <a:solidFill>
                  <a:schemeClr val="tx1"/>
                </a:solidFill>
              </a:rPr>
              <a:t>Exception Program Counter</a:t>
            </a:r>
            <a:endParaRPr lang="x-none" altLang="en-IN">
              <a:solidFill>
                <a:schemeClr val="tx1"/>
              </a:solidFill>
            </a:endParaRPr>
          </a:p>
          <a:p>
            <a:pPr marL="742950" lvl="1" indent="-285750">
              <a:buFont typeface="Arial" charset="0"/>
              <a:buChar char="•"/>
            </a:pPr>
            <a:r>
              <a:rPr lang="x-none" altLang="en-IN">
                <a:solidFill>
                  <a:schemeClr val="tx1"/>
                </a:solidFill>
              </a:rPr>
              <a:t>Store what kind of exception or interrupt has occurred (Cause register)</a:t>
            </a:r>
            <a:endParaRPr lang="x-none" altLang="en-IN">
              <a:solidFill>
                <a:schemeClr val="tx1"/>
              </a:solidFill>
            </a:endParaRPr>
          </a:p>
          <a:p>
            <a:pPr marL="742950" lvl="1" indent="-285750">
              <a:buFont typeface="Arial" charset="0"/>
              <a:buChar char="•"/>
            </a:pPr>
            <a:r>
              <a:rPr lang="x-none" altLang="en-IN">
                <a:solidFill>
                  <a:schemeClr val="tx1"/>
                </a:solidFill>
              </a:rPr>
              <a:t>Jump to an exception handler (usually at a fixed address!)</a:t>
            </a:r>
            <a:endParaRPr lang="x-none" altLang="en-IN">
              <a:solidFill>
                <a:schemeClr val="tx1"/>
              </a:solidFill>
            </a:endParaRPr>
          </a:p>
          <a:p>
            <a:pPr marL="1200150" lvl="2" indent="-285750">
              <a:buFont typeface="Arial" charset="0"/>
              <a:buChar char="•"/>
            </a:pPr>
            <a:r>
              <a:rPr lang="x-none" altLang="en-IN">
                <a:solidFill>
                  <a:schemeClr val="tx1"/>
                </a:solidFill>
              </a:rPr>
              <a:t>Inside the exception handler use the Cause register to find out what caused the exception and do an appropriate action</a:t>
            </a:r>
            <a:endParaRPr lang="x-none" altLang="en-IN">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Handling Exceptions and Interrupts</a:t>
            </a:r>
            <a:endParaRPr lang="x-none" altLang="en-IN">
              <a:solidFill>
                <a:srgbClr val="FF0000"/>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0" name="TextBox 9"/>
          <p:cNvSpPr txBox="1"/>
          <p:nvPr/>
        </p:nvSpPr>
        <p:spPr>
          <a:xfrm>
            <a:off x="164465" y="685800"/>
            <a:ext cx="11501120" cy="2029460"/>
          </a:xfrm>
          <a:prstGeom prst="rect">
            <a:avLst/>
          </a:prstGeom>
          <a:noFill/>
        </p:spPr>
        <p:txBody>
          <a:bodyPr wrap="square" rtlCol="0">
            <a:spAutoFit/>
          </a:bodyPr>
          <a:p>
            <a:pPr marL="285750" lvl="0" indent="-285750">
              <a:buFont typeface="Arial" charset="0"/>
              <a:buChar char="•"/>
            </a:pPr>
            <a:r>
              <a:rPr lang="x-none" altLang="en-IN">
                <a:solidFill>
                  <a:schemeClr val="tx1"/>
                </a:solidFill>
              </a:rPr>
              <a:t>How to handle exceptions or interrupts</a:t>
            </a:r>
            <a:endParaRPr lang="x-none" altLang="en-IN">
              <a:solidFill>
                <a:schemeClr val="tx1"/>
              </a:solidFill>
            </a:endParaRPr>
          </a:p>
          <a:p>
            <a:pPr marL="742950" lvl="1" indent="-285750">
              <a:buFont typeface="Arial" charset="0"/>
              <a:buChar char="•"/>
            </a:pPr>
            <a:r>
              <a:rPr lang="x-none" altLang="en-IN">
                <a:solidFill>
                  <a:schemeClr val="tx1"/>
                </a:solidFill>
              </a:rPr>
              <a:t>Logic to detect exceptions or interrupts</a:t>
            </a:r>
            <a:endParaRPr lang="x-none" altLang="en-IN">
              <a:solidFill>
                <a:schemeClr val="tx1"/>
              </a:solidFill>
            </a:endParaRPr>
          </a:p>
          <a:p>
            <a:pPr marL="742950" lvl="1" indent="-285750">
              <a:buFont typeface="Arial" charset="0"/>
              <a:buChar char="•"/>
            </a:pPr>
            <a:r>
              <a:rPr lang="x-none" altLang="en-IN">
                <a:solidFill>
                  <a:schemeClr val="tx1"/>
                </a:solidFill>
              </a:rPr>
              <a:t>Save state of the program counter - might need to return to this or use for debugging</a:t>
            </a:r>
            <a:endParaRPr lang="x-none" altLang="en-IN">
              <a:solidFill>
                <a:schemeClr val="tx1"/>
              </a:solidFill>
            </a:endParaRPr>
          </a:p>
          <a:p>
            <a:pPr marL="1200150" lvl="2" indent="-285750">
              <a:buFont typeface="Arial" charset="0"/>
              <a:buChar char="•"/>
            </a:pPr>
            <a:r>
              <a:rPr lang="x-none" altLang="en-IN">
                <a:solidFill>
                  <a:schemeClr val="tx1"/>
                </a:solidFill>
              </a:rPr>
              <a:t>Exception Program Counter</a:t>
            </a:r>
            <a:endParaRPr lang="x-none" altLang="en-IN">
              <a:solidFill>
                <a:schemeClr val="tx1"/>
              </a:solidFill>
            </a:endParaRPr>
          </a:p>
          <a:p>
            <a:pPr marL="742950" lvl="1" indent="-285750">
              <a:buFont typeface="Arial" charset="0"/>
              <a:buChar char="•"/>
            </a:pPr>
            <a:r>
              <a:rPr lang="x-none" altLang="en-IN">
                <a:solidFill>
                  <a:schemeClr val="tx1"/>
                </a:solidFill>
              </a:rPr>
              <a:t>Depending upon the kind of exception or interrupt jump to different exception handlers</a:t>
            </a:r>
            <a:endParaRPr lang="x-none" altLang="en-IN">
              <a:solidFill>
                <a:schemeClr val="tx1"/>
              </a:solidFill>
            </a:endParaRPr>
          </a:p>
          <a:p>
            <a:pPr marL="742950" lvl="1" indent="-285750">
              <a:buFont typeface="Arial" charset="0"/>
              <a:buChar char="•"/>
            </a:pPr>
            <a:r>
              <a:rPr lang="x-none" altLang="en-IN">
                <a:solidFill>
                  <a:schemeClr val="tx1"/>
                </a:solidFill>
              </a:rPr>
              <a:t>If the handler addresses are chosen according to the type of exception or interrupt: </a:t>
            </a:r>
            <a:r>
              <a:rPr lang="x-none" altLang="en-IN">
                <a:solidFill>
                  <a:srgbClr val="FF0000"/>
                </a:solidFill>
              </a:rPr>
              <a:t>Vectored interrupts</a:t>
            </a:r>
            <a:endParaRPr lang="x-none" altLang="en-IN">
              <a:solidFill>
                <a:srgbClr val="FF0000"/>
              </a:solidFill>
            </a:endParaRPr>
          </a:p>
        </p:txBody>
      </p:sp>
      <p:sp>
        <p:nvSpPr>
          <p:cNvPr id="7" name="TextBox 6"/>
          <p:cNvSpPr txBox="1"/>
          <p:nvPr/>
        </p:nvSpPr>
        <p:spPr>
          <a:xfrm>
            <a:off x="416560" y="3209290"/>
            <a:ext cx="11078210" cy="383540"/>
          </a:xfrm>
          <a:prstGeom prst="rect">
            <a:avLst/>
          </a:prstGeom>
          <a:noFill/>
        </p:spPr>
        <p:txBody>
          <a:bodyPr wrap="square" rtlCol="0">
            <a:spAutoFit/>
          </a:bodyPr>
          <a:p>
            <a:r>
              <a:rPr lang="x-none" altLang="en-IN"/>
              <a:t>Exercise: How to handle arithmetic overflow and invalid opcode exceptions in our single cycle processor?</a:t>
            </a:r>
            <a:endParaRPr lang="x-none" alt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solidFill>
                  <a:schemeClr val="tx1"/>
                </a:solidFill>
              </a:rPr>
              <a:t>Pipelined implemenation - how to handle exceptions?</a:t>
            </a:r>
            <a:endParaRPr lang="x-none" altLang="en-IN">
              <a:solidFill>
                <a:schemeClr val="tx1"/>
              </a:solidFill>
            </a:endParaRPr>
          </a:p>
        </p:txBody>
      </p:sp>
      <p:sp>
        <p:nvSpPr>
          <p:cNvPr id="2" name="TextBox 1"/>
          <p:cNvSpPr txBox="1"/>
          <p:nvPr/>
        </p:nvSpPr>
        <p:spPr>
          <a:xfrm>
            <a:off x="403860" y="764540"/>
            <a:ext cx="11490325" cy="383540"/>
          </a:xfrm>
          <a:prstGeom prst="rect">
            <a:avLst/>
          </a:prstGeom>
          <a:noFill/>
        </p:spPr>
        <p:txBody>
          <a:bodyPr wrap="square" rtlCol="0">
            <a:spAutoFit/>
          </a:bodyPr>
          <a:p>
            <a:pPr marL="285750" indent="-285750" algn="just">
              <a:buFont typeface="Arial" charset="0"/>
              <a:buChar char="•"/>
            </a:pPr>
            <a:endParaRPr lang="x-none" altLang="en-IN"/>
          </a:p>
        </p:txBody>
      </p:sp>
      <p:sp>
        <p:nvSpPr>
          <p:cNvPr id="10" name="TextBox 9"/>
          <p:cNvSpPr txBox="1"/>
          <p:nvPr/>
        </p:nvSpPr>
        <p:spPr>
          <a:xfrm>
            <a:off x="164465" y="685800"/>
            <a:ext cx="11501120" cy="2578100"/>
          </a:xfrm>
          <a:prstGeom prst="rect">
            <a:avLst/>
          </a:prstGeom>
          <a:noFill/>
        </p:spPr>
        <p:txBody>
          <a:bodyPr wrap="square" rtlCol="0">
            <a:spAutoFit/>
          </a:bodyPr>
          <a:p>
            <a:pPr marL="285750" lvl="0" indent="-285750">
              <a:buFont typeface="Arial" charset="0"/>
              <a:buChar char="•"/>
            </a:pPr>
            <a:r>
              <a:rPr lang="x-none" altLang="en-IN">
                <a:solidFill>
                  <a:schemeClr val="tx1"/>
                </a:solidFill>
              </a:rPr>
              <a:t>Treat it as a control hazard</a:t>
            </a:r>
            <a:endParaRPr lang="x-none" altLang="en-IN">
              <a:solidFill>
                <a:schemeClr val="tx1"/>
              </a:solidFill>
            </a:endParaRPr>
          </a:p>
          <a:p>
            <a:pPr marL="285750" lvl="0" indent="-285750">
              <a:buFont typeface="Arial" charset="0"/>
              <a:buChar char="•"/>
            </a:pPr>
            <a:r>
              <a:rPr lang="x-none" altLang="en-IN">
                <a:solidFill>
                  <a:schemeClr val="tx1"/>
                </a:solidFill>
              </a:rPr>
              <a:t>Suppose we do</a:t>
            </a:r>
            <a:endParaRPr lang="x-none" altLang="en-IN">
              <a:solidFill>
                <a:schemeClr val="tx1"/>
              </a:solidFill>
            </a:endParaRPr>
          </a:p>
          <a:p>
            <a:pPr lvl="1" indent="0">
              <a:buFont typeface="Arial" charset="0"/>
              <a:buNone/>
            </a:pPr>
            <a:r>
              <a:rPr lang="x-none" altLang="en-IN">
                <a:solidFill>
                  <a:schemeClr val="tx1"/>
                </a:solidFill>
              </a:rPr>
              <a:t>add r1, r2, r1</a:t>
            </a:r>
            <a:endParaRPr lang="x-none" altLang="en-IN">
              <a:solidFill>
                <a:schemeClr val="tx1"/>
              </a:solidFill>
            </a:endParaRPr>
          </a:p>
          <a:p>
            <a:pPr lvl="1" indent="0">
              <a:buFont typeface="Arial" charset="0"/>
              <a:buNone/>
            </a:pPr>
            <a:r>
              <a:rPr lang="x-none" altLang="en-IN">
                <a:solidFill>
                  <a:schemeClr val="tx1"/>
                </a:solidFill>
              </a:rPr>
              <a:t>and there is an arithmetic overflow.</a:t>
            </a:r>
            <a:endParaRPr lang="x-none" altLang="en-IN">
              <a:solidFill>
                <a:schemeClr val="tx1"/>
              </a:solidFill>
            </a:endParaRPr>
          </a:p>
          <a:p>
            <a:pPr marL="800100" lvl="1" indent="-342900">
              <a:buFont typeface="Arial" charset="0"/>
              <a:buAutoNum type="arabicPeriod"/>
            </a:pPr>
            <a:r>
              <a:rPr lang="x-none" altLang="en-IN">
                <a:solidFill>
                  <a:schemeClr val="tx1"/>
                </a:solidFill>
              </a:rPr>
              <a:t>Exception is detected by the control logic</a:t>
            </a:r>
            <a:endParaRPr lang="x-none" altLang="en-IN">
              <a:solidFill>
                <a:schemeClr val="tx1"/>
              </a:solidFill>
            </a:endParaRPr>
          </a:p>
          <a:p>
            <a:pPr marL="800100" lvl="1" indent="-342900">
              <a:buFont typeface="Arial" charset="0"/>
              <a:buAutoNum type="arabicPeriod"/>
            </a:pPr>
            <a:r>
              <a:rPr lang="x-none" altLang="en-IN">
                <a:solidFill>
                  <a:schemeClr val="tx1"/>
                </a:solidFill>
              </a:rPr>
              <a:t>Additional instructions which were fetched should be flushed</a:t>
            </a:r>
            <a:endParaRPr lang="x-none" altLang="en-IN">
              <a:solidFill>
                <a:schemeClr val="tx1"/>
              </a:solidFill>
            </a:endParaRPr>
          </a:p>
          <a:p>
            <a:pPr marL="800100" lvl="1" indent="-342900">
              <a:buFont typeface="Arial" charset="0"/>
              <a:buAutoNum type="arabicPeriod"/>
            </a:pPr>
            <a:r>
              <a:rPr lang="x-none" altLang="en-IN">
                <a:solidFill>
                  <a:schemeClr val="tx1"/>
                </a:solidFill>
              </a:rPr>
              <a:t>Jump to the handler</a:t>
            </a:r>
            <a:endParaRPr lang="x-none" altLang="en-IN">
              <a:solidFill>
                <a:schemeClr val="tx1"/>
              </a:solidFill>
            </a:endParaRPr>
          </a:p>
          <a:p>
            <a:pPr marL="800100" lvl="1" indent="-342900">
              <a:buFont typeface="Arial" charset="0"/>
              <a:buAutoNum type="arabicPeriod"/>
            </a:pPr>
            <a:endParaRPr lang="x-none" altLang="en-IN">
              <a:solidFill>
                <a:schemeClr val="tx1"/>
              </a:solidFill>
            </a:endParaRPr>
          </a:p>
          <a:p>
            <a:pPr lvl="1" indent="0">
              <a:buFont typeface="Arial" charset="0"/>
              <a:buNone/>
            </a:pPr>
            <a:endParaRPr lang="x-none" altLang="en-IN">
              <a:solidFill>
                <a:schemeClr val="tx1"/>
              </a:solidFill>
            </a:endParaRPr>
          </a:p>
        </p:txBody>
      </p:sp>
      <p:sp>
        <p:nvSpPr>
          <p:cNvPr id="8" name="TextBox 7"/>
          <p:cNvSpPr txBox="1"/>
          <p:nvPr/>
        </p:nvSpPr>
        <p:spPr>
          <a:xfrm>
            <a:off x="278130" y="3399155"/>
            <a:ext cx="11501120" cy="2578100"/>
          </a:xfrm>
          <a:prstGeom prst="rect">
            <a:avLst/>
          </a:prstGeom>
          <a:noFill/>
        </p:spPr>
        <p:txBody>
          <a:bodyPr wrap="square" rtlCol="0">
            <a:spAutoFit/>
          </a:bodyPr>
          <a:p>
            <a:pPr marL="285750" lvl="0" indent="-285750">
              <a:buFont typeface="Arial" charset="0"/>
              <a:buChar char="•"/>
            </a:pPr>
            <a:r>
              <a:rPr lang="x-none" altLang="en-IN">
                <a:solidFill>
                  <a:schemeClr val="tx1"/>
                </a:solidFill>
              </a:rPr>
              <a:t>Actually sequence is</a:t>
            </a:r>
            <a:endParaRPr lang="x-none" altLang="en-IN">
              <a:solidFill>
                <a:schemeClr val="tx1"/>
              </a:solidFill>
            </a:endParaRPr>
          </a:p>
          <a:p>
            <a:pPr marL="800100" lvl="1" indent="-342900">
              <a:buFont typeface="Arial" charset="0"/>
              <a:buAutoNum type="arabicPeriod"/>
            </a:pPr>
            <a:r>
              <a:rPr lang="x-none" altLang="en-IN">
                <a:solidFill>
                  <a:schemeClr val="tx1"/>
                </a:solidFill>
              </a:rPr>
              <a:t>Exception is detected by the control unit</a:t>
            </a:r>
            <a:endParaRPr lang="x-none" altLang="en-IN">
              <a:solidFill>
                <a:schemeClr val="tx1"/>
              </a:solidFill>
            </a:endParaRPr>
          </a:p>
          <a:p>
            <a:pPr marL="800100" lvl="1" indent="-342900">
              <a:buFont typeface="Arial" charset="0"/>
              <a:buAutoNum type="arabicPeriod"/>
            </a:pPr>
            <a:r>
              <a:rPr lang="x-none" altLang="en-IN">
                <a:solidFill>
                  <a:schemeClr val="tx1"/>
                </a:solidFill>
              </a:rPr>
              <a:t>Prevent writing back to r1</a:t>
            </a:r>
            <a:endParaRPr lang="x-none" altLang="en-IN">
              <a:solidFill>
                <a:schemeClr val="tx1"/>
              </a:solidFill>
            </a:endParaRPr>
          </a:p>
          <a:p>
            <a:pPr marL="800100" lvl="1" indent="-342900">
              <a:buFont typeface="Arial" charset="0"/>
              <a:buAutoNum type="arabicPeriod"/>
            </a:pPr>
            <a:r>
              <a:rPr lang="x-none" altLang="en-IN">
                <a:solidFill>
                  <a:schemeClr val="tx1"/>
                </a:solidFill>
              </a:rPr>
              <a:t>Complete previous instructions in the pipeline</a:t>
            </a:r>
            <a:endParaRPr lang="x-none" altLang="en-IN">
              <a:solidFill>
                <a:schemeClr val="tx1"/>
              </a:solidFill>
            </a:endParaRPr>
          </a:p>
          <a:p>
            <a:pPr marL="800100" lvl="1" indent="-342900">
              <a:buFont typeface="Arial" charset="0"/>
              <a:buAutoNum type="arabicPeriod"/>
            </a:pPr>
            <a:r>
              <a:rPr lang="x-none" altLang="en-IN">
                <a:solidFill>
                  <a:schemeClr val="tx1"/>
                </a:solidFill>
              </a:rPr>
              <a:t>Flush current and subsequent instructions</a:t>
            </a:r>
            <a:endParaRPr lang="x-none" altLang="en-IN">
              <a:solidFill>
                <a:schemeClr val="tx1"/>
              </a:solidFill>
            </a:endParaRPr>
          </a:p>
          <a:p>
            <a:pPr marL="800100" lvl="1" indent="-342900">
              <a:buFont typeface="Arial" charset="0"/>
              <a:buAutoNum type="arabicPeriod"/>
            </a:pPr>
            <a:r>
              <a:rPr lang="x-none" altLang="en-IN">
                <a:solidFill>
                  <a:schemeClr val="tx1"/>
                </a:solidFill>
              </a:rPr>
              <a:t>Update Cause and EPC registers</a:t>
            </a:r>
            <a:endParaRPr lang="x-none" altLang="en-IN">
              <a:solidFill>
                <a:schemeClr val="tx1"/>
              </a:solidFill>
            </a:endParaRPr>
          </a:p>
          <a:p>
            <a:pPr marL="800100" lvl="1" indent="-342900">
              <a:buFont typeface="Arial" charset="0"/>
              <a:buAutoNum type="arabicPeriod"/>
            </a:pPr>
            <a:r>
              <a:rPr lang="x-none" altLang="en-IN">
                <a:solidFill>
                  <a:schemeClr val="tx1"/>
                </a:solidFill>
              </a:rPr>
              <a:t>Jump to the handler</a:t>
            </a:r>
            <a:endParaRPr lang="x-none" altLang="en-IN">
              <a:solidFill>
                <a:schemeClr val="tx1"/>
              </a:solidFill>
            </a:endParaRPr>
          </a:p>
          <a:p>
            <a:pPr marL="800100" lvl="1" indent="-342900">
              <a:buFont typeface="Arial" charset="0"/>
              <a:buAutoNum type="arabicPeriod"/>
            </a:pPr>
            <a:endParaRPr lang="x-none" altLang="en-IN">
              <a:solidFill>
                <a:schemeClr val="tx1"/>
              </a:solidFill>
            </a:endParaRPr>
          </a:p>
          <a:p>
            <a:pPr lvl="1" indent="0">
              <a:buFont typeface="Arial" charset="0"/>
              <a:buNone/>
            </a:pPr>
            <a:endParaRPr lang="x-none" altLang="en-I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5972</Words>
  <Application>Kingsoft Office WPP</Application>
  <PresentationFormat>Widescreen</PresentationFormat>
  <Paragraphs>161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vineeth</dc:creator>
  <cp:lastModifiedBy>vineeth</cp:lastModifiedBy>
  <cp:revision>843</cp:revision>
  <dcterms:created xsi:type="dcterms:W3CDTF">2017-02-23T05:50:15Z</dcterms:created>
  <dcterms:modified xsi:type="dcterms:W3CDTF">2017-02-23T05:50:15Z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16393ԛ-10.1.0.5672</vt:lpwstr>
  </property>
</Properties>
</file>