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75" r:id="rId5"/>
    <p:sldId id="276" r:id="rId6"/>
    <p:sldId id="278" r:id="rId7"/>
    <p:sldId id="279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13303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Lecture 6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19/01/2017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383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Review ...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37820" y="854075"/>
            <a:ext cx="11721465" cy="1755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The x86 ISA instructions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Data transfer instructions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Using the stack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Arithmetic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Logic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</p:txBody>
      </p:sp>
      <p:sp>
        <p:nvSpPr>
          <p:cNvPr id="7" name="TextBox 6"/>
          <p:cNvSpPr txBox="1"/>
          <p:nvPr/>
        </p:nvSpPr>
        <p:spPr>
          <a:xfrm>
            <a:off x="163830" y="271399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Today ...</a:t>
            </a:r>
            <a:endParaRPr lang="x-none" altLang="en-IN"/>
          </a:p>
        </p:txBody>
      </p:sp>
      <p:sp>
        <p:nvSpPr>
          <p:cNvPr id="8" name="TextBox 7"/>
          <p:cNvSpPr txBox="1"/>
          <p:nvPr/>
        </p:nvSpPr>
        <p:spPr>
          <a:xfrm>
            <a:off x="337820" y="3219450"/>
            <a:ext cx="1172146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Continue with our study of x86 assembly</a:t>
            </a:r>
            <a:endParaRPr lang="x-none" alt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x86 - instructions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185420" y="905510"/>
            <a:ext cx="11798300" cy="2578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Branching/Jump instructions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jmp </a:t>
            </a:r>
            <a:r>
              <a:rPr lang="x-none" altLang="en-IN"/>
              <a:t>&lt;label&gt; (this label is a human readable label which will be converted by the assembler to a proper address)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j&lt;condition code&gt; e.g. </a:t>
            </a:r>
            <a:r>
              <a:rPr lang="x-none" altLang="en-IN">
                <a:solidFill>
                  <a:srgbClr val="FF0000"/>
                </a:solidFill>
              </a:rPr>
              <a:t>jeq</a:t>
            </a:r>
            <a:r>
              <a:rPr lang="x-none" altLang="en-IN"/>
              <a:t>, </a:t>
            </a:r>
            <a:r>
              <a:rPr lang="x-none" altLang="en-IN">
                <a:solidFill>
                  <a:srgbClr val="FF0000"/>
                </a:solidFill>
              </a:rPr>
              <a:t>jne</a:t>
            </a:r>
            <a:endParaRPr lang="x-none" altLang="en-IN">
              <a:solidFill>
                <a:srgbClr val="FF0000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Conditional jumps are usually used along with the cmp instruction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Example</a:t>
            </a:r>
            <a:endParaRPr lang="x-none" altLang="en-IN">
              <a:solidFill>
                <a:schemeClr val="tx1"/>
              </a:solidFill>
            </a:endParaRPr>
          </a:p>
          <a:p>
            <a:pPr lvl="2" indent="0">
              <a:buFont typeface="Arial" charset="0"/>
              <a:buNone/>
            </a:pPr>
            <a:r>
              <a:rPr lang="x-none" altLang="en-IN">
                <a:solidFill>
                  <a:srgbClr val="FF0000"/>
                </a:solidFill>
              </a:rPr>
              <a:t>cmp </a:t>
            </a:r>
            <a:r>
              <a:rPr lang="x-none" altLang="en-IN">
                <a:solidFill>
                  <a:schemeClr val="tx1"/>
                </a:solidFill>
              </a:rPr>
              <a:t>eax, ebx (subtracts ebx from eax)</a:t>
            </a:r>
            <a:endParaRPr lang="x-none" altLang="en-IN">
              <a:solidFill>
                <a:schemeClr val="tx1"/>
              </a:solidFill>
            </a:endParaRPr>
          </a:p>
          <a:p>
            <a:pPr lvl="2" indent="0">
              <a:buFont typeface="Arial" charset="0"/>
              <a:buNone/>
            </a:pPr>
            <a:r>
              <a:rPr lang="x-none" altLang="en-IN">
                <a:solidFill>
                  <a:schemeClr val="tx1"/>
                </a:solidFill>
              </a:rPr>
              <a:t>je &lt;label&gt;, jne &lt;label&gt;, jb, jnb, jz, jnz, jbe, jl, jle, jg</a:t>
            </a:r>
            <a:endParaRPr lang="x-none" altLang="en-IN">
              <a:solidFill>
                <a:schemeClr val="tx1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Example from Prof. Sarangi's course: write a program to test whether a positive integer is prime.</a:t>
            </a:r>
            <a:endParaRPr lang="x-none" alt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x86 - instructions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185420" y="905510"/>
            <a:ext cx="11798300" cy="2029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Function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Function call using </a:t>
            </a:r>
            <a:r>
              <a:rPr lang="x-none" altLang="en-IN">
                <a:solidFill>
                  <a:srgbClr val="FF0000"/>
                </a:solidFill>
              </a:rPr>
              <a:t>call </a:t>
            </a:r>
            <a:r>
              <a:rPr lang="x-none" altLang="en-IN">
                <a:solidFill>
                  <a:schemeClr val="tx1"/>
                </a:solidFill>
              </a:rPr>
              <a:t>&lt;label&gt;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The return address is pushed onto the stack and the program execution jumps to the &lt;label&gt;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Return from function from </a:t>
            </a:r>
            <a:r>
              <a:rPr lang="x-none" altLang="en-IN">
                <a:solidFill>
                  <a:srgbClr val="FF0000"/>
                </a:solidFill>
              </a:rPr>
              <a:t>ret</a:t>
            </a:r>
            <a:endParaRPr lang="x-none" altLang="en-IN">
              <a:solidFill>
                <a:srgbClr val="FF0000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Program execution returns to the address on the top of the stack and the address is popped off the stack.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x86 - instructions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172720" y="790575"/>
            <a:ext cx="11798300" cy="6144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String instructions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Make use of the special ESI and EDI registers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EDI - destination index, ESI - source index (used with ES and DS segment registers)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lea </a:t>
            </a:r>
            <a:r>
              <a:rPr lang="x-none" altLang="en-IN">
                <a:solidFill>
                  <a:schemeClr val="tx1"/>
                </a:solidFill>
              </a:rPr>
              <a:t>(load effective address)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lea esi, [ecx + edx * 4]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Note that this loads the effective address - ecx + edx * 4 into esi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What is the alternate method for doing this?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stosd </a:t>
            </a:r>
            <a:r>
              <a:rPr lang="x-none" altLang="en-IN">
                <a:solidFill>
                  <a:schemeClr val="tx1"/>
                </a:solidFill>
              </a:rPr>
              <a:t>- no operand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moves contents of eax to [edi]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lodsd </a:t>
            </a:r>
            <a:r>
              <a:rPr lang="x-none" altLang="en-IN">
                <a:solidFill>
                  <a:schemeClr val="tx1"/>
                </a:solidFill>
              </a:rPr>
              <a:t>- no operand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moves contents of [esi] to eax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movsd </a:t>
            </a:r>
            <a:r>
              <a:rPr lang="x-none" altLang="en-IN">
                <a:solidFill>
                  <a:schemeClr val="tx1"/>
                </a:solidFill>
              </a:rPr>
              <a:t>- no operand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moves contents of [esi] to [edi]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7220" y="1315085"/>
            <a:ext cx="10828020" cy="2150745"/>
            <a:chOff x="972" y="2071"/>
            <a:chExt cx="17052" cy="338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2" y="2487"/>
              <a:ext cx="17053" cy="262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3646" y="2074"/>
              <a:ext cx="1864" cy="3384"/>
            </a:xfrm>
            <a:prstGeom prst="rect">
              <a:avLst/>
            </a:prstGeom>
            <a:noFill/>
            <a:ln w="349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5528" y="2071"/>
              <a:ext cx="2431" cy="3384"/>
            </a:xfrm>
            <a:prstGeom prst="rect">
              <a:avLst/>
            </a:prstGeom>
            <a:noFill/>
            <a:ln w="349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x86 - instructions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172720" y="790575"/>
            <a:ext cx="11798300" cy="5321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String instructions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Why are stosd, lodsd, movsd useful?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There is a special flag - DF (direction flag) in the EFLAGS register</a:t>
            </a:r>
            <a:endParaRPr lang="x-none" altLang="en-IN">
              <a:solidFill>
                <a:schemeClr val="tx1"/>
              </a:solidFill>
            </a:endParaRPr>
          </a:p>
          <a:p>
            <a:pPr lvl="2" indent="0">
              <a:buFont typeface="Arial" charset="0"/>
              <a:buNone/>
            </a:pPr>
            <a:r>
              <a:rPr lang="x-none" altLang="en-IN">
                <a:solidFill>
                  <a:schemeClr val="tx1"/>
                </a:solidFill>
              </a:rPr>
              <a:t>if DF = 1 then</a:t>
            </a:r>
            <a:endParaRPr lang="x-none" altLang="en-IN">
              <a:solidFill>
                <a:schemeClr val="tx1"/>
              </a:solidFill>
            </a:endParaRPr>
          </a:p>
          <a:p>
            <a:pPr lvl="2" indent="0">
              <a:buFont typeface="Arial" charset="0"/>
              <a:buNone/>
            </a:pPr>
            <a:r>
              <a:rPr lang="x-none" altLang="en-IN">
                <a:solidFill>
                  <a:schemeClr val="tx1"/>
                </a:solidFill>
              </a:rPr>
              <a:t>	edi = edi - 4 after stosd and movsd data operations are done</a:t>
            </a:r>
            <a:endParaRPr lang="x-none" altLang="en-IN">
              <a:solidFill>
                <a:schemeClr val="tx1"/>
              </a:solidFill>
            </a:endParaRPr>
          </a:p>
          <a:p>
            <a:pPr lvl="2" indent="0">
              <a:buFont typeface="Arial" charset="0"/>
              <a:buNone/>
            </a:pPr>
            <a:r>
              <a:rPr lang="x-none" altLang="en-IN">
                <a:solidFill>
                  <a:schemeClr val="tx1"/>
                </a:solidFill>
              </a:rPr>
              <a:t>	esi = esi - 4 after lodsd and movsd data operations are done</a:t>
            </a:r>
            <a:endParaRPr lang="x-none" altLang="en-IN">
              <a:solidFill>
                <a:schemeClr val="tx1"/>
              </a:solidFill>
            </a:endParaRPr>
          </a:p>
          <a:p>
            <a:pPr lvl="2" indent="0">
              <a:buFont typeface="Arial" charset="0"/>
              <a:buNone/>
            </a:pPr>
            <a:r>
              <a:rPr lang="x-none" altLang="en-IN">
                <a:solidFill>
                  <a:schemeClr val="tx1"/>
                </a:solidFill>
              </a:rPr>
              <a:t>if DF = 0 then</a:t>
            </a:r>
            <a:endParaRPr lang="x-none" altLang="en-IN">
              <a:solidFill>
                <a:schemeClr val="tx1"/>
              </a:solidFill>
            </a:endParaRPr>
          </a:p>
          <a:p>
            <a:pPr lvl="2" indent="0">
              <a:buFont typeface="Arial" charset="0"/>
              <a:buNone/>
            </a:pPr>
            <a:r>
              <a:rPr lang="x-none" altLang="en-IN">
                <a:solidFill>
                  <a:schemeClr val="tx1"/>
                </a:solidFill>
              </a:rPr>
              <a:t>	edi = edi + 4 after </a:t>
            </a:r>
            <a:r>
              <a:rPr lang="x-none" altLang="en-IN">
                <a:sym typeface="+mn-ea"/>
              </a:rPr>
              <a:t>stosd and movsd data operations are done</a:t>
            </a:r>
            <a:endParaRPr lang="x-none" altLang="en-IN">
              <a:solidFill>
                <a:schemeClr val="tx1"/>
              </a:solidFill>
            </a:endParaRPr>
          </a:p>
          <a:p>
            <a:pPr lvl="2" indent="0">
              <a:buFont typeface="Arial" charset="0"/>
              <a:buNone/>
            </a:pPr>
            <a:r>
              <a:rPr lang="x-none" altLang="en-IN">
                <a:sym typeface="+mn-ea"/>
              </a:rPr>
              <a:t>	esi = esi + 4 after lodsd and movsd data operations are done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sym typeface="+mn-ea"/>
              </a:rPr>
              <a:t>Special instructions </a:t>
            </a:r>
            <a:r>
              <a:rPr lang="x-none" altLang="en-IN">
                <a:solidFill>
                  <a:srgbClr val="FF0000"/>
                </a:solidFill>
                <a:sym typeface="+mn-ea"/>
              </a:rPr>
              <a:t>std </a:t>
            </a:r>
            <a:r>
              <a:rPr lang="x-none" altLang="en-IN">
                <a:solidFill>
                  <a:schemeClr val="tx1"/>
                </a:solidFill>
                <a:sym typeface="+mn-ea"/>
              </a:rPr>
              <a:t>and </a:t>
            </a:r>
            <a:r>
              <a:rPr lang="x-none" altLang="en-IN">
                <a:solidFill>
                  <a:srgbClr val="FF0000"/>
                </a:solidFill>
                <a:sym typeface="+mn-ea"/>
              </a:rPr>
              <a:t>cld </a:t>
            </a:r>
            <a:r>
              <a:rPr lang="x-none" altLang="en-IN">
                <a:solidFill>
                  <a:schemeClr val="tx1"/>
                </a:solidFill>
                <a:sym typeface="+mn-ea"/>
              </a:rPr>
              <a:t>for setting and clearing the DF flag</a:t>
            </a:r>
            <a:endParaRPr lang="x-none" altLang="en-IN">
              <a:solidFill>
                <a:schemeClr val="tx1"/>
              </a:solidFill>
              <a:sym typeface="+mn-ea"/>
            </a:endParaRPr>
          </a:p>
          <a:p>
            <a:pPr lvl="2" indent="0">
              <a:buFont typeface="Arial" charset="0"/>
              <a:buNone/>
            </a:pPr>
            <a:endParaRPr lang="x-none" altLang="en-IN">
              <a:solidFill>
                <a:schemeClr val="tx1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rep </a:t>
            </a:r>
            <a:endParaRPr lang="x-none" altLang="en-IN">
              <a:solidFill>
                <a:srgbClr val="FF0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repeats a string instruction as many times as the value in </a:t>
            </a:r>
            <a:r>
              <a:rPr lang="x-none" altLang="en-IN">
                <a:solidFill>
                  <a:srgbClr val="FF0000"/>
                </a:solidFill>
              </a:rPr>
              <a:t>ecx</a:t>
            </a:r>
            <a:endParaRPr lang="x-none" altLang="en-IN">
              <a:solidFill>
                <a:srgbClr val="FF0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olidFill>
                <a:srgbClr val="FF0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What did we do today?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185420" y="905510"/>
            <a:ext cx="11798300" cy="4498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More assembly language instructions (in Intel syntax)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Reading assignment and other tasks</a:t>
            </a:r>
            <a:endParaRPr lang="x-none" altLang="en-IN">
              <a:solidFill>
                <a:srgbClr val="FF0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Start reading Chapter 2 of Hennessy and Patterson</a:t>
            </a:r>
            <a:endParaRPr lang="x-none" altLang="en-IN">
              <a:solidFill>
                <a:srgbClr val="FF0000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what are the instructions for ARM that have similar results as x86?</a:t>
            </a:r>
            <a:endParaRPr lang="x-none" altLang="en-IN">
              <a:solidFill>
                <a:srgbClr val="FF0000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what is the ARM processor model?</a:t>
            </a:r>
            <a:endParaRPr lang="x-none" altLang="en-IN">
              <a:solidFill>
                <a:srgbClr val="FF0000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how different are the ARM instructions from x86?</a:t>
            </a:r>
            <a:endParaRPr lang="x-none" altLang="en-IN">
              <a:solidFill>
                <a:srgbClr val="FF0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Search on the internet for x86 programming examples; familiarize yourself</a:t>
            </a:r>
            <a:endParaRPr lang="x-none" altLang="en-IN">
              <a:solidFill>
                <a:srgbClr val="FF0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Search on the internet for x86 simulators; find out how to use them</a:t>
            </a:r>
            <a:endParaRPr lang="x-none" altLang="en-IN">
              <a:solidFill>
                <a:srgbClr val="FF0000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>
              <a:solidFill>
                <a:srgbClr val="FF0000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References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Wikibooks - https://en.wikibooks.org/wiki/X86_Assembly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Wikipedia - https://en.wikipedia.org/wiki/X86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Prof. Sarangi's course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IA32 programmers manual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http://www.cs.virginia.edu/~evans/cs216/guides/x86.html</a:t>
            </a:r>
            <a:endParaRPr lang="x-none" alt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2733</Words>
  <Application>Kingsoft Office WPP</Application>
  <PresentationFormat>Widescreen</PresentationFormat>
  <Paragraphs>111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194</cp:revision>
  <dcterms:created xsi:type="dcterms:W3CDTF">2017-01-19T06:12:23Z</dcterms:created>
  <dcterms:modified xsi:type="dcterms:W3CDTF">2017-01-19T06:12:23Z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16393࠯-10.1.0.5672</vt:lpwstr>
  </property>
</Properties>
</file>