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5" r:id="rId6"/>
    <p:sldId id="258" r:id="rId7"/>
    <p:sldId id="261" r:id="rId8"/>
    <p:sldId id="271" r:id="rId9"/>
    <p:sldId id="273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ISA - Programming model</a:t>
            </a:r>
            <a:endParaRPr lang="x-none" alt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063105" y="1316990"/>
            <a:ext cx="4309110" cy="3898900"/>
            <a:chOff x="5367" y="2439"/>
            <a:chExt cx="6786" cy="6140"/>
          </a:xfrm>
        </p:grpSpPr>
        <p:sp>
          <p:nvSpPr>
            <p:cNvPr id="9" name="Rectangle 8"/>
            <p:cNvSpPr/>
            <p:nvPr/>
          </p:nvSpPr>
          <p:spPr>
            <a:xfrm>
              <a:off x="5367" y="2439"/>
              <a:ext cx="6786" cy="61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x86 Processor</a:t>
              </a:r>
              <a:endParaRPr lang="x-none" alt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1" y="7167"/>
              <a:ext cx="3689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EIP</a:t>
              </a:r>
              <a:endParaRPr lang="x-none" alt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1" y="2849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EAX</a:t>
              </a:r>
              <a:endParaRPr lang="x-none" alt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2" y="2847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EBX</a:t>
              </a:r>
              <a:endParaRPr lang="x-none" alt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88" y="4042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ECX</a:t>
              </a:r>
              <a:endParaRPr lang="x-none" alt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28" y="4060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EDX</a:t>
              </a:r>
              <a:endParaRPr lang="x-none" alt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89305" y="1241425"/>
            <a:ext cx="4079240" cy="4026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1245" y="2269490"/>
            <a:ext cx="2200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145" y="4726940"/>
            <a:ext cx="2200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10" idx="3"/>
          </p:cNvCxnSpPr>
          <p:nvPr/>
        </p:nvCxnSpPr>
        <p:spPr>
          <a:xfrm flipH="1" flipV="1">
            <a:off x="4868545" y="3255010"/>
            <a:ext cx="219456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3530" y="2822575"/>
            <a:ext cx="10293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Address</a:t>
            </a:r>
            <a:endParaRPr lang="x-none" altLang="en-IN"/>
          </a:p>
        </p:txBody>
      </p:sp>
      <p:sp>
        <p:nvSpPr>
          <p:cNvPr id="16" name="TextBox 15"/>
          <p:cNvSpPr txBox="1"/>
          <p:nvPr/>
        </p:nvSpPr>
        <p:spPr>
          <a:xfrm>
            <a:off x="5599430" y="1804035"/>
            <a:ext cx="6946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Data</a:t>
            </a:r>
            <a:endParaRPr lang="x-none" altLang="en-IN"/>
          </a:p>
        </p:txBody>
      </p:sp>
      <p:sp>
        <p:nvSpPr>
          <p:cNvPr id="17" name="TextBox 16"/>
          <p:cNvSpPr txBox="1"/>
          <p:nvPr/>
        </p:nvSpPr>
        <p:spPr>
          <a:xfrm>
            <a:off x="5186680" y="4285615"/>
            <a:ext cx="15951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Control/Info</a:t>
            </a:r>
            <a:endParaRPr lang="x-none" altLang="en-IN"/>
          </a:p>
        </p:txBody>
      </p:sp>
      <p:sp>
        <p:nvSpPr>
          <p:cNvPr id="18" name="Line Callout 1 17"/>
          <p:cNvSpPr/>
          <p:nvPr/>
        </p:nvSpPr>
        <p:spPr>
          <a:xfrm>
            <a:off x="5704840" y="687070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334366"/>
              <a:gd name="adj4" fmla="val -202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16 bits for 8086</a:t>
            </a:r>
            <a:endParaRPr lang="x-none" altLang="en-IN"/>
          </a:p>
        </p:txBody>
      </p:sp>
      <p:sp>
        <p:nvSpPr>
          <p:cNvPr id="19" name="Line Callout 1 18"/>
          <p:cNvSpPr/>
          <p:nvPr/>
        </p:nvSpPr>
        <p:spPr>
          <a:xfrm>
            <a:off x="6166485" y="5446395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-473239"/>
              <a:gd name="adj4" fmla="val -375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20 bits for 8086</a:t>
            </a:r>
            <a:endParaRPr lang="x-none" altLang="en-IN"/>
          </a:p>
        </p:txBody>
      </p:sp>
      <p:sp>
        <p:nvSpPr>
          <p:cNvPr id="20" name="Line Callout 1 19"/>
          <p:cNvSpPr/>
          <p:nvPr/>
        </p:nvSpPr>
        <p:spPr>
          <a:xfrm>
            <a:off x="5831840" y="814070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334366"/>
              <a:gd name="adj4" fmla="val -202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64 bits / 128 bits</a:t>
            </a:r>
            <a:endParaRPr lang="x-none" altLang="en-IN"/>
          </a:p>
          <a:p>
            <a:pPr algn="ctr"/>
            <a:r>
              <a:rPr lang="x-none" altLang="en-IN"/>
              <a:t>for x86-64</a:t>
            </a:r>
            <a:endParaRPr lang="x-none" altLang="en-IN"/>
          </a:p>
        </p:txBody>
      </p:sp>
      <p:sp>
        <p:nvSpPr>
          <p:cNvPr id="21" name="Line Callout 1 20"/>
          <p:cNvSpPr/>
          <p:nvPr/>
        </p:nvSpPr>
        <p:spPr>
          <a:xfrm>
            <a:off x="6035675" y="5315585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-444788"/>
              <a:gd name="adj4" fmla="val -364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40-48 bits for x86-64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3942080" y="751205"/>
            <a:ext cx="7887335" cy="557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- A programming model for a processor</a:t>
            </a:r>
            <a:endParaRPr lang="x-none" alt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037070" y="1484630"/>
            <a:ext cx="4309110" cy="3898900"/>
            <a:chOff x="5367" y="2439"/>
            <a:chExt cx="6786" cy="6140"/>
          </a:xfrm>
        </p:grpSpPr>
        <p:sp>
          <p:nvSpPr>
            <p:cNvPr id="9" name="Rectangle 8"/>
            <p:cNvSpPr/>
            <p:nvPr/>
          </p:nvSpPr>
          <p:spPr>
            <a:xfrm>
              <a:off x="5367" y="2439"/>
              <a:ext cx="6786" cy="61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  <a:p>
              <a:pPr algn="ctr"/>
              <a:r>
                <a:rPr lang="x-none" altLang="en-IN"/>
                <a:t>(digital logic)</a:t>
              </a:r>
              <a:endParaRPr lang="x-none" alt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1" y="7167"/>
              <a:ext cx="3689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Program Counter</a:t>
              </a:r>
              <a:endParaRPr lang="x-none" altLang="en-IN"/>
            </a:p>
            <a:p>
              <a:pPr algn="ctr"/>
              <a:r>
                <a:rPr lang="x-none" altLang="en-IN"/>
                <a:t>(state)</a:t>
              </a:r>
              <a:endParaRPr lang="x-none" alt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691" y="2849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A</a:t>
              </a:r>
              <a:endParaRPr lang="x-none" alt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2" y="2847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B</a:t>
              </a:r>
              <a:endParaRPr lang="x-none" alt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88" y="4042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C</a:t>
              </a:r>
              <a:endParaRPr lang="x-none" alt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28" y="4060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D</a:t>
              </a:r>
              <a:endParaRPr lang="x-none" altLang="en-IN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57015" y="1511300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Program Memory</a:t>
            </a:r>
            <a:endParaRPr lang="x-none" altLang="en-IN"/>
          </a:p>
          <a:p>
            <a:pPr algn="ctr"/>
            <a:r>
              <a:rPr lang="x-none" altLang="en-IN"/>
              <a:t>(rules)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4055745" y="3465830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Data Memory</a:t>
            </a:r>
            <a:endParaRPr lang="x-none" altLang="en-IN"/>
          </a:p>
          <a:p>
            <a:pPr algn="ctr"/>
            <a:r>
              <a:rPr lang="x-none" altLang="en-IN"/>
              <a:t>(tape cells)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 rot="16200000">
            <a:off x="733425" y="3266440"/>
            <a:ext cx="5572125" cy="553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Instruction set</a:t>
            </a:r>
            <a:endParaRPr lang="x-none" altLang="en-IN"/>
          </a:p>
        </p:txBody>
      </p:sp>
      <p:sp>
        <p:nvSpPr>
          <p:cNvPr id="10" name="Right Arrow 9"/>
          <p:cNvSpPr/>
          <p:nvPr/>
        </p:nvSpPr>
        <p:spPr>
          <a:xfrm>
            <a:off x="2101850" y="3285490"/>
            <a:ext cx="1146175" cy="6565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Rectangle 10"/>
          <p:cNvSpPr/>
          <p:nvPr/>
        </p:nvSpPr>
        <p:spPr>
          <a:xfrm>
            <a:off x="570865" y="2269490"/>
            <a:ext cx="1454150" cy="275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Write</a:t>
            </a:r>
            <a:endParaRPr lang="x-none" altLang="en-IN"/>
          </a:p>
          <a:p>
            <a:pPr algn="ctr"/>
            <a:r>
              <a:rPr lang="x-none" altLang="en-IN"/>
              <a:t>instruction</a:t>
            </a:r>
            <a:endParaRPr lang="x-none" altLang="en-IN"/>
          </a:p>
          <a:p>
            <a:pPr algn="ctr"/>
            <a:r>
              <a:rPr lang="x-none" altLang="en-IN"/>
              <a:t>sequences</a:t>
            </a:r>
            <a:endParaRPr lang="x-none" altLang="en-IN"/>
          </a:p>
          <a:p>
            <a:pPr algn="ctr"/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Examples of instruction sets ...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274955" y="791210"/>
            <a:ext cx="11696065" cy="6418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ISA would usually consist of 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Arithmetic instructions (add, sub, mult)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Logical instructions (and, or, not)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Move instructions (mov)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Branch instructions (jmp, goto, jnz)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Specification of how to use the memory (external) and registers</a:t>
            </a:r>
            <a:endParaRPr lang="x-none" altLang="en-IN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Processor ISAs are of two types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RISC - reduced instruction set computer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 - complex instruction set computer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instruction sets differ in the amount of expressiveness that each instruction has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 (Princeton?) instructions are more complex, can do multiple simple operations with each CISC instruction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Intel's x86, VAX, m68000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Example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mult a, b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RISC (Harvard?) instructions are much simpler, each instruction usually does one simple operation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ARM, SPARC, PowerPC, MIPS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Example 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mov r1, a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mov r2, b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prod r1, r2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Today's class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00990" y="777240"/>
            <a:ext cx="11696065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Common features of ISA and assembly languages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Assembly languages and their use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Addressing modes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Then move on to x86 in some detail ...</a:t>
            </a: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Assembly language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Specific to the ISA (because it depends on the processor architecture!)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Each instruction in the ISA is represented in a human readable assembly statement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Each assembly statement consists of a human readable mnemonic showing what the instruction does and what it uses for that operation, i.e., operands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Also allows for human readable labels, variable names which makes programming easier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When we use an assembly language we use the programming model for the processor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Registers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General purpose registers (EAX, EBX, ECX etc.)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Machine specific registers (configuration, performance)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Special function registers (Program counter, Stack pointer)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A continuous set of bytes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Indexed by a memory address (usually represented in hexadecimal)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The program is stored in part of memory and the program counter is used to point to current/next instruction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Assembly language - Data types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Languages have to implement "data types" - again to ease programming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Example data types for assembly language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char, short, int, long int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char as 1 byte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short as 2 bytes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int as 4 bytes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long int as 8 bytes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Architectural differences in processors - Big and Little endian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Big endian - the MSB at the lowest end (Big at the lowest end)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Little endian - the LSB at the lowest end (Little at the lowest end)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Assembly language programs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Assembly language programs have structure - similar to C/C++ programs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Each program has different sections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Two main sections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Text - the program (e.g. in GAS it is identified by .text directive)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Data - the static data used by the program (e.g. in GAS it is identified by .data directive)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In the Text section we have assembly language statements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Usually of the form &lt;instruction&gt; &lt;operand1&gt; &lt;operand2&gt; ... &lt;operand n&gt;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 operands are either literal values, memory locations, or registers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So each line in the assembly language program would be ?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Assembly language addressing modes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Different ways of using data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Immediate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Register direct addressing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Register indirect addressing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Base offset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Base index offset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 direct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PC relative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ISA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Intel microprocessors - the x86 family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8086 to 80386, 80486, Pentium, Intel Core i7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16 bit -- 32 bit -- 64 bit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Model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Registers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Registers for handling segmented memory - SS, CS, DS, ES, FS, GS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Flags register - EFLAGS 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Program counter - EIP (instruction pointer)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2480310"/>
            <a:ext cx="10828655" cy="1666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3796</Words>
  <Application>Kingsoft Office WPP</Application>
  <PresentationFormat>Widescreen</PresentationFormat>
  <Paragraphs>191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109</cp:revision>
  <dcterms:created xsi:type="dcterms:W3CDTF">2017-01-12T05:39:22Z</dcterms:created>
  <dcterms:modified xsi:type="dcterms:W3CDTF">2017-01-12T05:39:22Z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16393ؿ-10.1.0.5672</vt:lpwstr>
  </property>
</Properties>
</file>