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3"/>
    <p:sldId id="272" r:id="rId4"/>
    <p:sldId id="353" r:id="rId5"/>
    <p:sldId id="356" r:id="rId6"/>
    <p:sldId id="358" r:id="rId7"/>
    <p:sldId id="360" r:id="rId8"/>
    <p:sldId id="359" r:id="rId9"/>
    <p:sldId id="363" r:id="rId10"/>
    <p:sldId id="365" r:id="rId11"/>
    <p:sldId id="366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8858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39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12/04/2017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Some of the figures in these lecture slides are taken from Silberschatz et al.'s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Operating System Concepts and the xv6 book.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5305" y="3227070"/>
            <a:ext cx="6428740" cy="354266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Other aspects of paging: Thrashing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799570" cy="2852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process is thrashing if it is spending a larger amount of time generating page faults compared to its execution time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scenario in which this can happen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Suppose the CPU utilization is low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Some more processes are run (by the long term scheduler which brings in more processes)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These processes may page fault and replace pages of other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But the other processes also need these pages (almost all processes have the same last used count)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CPU utilization decreases since pager is working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long term scheduler brings in more jobs ...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Summary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68273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Role of memory managment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Memory management techniques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Contiguous memory allocation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Swapping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Segmentation and Paging (eg. IA-32)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Virtual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Reference: Silberschatz et al. (Topics from Ch. 8 and Ch. 9)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600" y="166370"/>
            <a:ext cx="11618595" cy="5321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>
              <a:buFont typeface="Arial" charset="0"/>
              <a:buNone/>
            </a:pPr>
            <a:r>
              <a:rPr lang="x-none" altLang="en-IN">
                <a:sym typeface="+mn-ea"/>
              </a:rPr>
              <a:t>Review ...</a:t>
            </a:r>
            <a:endParaRPr lang="x-none" altLang="en-IN">
              <a:sym typeface="+mn-ea"/>
            </a:endParaRPr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 role of memory management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Programmer's view of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Multiprocessing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Execution time a</a:t>
            </a:r>
            <a:r>
              <a:rPr lang="x-none" altLang="en-IN">
                <a:sym typeface="+mn-ea"/>
              </a:rPr>
              <a:t>ddress binding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Memory protection</a:t>
            </a: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endParaRPr lang="x-none" altLang="en-IN">
              <a:sym typeface="+mn-ea"/>
            </a:endParaRPr>
          </a:p>
          <a:p>
            <a:pPr marL="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Logical and Physical address space </a:t>
            </a:r>
            <a:endParaRPr lang="x-none" altLang="en-IN"/>
          </a:p>
          <a:p>
            <a:pPr lvl="0" indent="0">
              <a:buFont typeface="Arial" charset="0"/>
              <a:buNone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Memory management methods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Contiguous memory allocation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Segmentation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Swapping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Paging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lvl="0" indent="0">
              <a:buFont typeface="Arial" charset="0"/>
              <a:buNone/>
            </a:pPr>
            <a:r>
              <a:rPr lang="x-none" altLang="en-IN"/>
              <a:t>Today's class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Segmented paging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Virtual memory</a:t>
            </a:r>
            <a:endParaRPr lang="x-none" alt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Segmentation and Paging (e.g. in IA-32)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5532755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Segments themselves can be paged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Need two address mappings!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In IA-32 each segment could be as large as 4 GB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And there could be 16K segments per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16K segments = 8K private and 8K shared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8K private - LDT (local descriptor table)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8K shared - GDT (global descriptor table)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logical address put out by the CPU is a (segment (actually selector), offset) from which a linear address is computed. 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0" y="679450"/>
            <a:ext cx="5803900" cy="956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85" y="2146935"/>
            <a:ext cx="221932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9315" y="2230120"/>
            <a:ext cx="140208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selector:</a:t>
            </a:r>
            <a:endParaRPr lang="x-none" alt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855" y="2748915"/>
            <a:ext cx="447611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Segmentation and Paging (e.g. in IA-32)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50190" y="663575"/>
            <a:ext cx="5532755" cy="14808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32 bit linear address is mapped into a physical address using paging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The architecture allows for hierarchical paging or a simple page table - using two different page sizes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20" y="679450"/>
            <a:ext cx="5803900" cy="956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90" y="2147570"/>
            <a:ext cx="2942590" cy="838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24930" y="2410460"/>
            <a:ext cx="205867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linear address:</a:t>
            </a:r>
            <a:endParaRPr lang="x-none" altLang="en-IN"/>
          </a:p>
        </p:txBody>
      </p:sp>
      <p:pic>
        <p:nvPicPr>
          <p:cNvPr id="7065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" y="2198688"/>
            <a:ext cx="4503738" cy="439420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Virtual memory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613791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Large memory to be presented to the programmer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Recall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Swapping - whole processes are swapped in and out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Paging - logical address space is divided into frames or pages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Swapping can be done on a page/frame wise basis rather than on a process-wise basis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Some parts of a program are rarely used - entire program need not be in memory at once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Error handling code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Data type conversion code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Execute partly loaded programs - with provision to load parts if needed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More processes can be run concurrently without the overhead of complete process swap in and out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Virtual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mapping from virtual address space (logical address space) to physical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Recall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page faults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and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valid/invalid bits</a:t>
            </a:r>
            <a:endParaRPr lang="x-none" altLang="en-IN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243" name="Picture 5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0" y="954723"/>
            <a:ext cx="5360988" cy="4249737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Page faults and page replacement</a:t>
            </a:r>
            <a:endParaRPr lang="x-none" altLang="en-IN"/>
          </a:p>
        </p:txBody>
      </p:sp>
      <p:pic>
        <p:nvPicPr>
          <p:cNvPr id="18435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70" y="832485"/>
            <a:ext cx="6456045" cy="5386705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" name="TextBox 1"/>
          <p:cNvSpPr txBox="1"/>
          <p:nvPr/>
        </p:nvSpPr>
        <p:spPr>
          <a:xfrm>
            <a:off x="9050020" y="4970780"/>
            <a:ext cx="29337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Page replacement: LRU</a:t>
            </a:r>
            <a:endParaRPr lang="x-none" alt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Demand paging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613791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Bring a page to memory only when needed - done using a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lazy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 swapper - a swapper dealing with pages is called a 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pager</a:t>
            </a:r>
            <a:endParaRPr lang="x-none" altLang="en-IN" dirty="0">
              <a:solidFill>
                <a:srgbClr val="FF0000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 simple method is that a process is started with no pages in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Needed pages are brought into memory via page faults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lvl="1" indent="0">
              <a:buFont typeface="Arial" charset="0"/>
              <a:buNone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316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20" y="1162050"/>
            <a:ext cx="4547235" cy="416369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Other aspects of paging: Shared pages, Copy on write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6137910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Recall the</a:t>
            </a:r>
            <a:r>
              <a:rPr lang="x-none" altLang="en-IN" dirty="0">
                <a:solidFill>
                  <a:srgbClr val="FF0000"/>
                </a:solidFill>
                <a:sym typeface="+mn-ea"/>
              </a:rPr>
              <a:t> write back </a:t>
            </a:r>
            <a:r>
              <a:rPr lang="x-none" altLang="en-IN" dirty="0">
                <a:solidFill>
                  <a:schemeClr val="tx1"/>
                </a:solidFill>
                <a:sym typeface="+mn-ea"/>
              </a:rPr>
              <a:t>scheme we studied in virtual memory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Paging allows for sharing pages between a parent and child (created using fork)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If the processes change pages, then copies of those pages which have been changed are made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6627" name="Picture 4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05" y="685800"/>
            <a:ext cx="5708650" cy="229679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27651" name="Picture 4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65" y="3211195"/>
            <a:ext cx="5676900" cy="26238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Other aspects of paging: Page allocation to processes</a:t>
            </a:r>
            <a:endParaRPr lang="x-none" altLang="en-IN"/>
          </a:p>
        </p:txBody>
      </p:sp>
      <p:sp>
        <p:nvSpPr>
          <p:cNvPr id="10" name="TextBox 9"/>
          <p:cNvSpPr txBox="1"/>
          <p:nvPr/>
        </p:nvSpPr>
        <p:spPr>
          <a:xfrm>
            <a:off x="249555" y="663575"/>
            <a:ext cx="11799570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Demand paging	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Start with all pages being free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Bring pages in as page faults are generated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Other options are possible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Allocate a minimum number of pages to a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Equal sharing = m pages for n processes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Proportional sharing = size of the process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 dirty="0">
                <a:solidFill>
                  <a:schemeClr val="tx1"/>
                </a:solidFill>
                <a:sym typeface="+mn-ea"/>
              </a:rPr>
              <a:t>Global and local page replacement</a:t>
            </a:r>
            <a:endParaRPr lang="x-none" altLang="en-IN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3644</Words>
  <Application>Kingsoft Office WPP</Application>
  <PresentationFormat>Widescreen</PresentationFormat>
  <Paragraphs>129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987</cp:revision>
  <dcterms:created xsi:type="dcterms:W3CDTF">2017-04-12T04:55:06Z</dcterms:created>
  <dcterms:modified xsi:type="dcterms:W3CDTF">2017-04-12T04:55:06Z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16393Җ-10.1.0.5672</vt:lpwstr>
  </property>
</Properties>
</file>