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3"/>
    <p:sldId id="272" r:id="rId4"/>
    <p:sldId id="379" r:id="rId5"/>
    <p:sldId id="368" r:id="rId6"/>
    <p:sldId id="369" r:id="rId7"/>
    <p:sldId id="370" r:id="rId8"/>
    <p:sldId id="371" r:id="rId9"/>
    <p:sldId id="375" r:id="rId10"/>
    <p:sldId id="373" r:id="rId11"/>
    <p:sldId id="376"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emf"/><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jpeg"/><Relationship Id="rId1"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2" name="TextBox 1"/>
          <p:cNvSpPr txBox="1"/>
          <p:nvPr/>
        </p:nvSpPr>
        <p:spPr>
          <a:xfrm>
            <a:off x="1129665" y="885825"/>
            <a:ext cx="9933305" cy="4504690"/>
          </a:xfrm>
          <a:prstGeom prst="rect">
            <a:avLst/>
          </a:prstGeom>
          <a:noFill/>
        </p:spPr>
        <p:txBody>
          <a:bodyPr wrap="square" rtlCol="0">
            <a:spAutoFit/>
          </a:bodyPr>
          <a:p>
            <a:pPr algn="ctr"/>
            <a:r>
              <a:rPr lang="x-none" altLang="en-IN" sz="2400">
                <a:solidFill>
                  <a:schemeClr val="accent1"/>
                </a:solidFill>
                <a:effectLst>
                  <a:outerShdw blurRad="38100" dist="25400" dir="5400000" algn="ctr" rotWithShape="0">
                    <a:srgbClr val="6E747A">
                      <a:alpha val="43000"/>
                    </a:srgbClr>
                  </a:outerShdw>
                </a:effectLst>
              </a:rPr>
              <a:t>Department of Avionics,</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Indian Institute of Space Science and Technology</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3200">
                <a:solidFill>
                  <a:schemeClr val="accent1"/>
                </a:solidFill>
                <a:effectLst>
                  <a:outerShdw blurRad="38100" dist="25400" dir="5400000" algn="ctr" rotWithShape="0">
                    <a:srgbClr val="6E747A">
                      <a:alpha val="43000"/>
                    </a:srgbClr>
                  </a:outerShdw>
                </a:effectLst>
              </a:rPr>
              <a:t>AV224 - Computer Organization &amp; Operating Systems</a:t>
            </a: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endParaRPr lang="x-none" altLang="en-IN" sz="32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Instructor: Vineeth B. S. (vineethbs@iist.ac.in)</a:t>
            </a: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Lecture 40</a:t>
            </a:r>
            <a:endParaRPr lang="x-none" altLang="en-IN" sz="2400">
              <a:solidFill>
                <a:schemeClr val="accent1"/>
              </a:solidFill>
              <a:effectLst>
                <a:outerShdw blurRad="38100" dist="25400" dir="5400000" algn="ctr" rotWithShape="0">
                  <a:srgbClr val="6E747A">
                    <a:alpha val="43000"/>
                  </a:srgbClr>
                </a:outerShdw>
              </a:effectLst>
            </a:endParaRPr>
          </a:p>
          <a:p>
            <a:pPr algn="ctr"/>
            <a:r>
              <a:rPr lang="x-none" altLang="en-IN" sz="2400">
                <a:solidFill>
                  <a:schemeClr val="accent1"/>
                </a:solidFill>
                <a:effectLst>
                  <a:outerShdw blurRad="38100" dist="25400" dir="5400000" algn="ctr" rotWithShape="0">
                    <a:srgbClr val="6E747A">
                      <a:alpha val="43000"/>
                    </a:srgbClr>
                  </a:outerShdw>
                </a:effectLst>
              </a:rPr>
              <a:t>13/04/2017</a:t>
            </a:r>
            <a:endParaRPr lang="x-none" altLang="en-IN" sz="2400">
              <a:solidFill>
                <a:schemeClr val="accent1"/>
              </a:solidFill>
              <a:effectLst>
                <a:outerShdw blurRad="38100" dist="25400" dir="5400000" algn="ctr" rotWithShape="0">
                  <a:srgbClr val="6E747A">
                    <a:alpha val="43000"/>
                  </a:srgbClr>
                </a:outerShdw>
              </a:effectLst>
            </a:endParaRPr>
          </a:p>
        </p:txBody>
      </p:sp>
      <p:sp>
        <p:nvSpPr>
          <p:cNvPr id="3075" name="Footer Placeholder 7"/>
          <p:cNvSpPr txBox="1">
            <a:spLocks noGrp="1"/>
          </p:cNvSpPr>
          <p:nvPr/>
        </p:nvSpPr>
        <p:spPr>
          <a:xfrm>
            <a:off x="1492885" y="6081395"/>
            <a:ext cx="9144000" cy="365125"/>
          </a:xfrm>
          <a:prstGeom prst="rect">
            <a:avLst/>
          </a:prstGeom>
          <a:noFill/>
          <a:ln w="9525">
            <a:noFill/>
            <a:miter/>
          </a:ln>
        </p:spPr>
        <p:txBody>
          <a:bodyPr anchor="ctr"/>
          <a:p>
            <a:pPr lvl="0" algn="ctr" eaLnBrk="1" hangingPunct="1"/>
            <a:r>
              <a:rPr lang="x-none" sz="1600" b="1" dirty="0">
                <a:solidFill>
                  <a:srgbClr val="FF0000"/>
                </a:solidFill>
                <a:latin typeface="Arial" charset="0"/>
                <a:ea typeface="Arial" charset="0"/>
              </a:rPr>
              <a:t>Some of the figures in these lecture slides are taken from Silberschatz et al.'s</a:t>
            </a:r>
            <a:endParaRPr lang="x-none" sz="1600" b="1" dirty="0">
              <a:solidFill>
                <a:srgbClr val="FF0000"/>
              </a:solidFill>
              <a:latin typeface="Arial" charset="0"/>
              <a:ea typeface="Arial" charset="0"/>
            </a:endParaRPr>
          </a:p>
          <a:p>
            <a:pPr lvl="0" algn="ctr" eaLnBrk="1" hangingPunct="1"/>
            <a:r>
              <a:rPr lang="x-none" sz="1600" b="1" dirty="0">
                <a:solidFill>
                  <a:srgbClr val="FF0000"/>
                </a:solidFill>
                <a:latin typeface="Arial" charset="0"/>
                <a:ea typeface="Arial" charset="0"/>
              </a:rPr>
              <a:t>Operating System Concepts and the xv6 book.</a:t>
            </a:r>
            <a:endParaRPr lang="x-none" sz="1600" b="1" dirty="0">
              <a:solidFill>
                <a:srgbClr val="FF0000"/>
              </a:solidFill>
              <a:latin typeface="Arial" charset="0"/>
              <a:ea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Disk management done by the operating system</a:t>
            </a:r>
            <a:endParaRPr lang="x-none" altLang="en-IN"/>
          </a:p>
        </p:txBody>
      </p:sp>
      <p:sp>
        <p:nvSpPr>
          <p:cNvPr id="10" name="TextBox 9"/>
          <p:cNvSpPr txBox="1"/>
          <p:nvPr/>
        </p:nvSpPr>
        <p:spPr>
          <a:xfrm>
            <a:off x="249555" y="663575"/>
            <a:ext cx="11682730" cy="5869940"/>
          </a:xfrm>
          <a:prstGeom prst="rect">
            <a:avLst/>
          </a:prstGeom>
          <a:noFill/>
        </p:spPr>
        <p:txBody>
          <a:bodyPr wrap="square" rtlCol="0">
            <a:spAutoFit/>
          </a:bodyPr>
          <a:p>
            <a:pPr marL="285750" lvl="0" indent="-285750">
              <a:buFont typeface="Arial" charset="0"/>
              <a:buChar char="•"/>
            </a:pPr>
            <a:r>
              <a:rPr lang="x-none" dirty="0">
                <a:solidFill>
                  <a:schemeClr val="tx1"/>
                </a:solidFill>
                <a:sym typeface="+mn-ea"/>
              </a:rPr>
              <a:t>Disk formatting</a:t>
            </a:r>
            <a:endParaRPr lang="x-none" dirty="0">
              <a:solidFill>
                <a:schemeClr val="tx1"/>
              </a:solidFill>
              <a:sym typeface="+mn-ea"/>
            </a:endParaRPr>
          </a:p>
          <a:p>
            <a:pPr marL="742950" lvl="1" indent="-285750">
              <a:buFont typeface="Arial" charset="0"/>
              <a:buChar char="•"/>
            </a:pPr>
            <a:r>
              <a:rPr dirty="0">
                <a:sym typeface="+mn-ea"/>
              </a:rPr>
              <a:t>Low-level formatting, or physical formatting — Dividing a disk into sectors that the disk controller can read and write</a:t>
            </a:r>
            <a:endParaRPr dirty="0">
              <a:sym typeface="+mn-ea"/>
            </a:endParaRPr>
          </a:p>
          <a:p>
            <a:pPr marL="742950" lvl="1" indent="-285750">
              <a:buFont typeface="Arial" charset="0"/>
              <a:buChar char="•"/>
            </a:pPr>
            <a:r>
              <a:rPr dirty="0">
                <a:sym typeface="+mn-ea"/>
              </a:rPr>
              <a:t>Each sector can hold header information, plus data, plus error correction code (ECC)</a:t>
            </a:r>
            <a:r>
              <a:rPr lang="x-none" dirty="0">
                <a:sym typeface="+mn-ea"/>
              </a:rPr>
              <a:t>. </a:t>
            </a:r>
            <a:r>
              <a:rPr dirty="0">
                <a:sym typeface="+mn-ea"/>
              </a:rPr>
              <a:t>Usually 512 bytes of data but can be selectable</a:t>
            </a:r>
            <a:endParaRPr dirty="0">
              <a:solidFill>
                <a:schemeClr val="tx1"/>
              </a:solidFill>
              <a:sym typeface="+mn-ea"/>
            </a:endParaRPr>
          </a:p>
          <a:p>
            <a:pPr marL="742950" lvl="1" indent="-285750">
              <a:buFont typeface="Arial" charset="0"/>
              <a:buChar char="•"/>
            </a:pPr>
            <a:r>
              <a:rPr dirty="0">
                <a:sym typeface="+mn-ea"/>
              </a:rPr>
              <a:t>To use a disk to hold files, the operating system still needs to record its own data structures on the disk</a:t>
            </a:r>
            <a:endParaRPr dirty="0">
              <a:sym typeface="+mn-ea"/>
            </a:endParaRPr>
          </a:p>
          <a:p>
            <a:pPr marL="1200150" lvl="2" indent="-285750">
              <a:buFont typeface="Arial" charset="0"/>
              <a:buChar char="•"/>
            </a:pPr>
            <a:r>
              <a:rPr dirty="0">
                <a:sym typeface="+mn-ea"/>
              </a:rPr>
              <a:t>Partition the disk into one or more groups of cylinders, each treated as a logical disk</a:t>
            </a:r>
            <a:endParaRPr dirty="0">
              <a:sym typeface="+mn-ea"/>
            </a:endParaRPr>
          </a:p>
          <a:p>
            <a:pPr marL="1200150" lvl="2" indent="-285750">
              <a:buFont typeface="Arial" charset="0"/>
              <a:buChar char="•"/>
            </a:pPr>
            <a:r>
              <a:rPr dirty="0">
                <a:sym typeface="+mn-ea"/>
              </a:rPr>
              <a:t>Logical formatting or </a:t>
            </a:r>
            <a:r>
              <a:rPr lang="ja-JP" altLang="en-US" dirty="0">
                <a:sym typeface="+mn-ea"/>
              </a:rPr>
              <a:t>“</a:t>
            </a:r>
            <a:r>
              <a:rPr lang="en-US" altLang="ja-JP" dirty="0">
                <a:sym typeface="+mn-ea"/>
              </a:rPr>
              <a:t>making a file system</a:t>
            </a:r>
            <a:r>
              <a:rPr lang="ja-JP" altLang="en-US" dirty="0">
                <a:sym typeface="+mn-ea"/>
              </a:rPr>
              <a:t>”</a:t>
            </a:r>
            <a:endParaRPr lang="ja-JP" altLang="en-US" dirty="0">
              <a:sym typeface="+mn-ea"/>
            </a:endParaRPr>
          </a:p>
          <a:p>
            <a:pPr marL="1200150" lvl="2" indent="-285750">
              <a:buFont typeface="Arial" charset="0"/>
              <a:buChar char="•"/>
            </a:pPr>
            <a:r>
              <a:rPr dirty="0">
                <a:sym typeface="+mn-ea"/>
              </a:rPr>
              <a:t>To increase efficiency most file systems group blocks into clusters</a:t>
            </a:r>
            <a:endParaRPr dirty="0">
              <a:sym typeface="+mn-ea"/>
            </a:endParaRPr>
          </a:p>
          <a:p>
            <a:pPr marL="1657350" lvl="3" indent="-285750">
              <a:buFont typeface="Arial" charset="0"/>
              <a:buChar char="•"/>
            </a:pPr>
            <a:r>
              <a:rPr dirty="0">
                <a:sym typeface="+mn-ea"/>
              </a:rPr>
              <a:t>Disk I/O done in blocks</a:t>
            </a:r>
            <a:r>
              <a:rPr lang="x-none" dirty="0">
                <a:sym typeface="+mn-ea"/>
              </a:rPr>
              <a:t>, </a:t>
            </a:r>
            <a:r>
              <a:rPr dirty="0">
                <a:sym typeface="+mn-ea"/>
              </a:rPr>
              <a:t>File I/O done in clusters</a:t>
            </a:r>
            <a:endParaRPr dirty="0">
              <a:sym typeface="+mn-ea"/>
            </a:endParaRPr>
          </a:p>
          <a:p>
            <a:pPr marL="742950" lvl="1" indent="-285750">
              <a:buFont typeface="Arial" charset="0"/>
              <a:buChar char="•"/>
            </a:pPr>
            <a:r>
              <a:rPr lang="x-none" dirty="0">
                <a:sym typeface="+mn-ea"/>
              </a:rPr>
              <a:t>Operating systems also allow r</a:t>
            </a:r>
            <a:r>
              <a:rPr dirty="0">
                <a:sym typeface="+mn-ea"/>
              </a:rPr>
              <a:t>aw disk access for </a:t>
            </a:r>
            <a:r>
              <a:rPr lang="x-none" dirty="0">
                <a:sym typeface="+mn-ea"/>
              </a:rPr>
              <a:t>some </a:t>
            </a:r>
            <a:r>
              <a:rPr dirty="0">
                <a:sym typeface="+mn-ea"/>
              </a:rPr>
              <a:t>app</a:t>
            </a:r>
            <a:r>
              <a:rPr lang="x-none" dirty="0">
                <a:sym typeface="+mn-ea"/>
              </a:rPr>
              <a:t>lications</a:t>
            </a:r>
            <a:endParaRPr dirty="0">
              <a:solidFill>
                <a:schemeClr val="tx1"/>
              </a:solidFill>
              <a:sym typeface="+mn-ea"/>
            </a:endParaRPr>
          </a:p>
          <a:p>
            <a:pPr marL="285750" lvl="0" indent="-285750">
              <a:buFont typeface="Arial" charset="0"/>
              <a:buChar char="•"/>
            </a:pPr>
            <a:endParaRPr lang="x-none" dirty="0">
              <a:solidFill>
                <a:schemeClr val="tx1"/>
              </a:solidFill>
              <a:sym typeface="+mn-ea"/>
            </a:endParaRPr>
          </a:p>
          <a:p>
            <a:pPr marL="285750" lvl="0" indent="-285750">
              <a:buFont typeface="Arial" charset="0"/>
              <a:buChar char="•"/>
            </a:pPr>
            <a:r>
              <a:rPr lang="x-none" dirty="0">
                <a:solidFill>
                  <a:schemeClr val="tx1"/>
                </a:solidFill>
                <a:sym typeface="+mn-ea"/>
              </a:rPr>
              <a:t>Booting from the disk</a:t>
            </a:r>
            <a:endParaRPr lang="x-none" dirty="0">
              <a:solidFill>
                <a:schemeClr val="tx1"/>
              </a:solidFill>
              <a:sym typeface="+mn-ea"/>
            </a:endParaRPr>
          </a:p>
          <a:p>
            <a:pPr marL="742950" lvl="1" indent="-285750">
              <a:buFont typeface="Arial" charset="0"/>
              <a:buChar char="•"/>
            </a:pPr>
            <a:r>
              <a:rPr dirty="0">
                <a:sym typeface="+mn-ea"/>
              </a:rPr>
              <a:t>Boot block initializes system</a:t>
            </a:r>
            <a:endParaRPr dirty="0">
              <a:sym typeface="+mn-ea"/>
            </a:endParaRPr>
          </a:p>
          <a:p>
            <a:pPr marL="742950" lvl="1" indent="-285750">
              <a:buFont typeface="Arial" charset="0"/>
              <a:buChar char="•"/>
            </a:pPr>
            <a:r>
              <a:rPr lang="x-none" dirty="0">
                <a:sym typeface="+mn-ea"/>
              </a:rPr>
              <a:t>A small loader</a:t>
            </a:r>
            <a:r>
              <a:rPr dirty="0">
                <a:sym typeface="+mn-ea"/>
              </a:rPr>
              <a:t> is stored in ROM</a:t>
            </a:r>
            <a:r>
              <a:rPr lang="x-none" dirty="0">
                <a:sym typeface="+mn-ea"/>
              </a:rPr>
              <a:t>, which loads in code from the first sector</a:t>
            </a:r>
            <a:endParaRPr lang="x-none" dirty="0">
              <a:sym typeface="+mn-ea"/>
            </a:endParaRPr>
          </a:p>
          <a:p>
            <a:pPr marL="742950" lvl="1" indent="-285750">
              <a:buFont typeface="Arial" charset="0"/>
              <a:buChar char="•"/>
            </a:pPr>
            <a:r>
              <a:rPr dirty="0">
                <a:sym typeface="+mn-ea"/>
              </a:rPr>
              <a:t>Bootstrap loader program stored in boot blocks of boot partition </a:t>
            </a:r>
            <a:r>
              <a:rPr lang="x-none" dirty="0">
                <a:sym typeface="+mn-ea"/>
              </a:rPr>
              <a:t>(multiple levels of loading might happen)</a:t>
            </a:r>
            <a:endParaRPr lang="x-none" dirty="0">
              <a:solidFill>
                <a:schemeClr val="tx1"/>
              </a:solidFill>
              <a:sym typeface="+mn-ea"/>
            </a:endParaRPr>
          </a:p>
          <a:p>
            <a:pPr marL="285750" lvl="0" indent="-285750">
              <a:buFont typeface="Arial" charset="0"/>
              <a:buChar char="•"/>
            </a:pPr>
            <a:endParaRPr lang="x-none" dirty="0">
              <a:solidFill>
                <a:schemeClr val="tx1"/>
              </a:solidFill>
              <a:sym typeface="+mn-ea"/>
            </a:endParaRPr>
          </a:p>
          <a:p>
            <a:pPr marL="285750" lvl="0" indent="-285750">
              <a:buFont typeface="Arial" charset="0"/>
              <a:buChar char="•"/>
            </a:pPr>
            <a:r>
              <a:rPr lang="x-none" dirty="0">
                <a:solidFill>
                  <a:schemeClr val="tx1"/>
                </a:solidFill>
                <a:sym typeface="+mn-ea"/>
              </a:rPr>
              <a:t>Bad blocks</a:t>
            </a:r>
            <a:endParaRPr lang="x-none" dirty="0">
              <a:solidFill>
                <a:schemeClr val="tx1"/>
              </a:solidFill>
              <a:sym typeface="+mn-ea"/>
            </a:endParaRPr>
          </a:p>
          <a:p>
            <a:pPr marL="742950" lvl="1" indent="-285750">
              <a:buFont typeface="Arial" charset="0"/>
              <a:buChar char="•"/>
            </a:pPr>
            <a:r>
              <a:rPr dirty="0">
                <a:solidFill>
                  <a:schemeClr val="tx1"/>
                </a:solidFill>
                <a:sym typeface="+mn-ea"/>
              </a:rPr>
              <a:t>Methods such as sector sparing used to handle bad blocks</a:t>
            </a:r>
            <a:endParaRPr lang="x-none" altLang="en-IN" dirty="0">
              <a:solidFill>
                <a:schemeClr val="tx1"/>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Summary</a:t>
            </a:r>
            <a:endParaRPr lang="x-none" altLang="en-IN"/>
          </a:p>
        </p:txBody>
      </p:sp>
      <p:sp>
        <p:nvSpPr>
          <p:cNvPr id="10" name="TextBox 9"/>
          <p:cNvSpPr txBox="1"/>
          <p:nvPr/>
        </p:nvSpPr>
        <p:spPr>
          <a:xfrm>
            <a:off x="249555" y="663575"/>
            <a:ext cx="11682730" cy="1755140"/>
          </a:xfrm>
          <a:prstGeom prst="rect">
            <a:avLst/>
          </a:prstGeom>
          <a:noFill/>
        </p:spPr>
        <p:txBody>
          <a:bodyPr wrap="square" rtlCol="0">
            <a:spAutoFit/>
          </a:bodyPr>
          <a:p>
            <a:pPr marL="285750" lvl="0" indent="-285750">
              <a:buFont typeface="Arial" charset="0"/>
              <a:buChar char="•"/>
            </a:pPr>
            <a:r>
              <a:rPr lang="x-none" altLang="en-IN" dirty="0">
                <a:solidFill>
                  <a:schemeClr val="tx1"/>
                </a:solidFill>
                <a:sym typeface="+mn-ea"/>
              </a:rPr>
              <a:t>Storage</a:t>
            </a:r>
            <a:endParaRPr lang="x-none" altLang="en-IN" dirty="0">
              <a:solidFill>
                <a:schemeClr val="tx1"/>
              </a:solidFill>
              <a:sym typeface="+mn-ea"/>
            </a:endParaRPr>
          </a:p>
          <a:p>
            <a:pPr marL="742950" lvl="1" indent="-285750">
              <a:buFont typeface="Arial" charset="0"/>
              <a:buChar char="•"/>
            </a:pPr>
            <a:r>
              <a:rPr lang="x-none" altLang="en-IN" dirty="0">
                <a:solidFill>
                  <a:schemeClr val="tx1"/>
                </a:solidFill>
                <a:sym typeface="+mn-ea"/>
              </a:rPr>
              <a:t>Disk managment</a:t>
            </a:r>
            <a:endParaRPr lang="x-none" altLang="en-IN" dirty="0">
              <a:solidFill>
                <a:schemeClr val="tx1"/>
              </a:solidFill>
              <a:sym typeface="+mn-ea"/>
            </a:endParaRPr>
          </a:p>
          <a:p>
            <a:pPr marL="742950" lvl="1" indent="-285750">
              <a:buFont typeface="Arial" charset="0"/>
              <a:buChar char="•"/>
            </a:pPr>
            <a:r>
              <a:rPr lang="x-none" altLang="en-IN" dirty="0">
                <a:solidFill>
                  <a:schemeClr val="tx1"/>
                </a:solidFill>
                <a:sym typeface="+mn-ea"/>
              </a:rPr>
              <a:t>Disk schedulers</a:t>
            </a:r>
            <a:endParaRPr lang="x-none" altLang="en-IN" dirty="0">
              <a:solidFill>
                <a:schemeClr val="tx1"/>
              </a:solidFill>
              <a:sym typeface="+mn-ea"/>
            </a:endParaRPr>
          </a:p>
          <a:p>
            <a:pPr marL="285750" lvl="0" indent="-285750">
              <a:buFont typeface="Arial" charset="0"/>
              <a:buChar char="•"/>
            </a:pPr>
            <a:endParaRPr lang="x-none" altLang="en-IN" dirty="0">
              <a:solidFill>
                <a:schemeClr val="tx1"/>
              </a:solidFill>
              <a:sym typeface="+mn-ea"/>
            </a:endParaRPr>
          </a:p>
          <a:p>
            <a:pPr marL="285750" lvl="0" indent="-285750">
              <a:buFont typeface="Arial" charset="0"/>
              <a:buChar char="•"/>
            </a:pPr>
            <a:r>
              <a:rPr lang="x-none" altLang="en-IN" dirty="0">
                <a:solidFill>
                  <a:schemeClr val="tx1"/>
                </a:solidFill>
                <a:sym typeface="+mn-ea"/>
              </a:rPr>
              <a:t>Reference: Silberschatz et al. (Topics from Ch. 10)</a:t>
            </a:r>
            <a:endParaRPr lang="x-none" altLang="en-IN" dirty="0">
              <a:solidFill>
                <a:schemeClr val="tx1"/>
              </a:solidFill>
              <a:sym typeface="+mn-ea"/>
            </a:endParaRPr>
          </a:p>
          <a:p>
            <a:pPr lvl="0" indent="0">
              <a:buFont typeface="Arial" charset="0"/>
              <a:buNone/>
            </a:pPr>
            <a:endParaRPr lang="x-none" altLang="en-IN" dirty="0">
              <a:solidFill>
                <a:schemeClr val="tx1"/>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22" name="TextBox 21"/>
          <p:cNvSpPr txBox="1"/>
          <p:nvPr/>
        </p:nvSpPr>
        <p:spPr>
          <a:xfrm>
            <a:off x="101600" y="166370"/>
            <a:ext cx="11618595" cy="4224020"/>
          </a:xfrm>
          <a:prstGeom prst="rect">
            <a:avLst/>
          </a:prstGeom>
          <a:noFill/>
        </p:spPr>
        <p:txBody>
          <a:bodyPr wrap="square" rtlCol="0">
            <a:spAutoFit/>
          </a:bodyPr>
          <a:p>
            <a:pPr lvl="0" indent="0">
              <a:buFont typeface="Arial" charset="0"/>
              <a:buNone/>
            </a:pPr>
            <a:r>
              <a:rPr lang="x-none" altLang="en-IN">
                <a:sym typeface="+mn-ea"/>
              </a:rPr>
              <a:t>Review ...</a:t>
            </a:r>
            <a:endParaRPr lang="x-none" altLang="en-IN">
              <a:sym typeface="+mn-ea"/>
            </a:endParaRPr>
          </a:p>
          <a:p>
            <a:pPr lvl="0" indent="0">
              <a:buFont typeface="Arial" charset="0"/>
              <a:buNone/>
            </a:pPr>
            <a:endParaRPr lang="x-none" altLang="en-IN"/>
          </a:p>
          <a:p>
            <a:pPr marL="285750" lvl="0" indent="-285750">
              <a:buFont typeface="Arial" charset="0"/>
              <a:buChar char="•"/>
            </a:pPr>
            <a:r>
              <a:rPr lang="x-none" altLang="en-IN"/>
              <a:t>Processes</a:t>
            </a:r>
            <a:endParaRPr lang="x-none" altLang="en-IN"/>
          </a:p>
          <a:p>
            <a:pPr marL="742950" lvl="1" indent="-285750">
              <a:buFont typeface="Arial" charset="0"/>
              <a:buChar char="•"/>
            </a:pPr>
            <a:r>
              <a:rPr lang="x-none" altLang="en-IN"/>
              <a:t>Multiprocessing</a:t>
            </a:r>
            <a:endParaRPr lang="x-none" altLang="en-IN"/>
          </a:p>
          <a:p>
            <a:pPr marL="742950" lvl="1" indent="-285750">
              <a:buFont typeface="Arial" charset="0"/>
              <a:buChar char="•"/>
            </a:pPr>
            <a:r>
              <a:rPr lang="x-none" altLang="en-IN"/>
              <a:t>Interprocess communication</a:t>
            </a:r>
            <a:endParaRPr lang="x-none" altLang="en-IN"/>
          </a:p>
          <a:p>
            <a:pPr marL="742950" lvl="1" indent="-285750">
              <a:buFont typeface="Arial" charset="0"/>
              <a:buChar char="•"/>
            </a:pPr>
            <a:r>
              <a:rPr lang="x-none" altLang="en-IN"/>
              <a:t>Synchronization</a:t>
            </a:r>
            <a:endParaRPr lang="x-none" altLang="en-IN"/>
          </a:p>
          <a:p>
            <a:pPr marL="742950" lvl="1" indent="-285750">
              <a:buFont typeface="Arial" charset="0"/>
              <a:buChar char="•"/>
            </a:pPr>
            <a:r>
              <a:rPr lang="x-none" altLang="en-IN"/>
              <a:t>Scheduling</a:t>
            </a:r>
            <a:endParaRPr lang="x-none" altLang="en-IN"/>
          </a:p>
          <a:p>
            <a:pPr marL="285750" lvl="0" indent="-285750">
              <a:buFont typeface="Arial" charset="0"/>
              <a:buChar char="•"/>
            </a:pPr>
            <a:r>
              <a:rPr lang="x-none" altLang="en-IN"/>
              <a:t>Memory managment</a:t>
            </a:r>
            <a:endParaRPr lang="x-none" altLang="en-IN"/>
          </a:p>
          <a:p>
            <a:pPr marL="742950" lvl="1" indent="-285750">
              <a:buFont typeface="Arial" charset="0"/>
              <a:buChar char="•"/>
            </a:pPr>
            <a:r>
              <a:rPr lang="x-none" altLang="en-IN"/>
              <a:t>Segmentation</a:t>
            </a:r>
            <a:endParaRPr lang="x-none" altLang="en-IN"/>
          </a:p>
          <a:p>
            <a:pPr marL="742950" lvl="1" indent="-285750">
              <a:buFont typeface="Arial" charset="0"/>
              <a:buChar char="•"/>
            </a:pPr>
            <a:r>
              <a:rPr lang="x-none" altLang="en-IN"/>
              <a:t>Paging</a:t>
            </a:r>
            <a:endParaRPr lang="x-none" altLang="en-IN"/>
          </a:p>
          <a:p>
            <a:pPr marL="742950" lvl="1" indent="-285750">
              <a:buFont typeface="Arial" charset="0"/>
              <a:buChar char="•"/>
            </a:pPr>
            <a:r>
              <a:rPr lang="x-none" altLang="en-IN"/>
              <a:t>Virtual memory</a:t>
            </a:r>
            <a:endParaRPr lang="x-none" altLang="en-IN"/>
          </a:p>
          <a:p>
            <a:pPr marL="742950" lvl="1" indent="-285750">
              <a:buFont typeface="Arial" charset="0"/>
              <a:buChar char="•"/>
            </a:pPr>
            <a:endParaRPr lang="x-none" altLang="en-IN"/>
          </a:p>
          <a:p>
            <a:pPr lvl="0" indent="0">
              <a:buFont typeface="Arial" charset="0"/>
              <a:buNone/>
            </a:pPr>
            <a:r>
              <a:rPr lang="x-none" altLang="en-IN"/>
              <a:t>Today's class</a:t>
            </a:r>
            <a:endParaRPr lang="x-none" altLang="en-IN"/>
          </a:p>
          <a:p>
            <a:pPr marL="285750" lvl="0" indent="-285750">
              <a:buFont typeface="Arial" charset="0"/>
              <a:buChar char="•"/>
            </a:pPr>
            <a:r>
              <a:rPr lang="x-none" altLang="en-IN"/>
              <a:t>Storage</a:t>
            </a:r>
            <a:endParaRPr lang="x-none" altLang="en-IN"/>
          </a:p>
          <a:p>
            <a:pPr marL="285750" lvl="0" indent="-285750">
              <a:buFont typeface="Arial" charset="0"/>
              <a:buChar char="•"/>
            </a:pPr>
            <a:r>
              <a:rPr lang="x-none" altLang="en-IN"/>
              <a:t>Scheduling of disk activities by the operating system</a:t>
            </a:r>
            <a:endParaRPr lang="x-none" alt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Overview</a:t>
            </a:r>
            <a:endParaRPr lang="x-none" altLang="en-IN"/>
          </a:p>
        </p:txBody>
      </p:sp>
      <p:sp>
        <p:nvSpPr>
          <p:cNvPr id="2" name="Oval 1"/>
          <p:cNvSpPr/>
          <p:nvPr/>
        </p:nvSpPr>
        <p:spPr>
          <a:xfrm>
            <a:off x="3634105" y="4648835"/>
            <a:ext cx="1595755" cy="14668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x-none" altLang="en-IN"/>
              <a:t>Harddisk</a:t>
            </a:r>
            <a:endParaRPr lang="x-none" altLang="en-IN"/>
          </a:p>
        </p:txBody>
      </p:sp>
      <p:sp>
        <p:nvSpPr>
          <p:cNvPr id="7" name="Oval 6"/>
          <p:cNvSpPr/>
          <p:nvPr/>
        </p:nvSpPr>
        <p:spPr>
          <a:xfrm>
            <a:off x="6746875" y="4672330"/>
            <a:ext cx="1645920" cy="14668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en-IN"/>
              <a:t>Harddisk</a:t>
            </a:r>
            <a:endParaRPr lang="x-none" altLang="en-IN"/>
          </a:p>
        </p:txBody>
      </p:sp>
      <p:sp>
        <p:nvSpPr>
          <p:cNvPr id="8" name="Rectangle 7"/>
          <p:cNvSpPr/>
          <p:nvPr/>
        </p:nvSpPr>
        <p:spPr>
          <a:xfrm>
            <a:off x="2642870" y="2384425"/>
            <a:ext cx="6510655" cy="21234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x-none" altLang="en-IN"/>
              <a:t>Operating System</a:t>
            </a:r>
            <a:endParaRPr lang="x-none" altLang="en-IN"/>
          </a:p>
        </p:txBody>
      </p:sp>
      <p:sp>
        <p:nvSpPr>
          <p:cNvPr id="9" name="Rounded Rectangle 8"/>
          <p:cNvSpPr/>
          <p:nvPr/>
        </p:nvSpPr>
        <p:spPr>
          <a:xfrm>
            <a:off x="2719705" y="3774440"/>
            <a:ext cx="6356350" cy="6305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IN"/>
              <a:t>Logical blocks</a:t>
            </a:r>
            <a:endParaRPr lang="x-none" altLang="en-IN"/>
          </a:p>
          <a:p>
            <a:pPr algn="ctr"/>
            <a:r>
              <a:rPr lang="x-none" altLang="en-IN"/>
              <a:t>Storage device drivers </a:t>
            </a:r>
            <a:endParaRPr lang="x-none" altLang="en-IN"/>
          </a:p>
        </p:txBody>
      </p:sp>
      <p:sp>
        <p:nvSpPr>
          <p:cNvPr id="11" name="Rounded Rectangle 10"/>
          <p:cNvSpPr/>
          <p:nvPr/>
        </p:nvSpPr>
        <p:spPr>
          <a:xfrm>
            <a:off x="2743835" y="2460625"/>
            <a:ext cx="6356350" cy="6305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x-none" altLang="en-IN"/>
              <a:t>File system</a:t>
            </a:r>
            <a:endParaRPr lang="x-none" altLang="en-IN"/>
          </a:p>
        </p:txBody>
      </p:sp>
      <p:pic>
        <p:nvPicPr>
          <p:cNvPr id="12" name="Picture 11"/>
          <p:cNvPicPr>
            <a:picLocks noChangeAspect="1"/>
          </p:cNvPicPr>
          <p:nvPr/>
        </p:nvPicPr>
        <p:blipFill>
          <a:blip r:embed="rId2"/>
          <a:stretch>
            <a:fillRect/>
          </a:stretch>
        </p:blipFill>
        <p:spPr>
          <a:xfrm>
            <a:off x="3722370" y="762635"/>
            <a:ext cx="1336040" cy="1037590"/>
          </a:xfrm>
          <a:prstGeom prst="rect">
            <a:avLst/>
          </a:prstGeom>
        </p:spPr>
      </p:pic>
      <p:pic>
        <p:nvPicPr>
          <p:cNvPr id="13" name="Picture 12"/>
          <p:cNvPicPr>
            <a:picLocks noChangeAspect="1"/>
          </p:cNvPicPr>
          <p:nvPr/>
        </p:nvPicPr>
        <p:blipFill>
          <a:blip r:embed="rId3"/>
          <a:stretch>
            <a:fillRect/>
          </a:stretch>
        </p:blipFill>
        <p:spPr>
          <a:xfrm>
            <a:off x="6744970" y="787400"/>
            <a:ext cx="1336040" cy="10375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Storage devices</a:t>
            </a:r>
            <a:endParaRPr lang="x-none" altLang="en-IN"/>
          </a:p>
        </p:txBody>
      </p:sp>
      <p:sp>
        <p:nvSpPr>
          <p:cNvPr id="10" name="TextBox 9"/>
          <p:cNvSpPr txBox="1"/>
          <p:nvPr/>
        </p:nvSpPr>
        <p:spPr>
          <a:xfrm>
            <a:off x="249555" y="664210"/>
            <a:ext cx="6703060" cy="6692900"/>
          </a:xfrm>
          <a:prstGeom prst="rect">
            <a:avLst/>
          </a:prstGeom>
          <a:noFill/>
        </p:spPr>
        <p:txBody>
          <a:bodyPr wrap="square" rtlCol="0">
            <a:spAutoFit/>
          </a:bodyPr>
          <a:p>
            <a:pPr marL="285750" lvl="0" indent="-285750">
              <a:buFont typeface="Arial" charset="0"/>
              <a:buChar char="•"/>
            </a:pPr>
            <a:r>
              <a:rPr lang="x-none" altLang="en-US" dirty="0">
                <a:solidFill>
                  <a:schemeClr val="tx1"/>
                </a:solidFill>
                <a:sym typeface="+mn-ea"/>
              </a:rPr>
              <a:t>Storage devices/d</a:t>
            </a:r>
            <a:r>
              <a:rPr lang="en-US" altLang="en-US" dirty="0">
                <a:solidFill>
                  <a:schemeClr val="tx1"/>
                </a:solidFill>
                <a:sym typeface="+mn-ea"/>
              </a:rPr>
              <a:t>rive</a:t>
            </a:r>
            <a:r>
              <a:rPr lang="x-none" altLang="en-US" dirty="0">
                <a:solidFill>
                  <a:schemeClr val="tx1"/>
                </a:solidFill>
                <a:sym typeface="+mn-ea"/>
              </a:rPr>
              <a:t>s are</a:t>
            </a:r>
            <a:r>
              <a:rPr lang="en-US" altLang="en-US" dirty="0">
                <a:solidFill>
                  <a:schemeClr val="tx1"/>
                </a:solidFill>
                <a:sym typeface="+mn-ea"/>
              </a:rPr>
              <a:t> attached to computer via I/O bus</a:t>
            </a:r>
            <a:endParaRPr lang="en-US" altLang="en-US" dirty="0">
              <a:solidFill>
                <a:schemeClr val="tx1"/>
              </a:solidFill>
              <a:sym typeface="+mn-ea"/>
            </a:endParaRPr>
          </a:p>
          <a:p>
            <a:pPr marL="285750" lvl="0" indent="-285750">
              <a:buFont typeface="Arial" charset="0"/>
              <a:buChar char="•"/>
            </a:pPr>
            <a:r>
              <a:rPr lang="x-none" dirty="0">
                <a:solidFill>
                  <a:schemeClr val="tx1"/>
                </a:solidFill>
                <a:sym typeface="+mn-ea"/>
              </a:rPr>
              <a:t>A lot of variety in the bus protocols</a:t>
            </a:r>
            <a:r>
              <a:rPr lang="en-US" altLang="en-US" dirty="0">
                <a:solidFill>
                  <a:schemeClr val="tx1"/>
                </a:solidFill>
                <a:sym typeface="+mn-ea"/>
              </a:rPr>
              <a:t> EIDE, ATA, SATA, USB, Fibre Channel, SCSI</a:t>
            </a:r>
            <a:endParaRPr lang="en-US" altLang="en-US" dirty="0">
              <a:solidFill>
                <a:schemeClr val="tx1"/>
              </a:solidFill>
              <a:sym typeface="+mn-ea"/>
            </a:endParaRPr>
          </a:p>
          <a:p>
            <a:pPr marL="285750" lvl="0" indent="-285750">
              <a:buFont typeface="Arial" charset="0"/>
              <a:buChar char="•"/>
            </a:pPr>
            <a:r>
              <a:rPr lang="x-none" altLang="en-US" dirty="0">
                <a:solidFill>
                  <a:schemeClr val="tx1"/>
                </a:solidFill>
                <a:sym typeface="+mn-ea"/>
              </a:rPr>
              <a:t>Recall our discussion on motherboards</a:t>
            </a:r>
            <a:endParaRPr lang="x-none" altLang="en-US" dirty="0">
              <a:solidFill>
                <a:schemeClr val="tx1"/>
              </a:solidFill>
              <a:sym typeface="+mn-ea"/>
            </a:endParaRPr>
          </a:p>
          <a:p>
            <a:pPr marL="742950" lvl="1" indent="-285750">
              <a:buFont typeface="Arial" charset="0"/>
              <a:buChar char="•"/>
            </a:pPr>
            <a:r>
              <a:rPr lang="x-none" altLang="en-US" dirty="0">
                <a:solidFill>
                  <a:schemeClr val="tx1"/>
                </a:solidFill>
                <a:sym typeface="+mn-ea"/>
              </a:rPr>
              <a:t>A input/output or host</a:t>
            </a:r>
            <a:r>
              <a:rPr lang="en-US" altLang="en-US" dirty="0">
                <a:solidFill>
                  <a:schemeClr val="tx1"/>
                </a:solidFill>
                <a:sym typeface="+mn-ea"/>
              </a:rPr>
              <a:t> controller uses </a:t>
            </a:r>
            <a:r>
              <a:rPr lang="x-none" altLang="en-US" dirty="0">
                <a:solidFill>
                  <a:schemeClr val="tx1"/>
                </a:solidFill>
                <a:sym typeface="+mn-ea"/>
              </a:rPr>
              <a:t>the I/O </a:t>
            </a:r>
            <a:r>
              <a:rPr lang="en-US" altLang="en-US" dirty="0">
                <a:solidFill>
                  <a:schemeClr val="tx1"/>
                </a:solidFill>
                <a:sym typeface="+mn-ea"/>
              </a:rPr>
              <a:t>bus to </a:t>
            </a:r>
            <a:r>
              <a:rPr lang="x-none" altLang="en-US" dirty="0">
                <a:solidFill>
                  <a:schemeClr val="tx1"/>
                </a:solidFill>
                <a:sym typeface="+mn-ea"/>
              </a:rPr>
              <a:t>interact with the controller for the disk drive</a:t>
            </a:r>
            <a:endParaRPr lang="x-none" altLang="en-US" dirty="0">
              <a:solidFill>
                <a:schemeClr val="tx1"/>
              </a:solidFill>
              <a:sym typeface="+mn-ea"/>
            </a:endParaRPr>
          </a:p>
          <a:p>
            <a:pPr marL="742950" lvl="1" indent="-285750">
              <a:buFont typeface="Arial" charset="0"/>
              <a:buChar char="•"/>
            </a:pPr>
            <a:r>
              <a:rPr lang="en-US" altLang="en-US" dirty="0">
                <a:solidFill>
                  <a:schemeClr val="tx1"/>
                </a:solidFill>
                <a:sym typeface="+mn-ea"/>
              </a:rPr>
              <a:t>Disk drives are addressed as </a:t>
            </a:r>
            <a:r>
              <a:rPr lang="x-none" altLang="en-US" dirty="0">
                <a:solidFill>
                  <a:schemeClr val="tx1"/>
                </a:solidFill>
                <a:sym typeface="+mn-ea"/>
              </a:rPr>
              <a:t>one </a:t>
            </a:r>
            <a:r>
              <a:rPr lang="en-US" altLang="en-US" dirty="0">
                <a:solidFill>
                  <a:schemeClr val="tx1"/>
                </a:solidFill>
                <a:sym typeface="+mn-ea"/>
              </a:rPr>
              <a:t>dimensional arrays of logical blocks, where the logical block is the smallest unit of transfer</a:t>
            </a:r>
            <a:endParaRPr lang="en-US" altLang="en-US" dirty="0">
              <a:solidFill>
                <a:schemeClr val="tx1"/>
              </a:solidFill>
              <a:sym typeface="+mn-ea"/>
            </a:endParaRPr>
          </a:p>
          <a:p>
            <a:pPr marL="285750" lvl="0" indent="-285750">
              <a:buFont typeface="Arial" charset="0"/>
              <a:buChar char="•"/>
            </a:pPr>
            <a:r>
              <a:rPr lang="en-US" altLang="en-US" dirty="0">
                <a:solidFill>
                  <a:schemeClr val="tx1"/>
                </a:solidFill>
                <a:sym typeface="+mn-ea"/>
              </a:rPr>
              <a:t>Low-level formatting creates logical blocks on physical media</a:t>
            </a:r>
            <a:endParaRPr lang="en-US" altLang="en-US" dirty="0">
              <a:solidFill>
                <a:schemeClr val="tx1"/>
              </a:solidFill>
              <a:sym typeface="+mn-ea"/>
            </a:endParaRPr>
          </a:p>
          <a:p>
            <a:pPr marL="285750" lvl="0" indent="-285750">
              <a:buFont typeface="Arial" charset="0"/>
              <a:buChar char="•"/>
            </a:pPr>
            <a:r>
              <a:rPr lang="en-US" altLang="en-US" dirty="0">
                <a:sym typeface="+mn-ea"/>
              </a:rPr>
              <a:t>The 1-dimensional array of logical blocks is mapped into the sectors of the disk sequentially</a:t>
            </a:r>
            <a:endParaRPr lang="en-US" altLang="en-US" dirty="0">
              <a:sym typeface="+mn-ea"/>
            </a:endParaRPr>
          </a:p>
          <a:p>
            <a:pPr marL="742950" lvl="1" indent="-285750">
              <a:buFont typeface="Arial" charset="0"/>
              <a:buChar char="•"/>
            </a:pPr>
            <a:r>
              <a:rPr lang="en-US" altLang="en-US" dirty="0">
                <a:sym typeface="+mn-ea"/>
              </a:rPr>
              <a:t>Sector 0 is the first sector of the first track on the outermost cylinder</a:t>
            </a:r>
            <a:endParaRPr lang="en-US" altLang="en-US" dirty="0">
              <a:sym typeface="+mn-ea"/>
            </a:endParaRPr>
          </a:p>
          <a:p>
            <a:pPr marL="742950" lvl="1" indent="-285750">
              <a:buFont typeface="Arial" charset="0"/>
              <a:buChar char="•"/>
            </a:pPr>
            <a:r>
              <a:rPr lang="en-US" altLang="en-US" dirty="0">
                <a:sym typeface="+mn-ea"/>
              </a:rPr>
              <a:t>Mapping proceeds in order through that track, then the rest of the tracks in that cylinder, and then through the rest of the cylinders from outermost to innermost</a:t>
            </a:r>
            <a:endParaRPr lang="en-US" altLang="en-US" dirty="0">
              <a:sym typeface="+mn-ea"/>
            </a:endParaRPr>
          </a:p>
          <a:p>
            <a:pPr lvl="0" indent="0">
              <a:buFont typeface="Arial" charset="0"/>
              <a:buNone/>
            </a:pPr>
            <a:endParaRPr lang="en-US" altLang="en-US" dirty="0"/>
          </a:p>
          <a:p>
            <a:pPr marL="285750" lvl="0" indent="-285750">
              <a:buFont typeface="Arial" charset="0"/>
              <a:buChar char="•"/>
            </a:pPr>
            <a:endParaRPr lang="en-US" altLang="en-US" dirty="0">
              <a:solidFill>
                <a:schemeClr val="tx1"/>
              </a:solidFill>
              <a:sym typeface="+mn-ea"/>
            </a:endParaRPr>
          </a:p>
          <a:p>
            <a:pPr marL="285750" lvl="0" indent="-285750">
              <a:buFont typeface="Arial" charset="0"/>
              <a:buChar char="•"/>
            </a:pPr>
            <a:endParaRPr lang="en-US" altLang="en-US" dirty="0">
              <a:solidFill>
                <a:schemeClr val="tx1"/>
              </a:solidFill>
              <a:sym typeface="+mn-ea"/>
            </a:endParaRPr>
          </a:p>
          <a:p>
            <a:pPr marL="285750" lvl="0" indent="-285750">
              <a:buFont typeface="Arial" charset="0"/>
              <a:buChar char="•"/>
            </a:pPr>
            <a:endParaRPr lang="en-US" altLang="en-US" dirty="0">
              <a:solidFill>
                <a:schemeClr val="tx1"/>
              </a:solidFill>
              <a:sym typeface="+mn-ea"/>
            </a:endParaRPr>
          </a:p>
        </p:txBody>
      </p:sp>
      <p:pic>
        <p:nvPicPr>
          <p:cNvPr id="7171" name="Picture 1" descr="10_01.pdf"/>
          <p:cNvPicPr>
            <a:picLocks noChangeAspect="1"/>
          </p:cNvPicPr>
          <p:nvPr/>
        </p:nvPicPr>
        <p:blipFill>
          <a:blip r:embed="rId2"/>
          <a:stretch>
            <a:fillRect/>
          </a:stretch>
        </p:blipFill>
        <p:spPr>
          <a:xfrm>
            <a:off x="7296785" y="1624965"/>
            <a:ext cx="4635500" cy="3596640"/>
          </a:xfrm>
          <a:prstGeom prst="rect">
            <a:avLst/>
          </a:prstGeom>
          <a:noFill/>
          <a:ln w="9525">
            <a:noFill/>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Disk scheduling</a:t>
            </a:r>
            <a:endParaRPr lang="x-none" altLang="en-IN"/>
          </a:p>
        </p:txBody>
      </p:sp>
      <p:sp>
        <p:nvSpPr>
          <p:cNvPr id="10" name="TextBox 9"/>
          <p:cNvSpPr txBox="1"/>
          <p:nvPr/>
        </p:nvSpPr>
        <p:spPr>
          <a:xfrm>
            <a:off x="249555" y="663575"/>
            <a:ext cx="11682730" cy="4206875"/>
          </a:xfrm>
          <a:prstGeom prst="rect">
            <a:avLst/>
          </a:prstGeom>
          <a:noFill/>
        </p:spPr>
        <p:txBody>
          <a:bodyPr wrap="square" rtlCol="0">
            <a:spAutoFit/>
          </a:bodyPr>
          <a:p>
            <a:pPr marL="285750" lvl="0" indent="-285750">
              <a:buFont typeface="Arial" charset="0"/>
              <a:buChar char="•"/>
            </a:pPr>
            <a:r>
              <a:rPr lang="en-US" altLang="en-US" dirty="0">
                <a:solidFill>
                  <a:schemeClr val="tx1"/>
                </a:solidFill>
                <a:sym typeface="+mn-ea"/>
              </a:rPr>
              <a:t>Drive attached to computer via I/O bus</a:t>
            </a:r>
            <a:endParaRPr lang="en-US" altLang="en-US" dirty="0">
              <a:solidFill>
                <a:schemeClr val="tx1"/>
              </a:solidFill>
              <a:sym typeface="+mn-ea"/>
            </a:endParaRPr>
          </a:p>
          <a:p>
            <a:pPr marL="285750" lvl="0" indent="-285750">
              <a:buFont typeface="Arial" charset="0"/>
              <a:buChar char="•"/>
            </a:pPr>
            <a:r>
              <a:rPr lang="en-US" altLang="en-US" dirty="0">
                <a:sym typeface="+mn-ea"/>
              </a:rPr>
              <a:t>The operating system is responsible for using </a:t>
            </a:r>
            <a:r>
              <a:rPr lang="x-none" altLang="en-US" dirty="0">
                <a:sym typeface="+mn-ea"/>
              </a:rPr>
              <a:t>storage </a:t>
            </a:r>
            <a:r>
              <a:rPr lang="en-US" altLang="en-US" dirty="0">
                <a:sym typeface="+mn-ea"/>
              </a:rPr>
              <a:t>efficiently — for the disk drives, this means having a fast access time and disk bandwidth</a:t>
            </a:r>
            <a:endParaRPr lang="en-US" altLang="en-US" dirty="0"/>
          </a:p>
          <a:p>
            <a:pPr marL="742950" lvl="1" indent="-285750">
              <a:buFont typeface="Arial" charset="0"/>
              <a:buChar char="•"/>
            </a:pPr>
            <a:r>
              <a:rPr lang="en-US" altLang="en-US" dirty="0">
                <a:sym typeface="+mn-ea"/>
              </a:rPr>
              <a:t>Minimize seek time</a:t>
            </a:r>
            <a:r>
              <a:rPr lang="x-none" altLang="en-US" dirty="0"/>
              <a:t>, rotational latency which are components of the access time</a:t>
            </a:r>
            <a:endParaRPr lang="x-none" altLang="en-US" dirty="0"/>
          </a:p>
          <a:p>
            <a:pPr marL="742950" lvl="1" indent="-285750">
              <a:buFont typeface="Arial" charset="0"/>
              <a:buChar char="•"/>
            </a:pPr>
            <a:r>
              <a:rPr lang="en-US" altLang="en-US" dirty="0">
                <a:sym typeface="+mn-ea"/>
              </a:rPr>
              <a:t>Seek time </a:t>
            </a:r>
            <a:r>
              <a:rPr lang="x-none" altLang="en-US" dirty="0">
                <a:sym typeface="+mn-ea"/>
              </a:rPr>
              <a:t>is proportional to </a:t>
            </a:r>
            <a:r>
              <a:rPr lang="en-US" altLang="en-US" dirty="0">
                <a:sym typeface="Symbol" pitchFamily="18" charset="2"/>
              </a:rPr>
              <a:t>seek distance</a:t>
            </a:r>
            <a:endParaRPr lang="en-US" altLang="en-US" dirty="0">
              <a:sym typeface="Symbol" pitchFamily="18" charset="2"/>
            </a:endParaRPr>
          </a:p>
          <a:p>
            <a:pPr marL="742950" lvl="1" indent="-285750">
              <a:buFont typeface="Arial" charset="0"/>
              <a:buChar char="•"/>
            </a:pPr>
            <a:r>
              <a:rPr lang="en-US" altLang="en-US" dirty="0">
                <a:sym typeface="Symbol" pitchFamily="18" charset="2"/>
              </a:rPr>
              <a:t>Disk </a:t>
            </a:r>
            <a:r>
              <a:rPr lang="en-US" altLang="en-US" dirty="0">
                <a:solidFill>
                  <a:schemeClr val="tx1"/>
                </a:solidFill>
                <a:sym typeface="Symbol" pitchFamily="18" charset="2"/>
              </a:rPr>
              <a:t>bandwidth </a:t>
            </a:r>
            <a:r>
              <a:rPr lang="en-US" altLang="en-US" dirty="0">
                <a:sym typeface="Symbol" pitchFamily="18" charset="2"/>
              </a:rPr>
              <a:t>is the total number of bytes transferred, divided by the total time between the first request for service and the completion of the last transfer</a:t>
            </a:r>
            <a:endParaRPr lang="en-US" altLang="en-US" dirty="0">
              <a:sym typeface="Symbol" pitchFamily="18" charset="2"/>
            </a:endParaRPr>
          </a:p>
          <a:p>
            <a:pPr marL="285750" indent="-285750" defTabSz="0">
              <a:buFont typeface="Arial" charset="0"/>
              <a:buChar char="•"/>
              <a:tabLst>
                <a:tab pos="1708150" algn="l"/>
              </a:tabLst>
            </a:pPr>
            <a:r>
              <a:rPr lang="en-US" altLang="en-US" dirty="0">
                <a:sym typeface="+mn-ea"/>
              </a:rPr>
              <a:t>There are many sources of disk I/O request</a:t>
            </a:r>
            <a:r>
              <a:rPr lang="x-none" altLang="en-US" dirty="0">
                <a:sym typeface="+mn-ea"/>
              </a:rPr>
              <a:t>: </a:t>
            </a:r>
            <a:r>
              <a:rPr lang="en-US" altLang="en-US" dirty="0">
                <a:sym typeface="+mn-ea"/>
              </a:rPr>
              <a:t>OS</a:t>
            </a:r>
            <a:r>
              <a:rPr lang="x-none" altLang="en-US" dirty="0">
                <a:sym typeface="+mn-ea"/>
              </a:rPr>
              <a:t>, </a:t>
            </a:r>
            <a:r>
              <a:rPr lang="en-US" altLang="en-US" dirty="0">
                <a:sym typeface="+mn-ea"/>
              </a:rPr>
              <a:t>System processes</a:t>
            </a:r>
            <a:r>
              <a:rPr lang="x-none" altLang="en-US" dirty="0">
                <a:sym typeface="+mn-ea"/>
              </a:rPr>
              <a:t>, </a:t>
            </a:r>
            <a:r>
              <a:rPr lang="en-US" altLang="en-US" dirty="0">
                <a:sym typeface="+mn-ea"/>
              </a:rPr>
              <a:t>Users processes</a:t>
            </a:r>
            <a:endParaRPr lang="en-US" altLang="en-US" dirty="0"/>
          </a:p>
          <a:p>
            <a:pPr marL="285750" indent="-285750" defTabSz="0">
              <a:buFont typeface="Arial" charset="0"/>
              <a:buChar char="•"/>
              <a:tabLst>
                <a:tab pos="1708150" algn="l"/>
              </a:tabLst>
            </a:pPr>
            <a:r>
              <a:rPr lang="en-US" altLang="en-US" dirty="0">
                <a:sym typeface="+mn-ea"/>
              </a:rPr>
              <a:t>I/O request includes input or output mode, </a:t>
            </a:r>
            <a:r>
              <a:rPr lang="x-none" altLang="en-US" dirty="0">
                <a:sym typeface="+mn-ea"/>
              </a:rPr>
              <a:t>logical </a:t>
            </a:r>
            <a:r>
              <a:rPr lang="en-US" altLang="en-US" dirty="0">
                <a:sym typeface="+mn-ea"/>
              </a:rPr>
              <a:t>disk address, memory address, number of </a:t>
            </a:r>
            <a:r>
              <a:rPr lang="x-none" altLang="en-US" dirty="0">
                <a:sym typeface="+mn-ea"/>
              </a:rPr>
              <a:t>logical blocks or </a:t>
            </a:r>
            <a:r>
              <a:rPr lang="en-US" altLang="en-US" dirty="0">
                <a:sym typeface="+mn-ea"/>
              </a:rPr>
              <a:t>sectors to transfer</a:t>
            </a:r>
            <a:endParaRPr lang="en-US" altLang="en-US" dirty="0"/>
          </a:p>
          <a:p>
            <a:pPr marL="742950" lvl="1" indent="-285750" defTabSz="0">
              <a:buFont typeface="Arial" charset="0"/>
              <a:buChar char="•"/>
              <a:tabLst>
                <a:tab pos="1708150" algn="l"/>
              </a:tabLst>
            </a:pPr>
            <a:r>
              <a:rPr lang="en-US" altLang="en-US" dirty="0">
                <a:sym typeface="+mn-ea"/>
              </a:rPr>
              <a:t>OS maintains queue of requests, per disk or device</a:t>
            </a:r>
            <a:endParaRPr lang="en-US" altLang="en-US" dirty="0"/>
          </a:p>
          <a:p>
            <a:pPr marL="742950" lvl="1" indent="-285750" defTabSz="0">
              <a:buFont typeface="Arial" charset="0"/>
              <a:buChar char="•"/>
              <a:tabLst>
                <a:tab pos="1708150" algn="l"/>
              </a:tabLst>
            </a:pPr>
            <a:r>
              <a:rPr lang="en-US" altLang="en-US" dirty="0">
                <a:sym typeface="+mn-ea"/>
              </a:rPr>
              <a:t>Idle disk can immediately work on I/O request, busy disk means work must queue</a:t>
            </a:r>
            <a:endParaRPr lang="en-US" altLang="en-US" dirty="0"/>
          </a:p>
          <a:p>
            <a:pPr marL="285750" indent="-285750" defTabSz="0">
              <a:buFont typeface="Arial" charset="0"/>
              <a:buChar char="•"/>
              <a:tabLst>
                <a:tab pos="1708150" algn="l"/>
              </a:tabLst>
            </a:pPr>
            <a:r>
              <a:rPr lang="x-none" altLang="en-US" dirty="0">
                <a:sym typeface="+mn-ea"/>
              </a:rPr>
              <a:t>D</a:t>
            </a:r>
            <a:r>
              <a:rPr lang="en-US" altLang="en-US" dirty="0">
                <a:sym typeface="+mn-ea"/>
              </a:rPr>
              <a:t>rive controllers </a:t>
            </a:r>
            <a:r>
              <a:rPr lang="x-none" dirty="0">
                <a:sym typeface="+mn-ea"/>
              </a:rPr>
              <a:t>have to schedule the I/O requests so as to minimize access time, increase disk bandwidth</a:t>
            </a:r>
            <a:endParaRPr lang="x-none" dirty="0">
              <a:solidFill>
                <a:schemeClr val="tx1"/>
              </a:solidFill>
              <a:sym typeface="+mn-ea"/>
            </a:endParaRPr>
          </a:p>
          <a:p>
            <a:pPr marL="285750" lvl="0" indent="-285750">
              <a:buFont typeface="Arial" charset="0"/>
              <a:buChar char="•"/>
            </a:pPr>
            <a:endParaRPr lang="en-US" altLang="en-US" dirty="0">
              <a:solidFill>
                <a:schemeClr val="tx1"/>
              </a:solidFill>
              <a:sym typeface="+mn-ea"/>
            </a:endParaRPr>
          </a:p>
          <a:p>
            <a:pPr marL="285750" lvl="0" indent="-285750">
              <a:buFont typeface="Arial" charset="0"/>
              <a:buChar char="•"/>
            </a:pPr>
            <a:endParaRPr lang="en-US" altLang="en-US" dirty="0">
              <a:solidFill>
                <a:schemeClr val="tx1"/>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269875" y="300990"/>
            <a:ext cx="6433185" cy="2303780"/>
          </a:xfrm>
          <a:prstGeom prst="rect">
            <a:avLst/>
          </a:prstGeom>
          <a:noFill/>
        </p:spPr>
        <p:txBody>
          <a:bodyPr wrap="square" rtlCol="0">
            <a:spAutoFit/>
          </a:bodyPr>
          <a:p>
            <a:r>
              <a:rPr lang="x-none" altLang="en-IN"/>
              <a:t>FCFS disk scheduling</a:t>
            </a:r>
            <a:endParaRPr lang="x-none" altLang="en-IN"/>
          </a:p>
          <a:p>
            <a:pPr marL="285750" lvl="0" indent="-285750" defTabSz="0">
              <a:buFont typeface="Arial" charset="0"/>
              <a:buChar char="•"/>
              <a:tabLst>
                <a:tab pos="1708150" algn="l"/>
              </a:tabLst>
            </a:pPr>
            <a:r>
              <a:rPr lang="en-US" altLang="en-US" dirty="0">
                <a:sym typeface="+mn-ea"/>
              </a:rPr>
              <a:t>We illustrate scheduling algorithms with a request queue</a:t>
            </a:r>
            <a:endParaRPr lang="en-US" altLang="en-US" dirty="0">
              <a:sym typeface="+mn-ea"/>
            </a:endParaRPr>
          </a:p>
          <a:p>
            <a:pPr lvl="0" indent="0" defTabSz="0">
              <a:buFont typeface="Arial" charset="0"/>
              <a:buNone/>
              <a:tabLst>
                <a:tab pos="1708150" algn="l"/>
              </a:tabLst>
            </a:pPr>
            <a:r>
              <a:rPr lang="x-none" altLang="en-US" dirty="0">
                <a:sym typeface="+mn-ea"/>
              </a:rPr>
              <a:t>	</a:t>
            </a:r>
            <a:r>
              <a:rPr lang="en-US" altLang="en-US" dirty="0">
                <a:sym typeface="+mn-ea"/>
              </a:rPr>
              <a:t>98, 183, 37, 122, 14, 124, 65, 67</a:t>
            </a:r>
            <a:endParaRPr lang="en-US" altLang="en-US" dirty="0"/>
          </a:p>
          <a:p>
            <a:pPr marL="285750" lvl="0" indent="-285750" defTabSz="0">
              <a:buFont typeface="Arial" charset="0"/>
              <a:buChar char="•"/>
              <a:tabLst>
                <a:tab pos="1708150" algn="l"/>
              </a:tabLst>
            </a:pPr>
            <a:r>
              <a:rPr lang="en-US" altLang="en-US" dirty="0">
                <a:sym typeface="+mn-ea"/>
              </a:rPr>
              <a:t>Head pointer 53</a:t>
            </a:r>
            <a:endParaRPr lang="en-US" altLang="en-US" dirty="0">
              <a:sym typeface="+mn-ea"/>
            </a:endParaRPr>
          </a:p>
          <a:p>
            <a:pPr marL="285750" lvl="0" indent="-285750" defTabSz="0">
              <a:buFont typeface="Arial" charset="0"/>
              <a:buChar char="•"/>
              <a:tabLst>
                <a:tab pos="1708150" algn="l"/>
              </a:tabLst>
            </a:pPr>
            <a:endParaRPr lang="en-US" altLang="en-US" dirty="0"/>
          </a:p>
          <a:p>
            <a:pPr marL="285750" lvl="0" indent="-285750" defTabSz="0">
              <a:buFont typeface="Arial" charset="0"/>
              <a:buChar char="•"/>
              <a:tabLst>
                <a:tab pos="1708150" algn="l"/>
              </a:tabLst>
            </a:pPr>
            <a:r>
              <a:rPr lang="x-none" altLang="en-IN"/>
              <a:t>First requests are served first </a:t>
            </a:r>
            <a:endParaRPr lang="x-none" altLang="en-IN"/>
          </a:p>
          <a:p>
            <a:pPr marL="285750" lvl="0" indent="-285750" defTabSz="0">
              <a:buFont typeface="Arial" charset="0"/>
              <a:buChar char="•"/>
              <a:tabLst>
                <a:tab pos="1708150" algn="l"/>
              </a:tabLst>
            </a:pPr>
            <a:r>
              <a:rPr lang="x-none" altLang="en-IN"/>
              <a:t>Total head movement is 640 cylinders</a:t>
            </a:r>
            <a:endParaRPr lang="x-none" altLang="en-IN"/>
          </a:p>
        </p:txBody>
      </p:sp>
      <p:pic>
        <p:nvPicPr>
          <p:cNvPr id="22532" name="Picture 6"/>
          <p:cNvPicPr>
            <a:picLocks noChangeAspect="1"/>
          </p:cNvPicPr>
          <p:nvPr/>
        </p:nvPicPr>
        <p:blipFill>
          <a:blip r:embed="rId2"/>
          <a:stretch>
            <a:fillRect/>
          </a:stretch>
        </p:blipFill>
        <p:spPr>
          <a:xfrm>
            <a:off x="6910705" y="412115"/>
            <a:ext cx="4299585" cy="3115310"/>
          </a:xfrm>
          <a:prstGeom prst="rect">
            <a:avLst/>
          </a:prstGeom>
          <a:noFill/>
          <a:ln w="9525">
            <a:noFill/>
            <a:miter/>
          </a:ln>
        </p:spPr>
      </p:pic>
      <p:sp>
        <p:nvSpPr>
          <p:cNvPr id="2" name="TextBox 1"/>
          <p:cNvSpPr txBox="1"/>
          <p:nvPr/>
        </p:nvSpPr>
        <p:spPr>
          <a:xfrm>
            <a:off x="358140" y="3752850"/>
            <a:ext cx="5184775" cy="2578100"/>
          </a:xfrm>
          <a:prstGeom prst="rect">
            <a:avLst/>
          </a:prstGeom>
          <a:noFill/>
        </p:spPr>
        <p:txBody>
          <a:bodyPr wrap="square" rtlCol="0">
            <a:spAutoFit/>
          </a:bodyPr>
          <a:p>
            <a:r>
              <a:rPr lang="x-none" altLang="en-IN"/>
              <a:t>SSTF disk scheduling</a:t>
            </a:r>
            <a:endParaRPr lang="x-none" altLang="en-IN"/>
          </a:p>
          <a:p>
            <a:pPr marL="285750" indent="-285750">
              <a:buFont typeface="Arial" charset="0"/>
              <a:buChar char="•"/>
            </a:pPr>
            <a:r>
              <a:rPr lang="en-US" altLang="en-US" dirty="0">
                <a:sym typeface="+mn-ea"/>
              </a:rPr>
              <a:t>Shortest Seek Time First selects the request with the minimum seek time from the current head position</a:t>
            </a:r>
            <a:endParaRPr lang="en-US" altLang="en-US" dirty="0"/>
          </a:p>
          <a:p>
            <a:pPr marL="285750" indent="-285750">
              <a:buFont typeface="Arial" charset="0"/>
              <a:buChar char="•"/>
            </a:pPr>
            <a:r>
              <a:rPr lang="en-US" altLang="en-US" dirty="0">
                <a:sym typeface="+mn-ea"/>
              </a:rPr>
              <a:t>SSTF scheduling is a form of SJF scheduling; may cause starvation of some requests</a:t>
            </a:r>
            <a:endParaRPr lang="en-US" altLang="en-US" dirty="0"/>
          </a:p>
          <a:p>
            <a:pPr marL="285750" indent="-285750">
              <a:buFont typeface="Arial" charset="0"/>
              <a:buChar char="•"/>
            </a:pPr>
            <a:r>
              <a:rPr lang="x-none" altLang="en-US" dirty="0">
                <a:sym typeface="+mn-ea"/>
              </a:rPr>
              <a:t>T</a:t>
            </a:r>
            <a:r>
              <a:rPr lang="en-US" altLang="en-US" dirty="0">
                <a:sym typeface="+mn-ea"/>
              </a:rPr>
              <a:t>otal head movement </a:t>
            </a:r>
            <a:r>
              <a:rPr lang="x-none" altLang="en-US" dirty="0">
                <a:sym typeface="+mn-ea"/>
              </a:rPr>
              <a:t>is</a:t>
            </a:r>
            <a:r>
              <a:rPr lang="en-US" altLang="en-US" dirty="0">
                <a:sym typeface="+mn-ea"/>
              </a:rPr>
              <a:t> 236 cylinders</a:t>
            </a:r>
            <a:endParaRPr lang="en-US" altLang="en-US" dirty="0"/>
          </a:p>
          <a:p>
            <a:pPr marL="285750" indent="-285750">
              <a:buFont typeface="Arial" charset="0"/>
              <a:buChar char="•"/>
            </a:pPr>
            <a:endParaRPr lang="x-none" altLang="en-IN"/>
          </a:p>
        </p:txBody>
      </p:sp>
      <p:pic>
        <p:nvPicPr>
          <p:cNvPr id="23556" name="Picture 4" descr="12"/>
          <p:cNvPicPr>
            <a:picLocks noChangeAspect="1"/>
          </p:cNvPicPr>
          <p:nvPr/>
        </p:nvPicPr>
        <p:blipFill>
          <a:blip r:embed="rId3"/>
          <a:stretch>
            <a:fillRect/>
          </a:stretch>
        </p:blipFill>
        <p:spPr>
          <a:xfrm>
            <a:off x="6940550" y="3647440"/>
            <a:ext cx="4239895" cy="2857500"/>
          </a:xfrm>
          <a:prstGeom prst="rect">
            <a:avLst/>
          </a:prstGeom>
          <a:noFill/>
          <a:ln w="9525">
            <a:noFill/>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8" name="TextBox 7"/>
          <p:cNvSpPr txBox="1"/>
          <p:nvPr/>
        </p:nvSpPr>
        <p:spPr>
          <a:xfrm>
            <a:off x="320040" y="311785"/>
            <a:ext cx="6046470" cy="2578100"/>
          </a:xfrm>
          <a:prstGeom prst="rect">
            <a:avLst/>
          </a:prstGeom>
          <a:noFill/>
        </p:spPr>
        <p:txBody>
          <a:bodyPr wrap="square" rtlCol="0">
            <a:spAutoFit/>
          </a:bodyPr>
          <a:p>
            <a:r>
              <a:rPr lang="x-none" altLang="en-IN">
                <a:solidFill>
                  <a:schemeClr val="tx1"/>
                </a:solidFill>
              </a:rPr>
              <a:t>SCAN (elevator) disk scheduling</a:t>
            </a:r>
            <a:endParaRPr lang="x-none" altLang="en-IN">
              <a:solidFill>
                <a:schemeClr val="tx1"/>
              </a:solidFill>
            </a:endParaRPr>
          </a:p>
          <a:p>
            <a:pPr marL="285750" indent="-285750">
              <a:buFont typeface="Arial" charset="0"/>
              <a:buChar char="•"/>
            </a:pPr>
            <a:r>
              <a:rPr lang="en-US" altLang="en-US" sz="1600" dirty="0">
                <a:solidFill>
                  <a:schemeClr val="tx1"/>
                </a:solidFill>
                <a:sym typeface="+mn-ea"/>
              </a:rPr>
              <a:t>The disk arm starts at one end of the disk, and moves toward the other end, servicing requests until it gets to the other end of the disk, where the head movement is reversed and servicing continues.</a:t>
            </a:r>
            <a:endParaRPr lang="en-US" altLang="en-US" sz="1600" dirty="0">
              <a:solidFill>
                <a:schemeClr val="tx1"/>
              </a:solidFill>
              <a:sym typeface="+mn-ea"/>
            </a:endParaRPr>
          </a:p>
          <a:p>
            <a:pPr marL="285750" indent="-285750">
              <a:buFont typeface="Arial" charset="0"/>
              <a:buChar char="•"/>
            </a:pPr>
            <a:r>
              <a:rPr lang="en-US" altLang="en-US" sz="1600" dirty="0">
                <a:solidFill>
                  <a:schemeClr val="tx1"/>
                </a:solidFill>
                <a:sym typeface="+mn-ea"/>
              </a:rPr>
              <a:t>SCAN algorithm </a:t>
            </a:r>
            <a:r>
              <a:rPr lang="x-none" altLang="en-US" sz="1600" dirty="0">
                <a:solidFill>
                  <a:schemeClr val="tx1"/>
                </a:solidFill>
                <a:sym typeface="+mn-ea"/>
              </a:rPr>
              <a:t>(</a:t>
            </a:r>
            <a:r>
              <a:rPr lang="en-US" altLang="en-US" sz="1600" dirty="0">
                <a:solidFill>
                  <a:schemeClr val="tx1"/>
                </a:solidFill>
                <a:sym typeface="+mn-ea"/>
              </a:rPr>
              <a:t>elevator algorithm</a:t>
            </a:r>
            <a:r>
              <a:rPr lang="x-none" altLang="en-US" sz="1600" dirty="0">
                <a:solidFill>
                  <a:schemeClr val="tx1"/>
                </a:solidFill>
                <a:sym typeface="+mn-ea"/>
              </a:rPr>
              <a:t>)</a:t>
            </a:r>
            <a:endParaRPr lang="x-none" altLang="en-US" sz="1600" dirty="0">
              <a:solidFill>
                <a:schemeClr val="tx1"/>
              </a:solidFill>
              <a:sym typeface="+mn-ea"/>
            </a:endParaRPr>
          </a:p>
          <a:p>
            <a:pPr marL="285750" indent="-285750">
              <a:buFont typeface="Arial" charset="0"/>
              <a:buChar char="•"/>
            </a:pPr>
            <a:r>
              <a:rPr lang="en-US" altLang="en-US" sz="1600" dirty="0">
                <a:solidFill>
                  <a:schemeClr val="tx1"/>
                </a:solidFill>
                <a:sym typeface="+mn-ea"/>
              </a:rPr>
              <a:t>Illustration shows total head movement of 208 cylinders</a:t>
            </a:r>
            <a:endParaRPr lang="en-US" altLang="en-US" sz="1600" dirty="0">
              <a:solidFill>
                <a:schemeClr val="tx1"/>
              </a:solidFill>
              <a:sym typeface="+mn-ea"/>
            </a:endParaRPr>
          </a:p>
          <a:p>
            <a:pPr marL="285750" indent="-285750">
              <a:buFont typeface="Arial" charset="0"/>
              <a:buChar char="•"/>
            </a:pPr>
            <a:r>
              <a:rPr lang="en-US" altLang="en-US" sz="1600" dirty="0">
                <a:solidFill>
                  <a:schemeClr val="tx1"/>
                </a:solidFill>
                <a:sym typeface="+mn-ea"/>
              </a:rPr>
              <a:t>But note that if requests are uniformly dense, largest density at other end of disk and those wait the longest</a:t>
            </a:r>
            <a:endParaRPr lang="en-US" altLang="en-US" sz="1600" dirty="0">
              <a:solidFill>
                <a:schemeClr val="tx1"/>
              </a:solidFill>
              <a:sym typeface="+mn-ea"/>
            </a:endParaRPr>
          </a:p>
          <a:p>
            <a:pPr marL="285750" indent="-285750">
              <a:buFont typeface="Arial" charset="0"/>
              <a:buChar char="•"/>
            </a:pPr>
            <a:endParaRPr lang="en-US" altLang="en-US" sz="1600" dirty="0">
              <a:solidFill>
                <a:schemeClr val="tx1"/>
              </a:solidFill>
              <a:sym typeface="+mn-ea"/>
            </a:endParaRPr>
          </a:p>
        </p:txBody>
      </p:sp>
      <p:pic>
        <p:nvPicPr>
          <p:cNvPr id="25603" name="Picture 6"/>
          <p:cNvPicPr>
            <a:picLocks noChangeAspect="1"/>
          </p:cNvPicPr>
          <p:nvPr/>
        </p:nvPicPr>
        <p:blipFill>
          <a:blip r:embed="rId2"/>
          <a:srcRect l="-17963" t="-7855" r="-12638" b="-6639"/>
          <a:stretch>
            <a:fillRect/>
          </a:stretch>
        </p:blipFill>
        <p:spPr>
          <a:xfrm>
            <a:off x="5839460" y="69850"/>
            <a:ext cx="5798820" cy="3569970"/>
          </a:xfrm>
          <a:prstGeom prst="rect">
            <a:avLst/>
          </a:prstGeom>
          <a:noFill/>
          <a:ln w="9525">
            <a:noFill/>
            <a:miter/>
          </a:ln>
        </p:spPr>
      </p:pic>
      <p:pic>
        <p:nvPicPr>
          <p:cNvPr id="27651" name="Picture 4"/>
          <p:cNvPicPr>
            <a:picLocks noChangeAspect="1"/>
          </p:cNvPicPr>
          <p:nvPr/>
        </p:nvPicPr>
        <p:blipFill>
          <a:blip r:embed="rId3"/>
          <a:srcRect l="706" t="18100" r="925" b="3731"/>
          <a:stretch>
            <a:fillRect/>
          </a:stretch>
        </p:blipFill>
        <p:spPr>
          <a:xfrm>
            <a:off x="6643370" y="3774440"/>
            <a:ext cx="4370070" cy="2590800"/>
          </a:xfrm>
          <a:prstGeom prst="rect">
            <a:avLst/>
          </a:prstGeom>
          <a:noFill/>
          <a:ln w="38100">
            <a:noFill/>
            <a:miter/>
          </a:ln>
        </p:spPr>
      </p:pic>
      <p:sp>
        <p:nvSpPr>
          <p:cNvPr id="9" name="TextBox 8"/>
          <p:cNvSpPr txBox="1"/>
          <p:nvPr/>
        </p:nvSpPr>
        <p:spPr>
          <a:xfrm>
            <a:off x="447040" y="3950970"/>
            <a:ext cx="6046470" cy="2334260"/>
          </a:xfrm>
          <a:prstGeom prst="rect">
            <a:avLst/>
          </a:prstGeom>
          <a:noFill/>
        </p:spPr>
        <p:txBody>
          <a:bodyPr wrap="square" rtlCol="0">
            <a:spAutoFit/>
          </a:bodyPr>
          <a:p>
            <a:r>
              <a:rPr lang="x-none" altLang="en-IN"/>
              <a:t>C-SCAN disk scheduling</a:t>
            </a:r>
            <a:endParaRPr lang="x-none" altLang="en-IN"/>
          </a:p>
          <a:p>
            <a:pPr marL="285750" indent="-285750">
              <a:buFont typeface="Arial" charset="0"/>
              <a:buChar char="•"/>
            </a:pPr>
            <a:r>
              <a:rPr lang="en-US" altLang="en-US" sz="1600" dirty="0">
                <a:sym typeface="+mn-ea"/>
              </a:rPr>
              <a:t>Provides a more uniform wait time than SCAN</a:t>
            </a:r>
            <a:endParaRPr lang="en-US" altLang="en-US" sz="1600" dirty="0"/>
          </a:p>
          <a:p>
            <a:pPr marL="285750" indent="-285750">
              <a:buFont typeface="Arial" charset="0"/>
              <a:buChar char="•"/>
            </a:pPr>
            <a:r>
              <a:rPr lang="en-US" altLang="en-US" sz="1600" dirty="0">
                <a:sym typeface="+mn-ea"/>
              </a:rPr>
              <a:t>The head moves from one end of the disk to the other, servicing requests as it goes</a:t>
            </a:r>
            <a:endParaRPr lang="en-US" altLang="en-US" sz="1600" dirty="0"/>
          </a:p>
          <a:p>
            <a:pPr marL="742950" lvl="1" indent="-285750">
              <a:buFont typeface="Arial" charset="0"/>
              <a:buChar char="•"/>
            </a:pPr>
            <a:r>
              <a:rPr lang="en-US" altLang="en-US" sz="1600" dirty="0">
                <a:sym typeface="+mn-ea"/>
              </a:rPr>
              <a:t>When it reaches the other end, however, it immediately returns to the beginning of the disk, without servicing any requests on the return trip</a:t>
            </a:r>
            <a:endParaRPr lang="en-US" altLang="en-US" sz="1600" dirty="0"/>
          </a:p>
          <a:p>
            <a:pPr marL="285750" indent="-285750">
              <a:buFont typeface="Arial" charset="0"/>
              <a:buChar char="•"/>
            </a:pPr>
            <a:r>
              <a:rPr lang="en-US" altLang="en-US" sz="1600" dirty="0">
                <a:sym typeface="+mn-ea"/>
              </a:rPr>
              <a:t>Treats the cylinders as a circular list that wraps around from the last cylinder to the first one</a:t>
            </a:r>
            <a:endParaRPr lang="x-none" altLang="en-IN"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7" name="TextBox 6"/>
          <p:cNvSpPr txBox="1"/>
          <p:nvPr/>
        </p:nvSpPr>
        <p:spPr>
          <a:xfrm>
            <a:off x="251460" y="384810"/>
            <a:ext cx="4155440" cy="383540"/>
          </a:xfrm>
          <a:prstGeom prst="rect">
            <a:avLst/>
          </a:prstGeom>
          <a:noFill/>
        </p:spPr>
        <p:txBody>
          <a:bodyPr wrap="square" rtlCol="0">
            <a:spAutoFit/>
          </a:bodyPr>
          <a:p>
            <a:r>
              <a:rPr lang="x-none" altLang="en-IN"/>
              <a:t>LOOK and C-LOOK disk scheduling</a:t>
            </a:r>
            <a:endParaRPr lang="x-none" altLang="en-IN"/>
          </a:p>
        </p:txBody>
      </p:sp>
      <p:pic>
        <p:nvPicPr>
          <p:cNvPr id="29699" name="Picture 4" descr="12"/>
          <p:cNvPicPr>
            <a:picLocks noChangeAspect="1"/>
          </p:cNvPicPr>
          <p:nvPr/>
        </p:nvPicPr>
        <p:blipFill>
          <a:blip r:embed="rId2"/>
          <a:srcRect t="14515"/>
          <a:stretch>
            <a:fillRect/>
          </a:stretch>
        </p:blipFill>
        <p:spPr>
          <a:xfrm>
            <a:off x="6683375" y="433705"/>
            <a:ext cx="4589145" cy="2913380"/>
          </a:xfrm>
          <a:prstGeom prst="rect">
            <a:avLst/>
          </a:prstGeom>
          <a:noFill/>
          <a:ln w="9525">
            <a:noFill/>
            <a:miter/>
          </a:ln>
        </p:spPr>
      </p:pic>
      <p:sp>
        <p:nvSpPr>
          <p:cNvPr id="2" name="TextBox 1"/>
          <p:cNvSpPr txBox="1"/>
          <p:nvPr/>
        </p:nvSpPr>
        <p:spPr>
          <a:xfrm>
            <a:off x="429895" y="866140"/>
            <a:ext cx="5866765" cy="1463675"/>
          </a:xfrm>
          <a:prstGeom prst="rect">
            <a:avLst/>
          </a:prstGeom>
          <a:noFill/>
        </p:spPr>
        <p:txBody>
          <a:bodyPr wrap="square" rtlCol="0">
            <a:spAutoFit/>
          </a:bodyPr>
          <a:p>
            <a:pPr marL="285750" indent="-285750">
              <a:buFont typeface="Arial" charset="0"/>
              <a:buChar char="•"/>
            </a:pPr>
            <a:r>
              <a:rPr lang="en-US" altLang="en-US" dirty="0">
                <a:sym typeface="+mn-ea"/>
              </a:rPr>
              <a:t>Arm only goes as far as the last request in each direction, then reverses direction immediately, without first going all the way to the end of the disk </a:t>
            </a:r>
            <a:endParaRPr lang="en-US" altLang="en-US" dirty="0"/>
          </a:p>
          <a:p>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3"/>
          <p:cNvSpPr/>
          <p:nvPr/>
        </p:nvSpPr>
        <p:spPr>
          <a:xfrm>
            <a:off x="-3175" y="-1143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sp>
        <p:nvSpPr>
          <p:cNvPr id="5" name="Rectangle 4"/>
          <p:cNvSpPr/>
          <p:nvPr/>
        </p:nvSpPr>
        <p:spPr>
          <a:xfrm>
            <a:off x="-4445" y="6741160"/>
            <a:ext cx="12186920" cy="102235"/>
          </a:xfrm>
          <a:prstGeom prst="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en-IN" altLang="en-US"/>
          </a:p>
        </p:txBody>
      </p:sp>
      <p:pic>
        <p:nvPicPr>
          <p:cNvPr id="6" name="Picture 5" descr="images"/>
          <p:cNvPicPr>
            <a:picLocks noChangeAspect="1"/>
          </p:cNvPicPr>
          <p:nvPr/>
        </p:nvPicPr>
        <p:blipFill>
          <a:blip r:embed="rId1"/>
          <a:stretch>
            <a:fillRect/>
          </a:stretch>
        </p:blipFill>
        <p:spPr>
          <a:xfrm>
            <a:off x="11468100" y="106680"/>
            <a:ext cx="715645" cy="626110"/>
          </a:xfrm>
          <a:prstGeom prst="rect">
            <a:avLst/>
          </a:prstGeom>
        </p:spPr>
      </p:pic>
      <p:sp>
        <p:nvSpPr>
          <p:cNvPr id="3" name="TextBox 2"/>
          <p:cNvSpPr txBox="1"/>
          <p:nvPr/>
        </p:nvSpPr>
        <p:spPr>
          <a:xfrm>
            <a:off x="114300" y="223520"/>
            <a:ext cx="11232515" cy="383540"/>
          </a:xfrm>
          <a:prstGeom prst="rect">
            <a:avLst/>
          </a:prstGeom>
          <a:noFill/>
        </p:spPr>
        <p:txBody>
          <a:bodyPr wrap="square" rtlCol="0">
            <a:spAutoFit/>
          </a:bodyPr>
          <a:p>
            <a:r>
              <a:rPr lang="x-none" altLang="en-IN"/>
              <a:t>Choice of a disk scheduling algorithm</a:t>
            </a:r>
            <a:endParaRPr lang="x-none" altLang="en-IN"/>
          </a:p>
        </p:txBody>
      </p:sp>
      <p:sp>
        <p:nvSpPr>
          <p:cNvPr id="10" name="TextBox 9"/>
          <p:cNvSpPr txBox="1"/>
          <p:nvPr/>
        </p:nvSpPr>
        <p:spPr>
          <a:xfrm>
            <a:off x="249555" y="663575"/>
            <a:ext cx="11682730" cy="2560955"/>
          </a:xfrm>
          <a:prstGeom prst="rect">
            <a:avLst/>
          </a:prstGeom>
          <a:noFill/>
        </p:spPr>
        <p:txBody>
          <a:bodyPr wrap="square" rtlCol="0">
            <a:spAutoFit/>
          </a:bodyPr>
          <a:p>
            <a:pPr marL="285750" lvl="0" indent="-285750">
              <a:buFont typeface="Arial" charset="0"/>
              <a:buChar char="•"/>
            </a:pPr>
            <a:r>
              <a:rPr dirty="0">
                <a:sym typeface="+mn-ea"/>
              </a:rPr>
              <a:t>SSTF is common</a:t>
            </a:r>
            <a:endParaRPr dirty="0">
              <a:sym typeface="+mn-ea"/>
            </a:endParaRPr>
          </a:p>
          <a:p>
            <a:pPr marL="285750" lvl="0" indent="-285750">
              <a:buFont typeface="Arial" charset="0"/>
              <a:buChar char="•"/>
            </a:pPr>
            <a:r>
              <a:rPr dirty="0">
                <a:sym typeface="+mn-ea"/>
              </a:rPr>
              <a:t>SCAN and C-SCAN perform better for systems that place a heavy load on the disk</a:t>
            </a:r>
            <a:endParaRPr dirty="0">
              <a:sym typeface="+mn-ea"/>
            </a:endParaRPr>
          </a:p>
          <a:p>
            <a:pPr marL="742950" lvl="1" indent="-285750">
              <a:buFont typeface="Arial" charset="0"/>
              <a:buChar char="•"/>
            </a:pPr>
            <a:r>
              <a:rPr dirty="0">
                <a:sym typeface="+mn-ea"/>
              </a:rPr>
              <a:t>Less starvation</a:t>
            </a:r>
            <a:endParaRPr dirty="0"/>
          </a:p>
          <a:p>
            <a:pPr marL="285750" lvl="0" indent="-285750">
              <a:buFont typeface="Arial" charset="0"/>
              <a:buChar char="•"/>
            </a:pPr>
            <a:r>
              <a:rPr dirty="0">
                <a:sym typeface="+mn-ea"/>
              </a:rPr>
              <a:t>Performance depends on the number and types of requests</a:t>
            </a:r>
            <a:endParaRPr dirty="0">
              <a:sym typeface="+mn-ea"/>
            </a:endParaRPr>
          </a:p>
          <a:p>
            <a:pPr marL="742950" lvl="1" indent="-285750">
              <a:buFont typeface="Arial" charset="0"/>
              <a:buChar char="•"/>
            </a:pPr>
            <a:r>
              <a:rPr lang="x-none" dirty="0">
                <a:sym typeface="+mn-ea"/>
              </a:rPr>
              <a:t>Computation required for finding the optimal sequence means that usually a simple algorithm is used</a:t>
            </a:r>
            <a:endParaRPr lang="x-none" dirty="0">
              <a:sym typeface="+mn-ea"/>
            </a:endParaRPr>
          </a:p>
          <a:p>
            <a:pPr marL="285750" lvl="0" indent="-285750">
              <a:buFont typeface="Arial" charset="0"/>
              <a:buChar char="•"/>
            </a:pPr>
            <a:r>
              <a:rPr dirty="0">
                <a:sym typeface="+mn-ea"/>
              </a:rPr>
              <a:t>Requests for disk service can be influenced by the file-allocation method</a:t>
            </a:r>
            <a:endParaRPr dirty="0">
              <a:sym typeface="+mn-ea"/>
            </a:endParaRPr>
          </a:p>
          <a:p>
            <a:pPr marL="742950" lvl="1" indent="-285750">
              <a:buFont typeface="Arial" charset="0"/>
              <a:buChar char="•"/>
            </a:pPr>
            <a:r>
              <a:rPr dirty="0">
                <a:sym typeface="+mn-ea"/>
              </a:rPr>
              <a:t>And metadata layout</a:t>
            </a:r>
            <a:endParaRPr dirty="0"/>
          </a:p>
          <a:p>
            <a:pPr marL="285750" lvl="0" indent="-285750">
              <a:buFont typeface="Arial" charset="0"/>
              <a:buChar char="•"/>
            </a:pPr>
            <a:r>
              <a:rPr dirty="0">
                <a:sym typeface="+mn-ea"/>
              </a:rPr>
              <a:t>Either SSTF or </a:t>
            </a:r>
            <a:r>
              <a:rPr lang="x-none" dirty="0">
                <a:sym typeface="+mn-ea"/>
              </a:rPr>
              <a:t>C-</a:t>
            </a:r>
            <a:r>
              <a:rPr dirty="0">
                <a:sym typeface="+mn-ea"/>
              </a:rPr>
              <a:t>LOOK is a reasonable choice for the default algorithm</a:t>
            </a:r>
            <a:endParaRPr dirty="0"/>
          </a:p>
          <a:p>
            <a:pPr marL="285750" lvl="0" indent="-285750">
              <a:buFont typeface="Arial" charset="0"/>
              <a:buChar char="•"/>
            </a:pPr>
            <a:endParaRPr lang="x-none" altLang="en-IN" dirty="0">
              <a:solidFill>
                <a:schemeClr val="tx1"/>
              </a:solidFill>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5347</Words>
  <Application>Kingsoft Office WPP</Application>
  <PresentationFormat>Widescreen</PresentationFormat>
  <Paragraphs>148</Paragraphs>
  <Slides>11</Slides>
  <Notes>0</Notes>
  <HiddenSlides>0</HiddenSlides>
  <MMClips>0</MMClips>
  <ScaleCrop>false</ScaleCrop>
  <HeadingPairs>
    <vt:vector size="4" baseType="variant">
      <vt:variant>
        <vt:lpstr>主题</vt:lpstr>
      </vt:variant>
      <vt:variant>
        <vt:i4>1</vt:i4>
      </vt:variant>
      <vt:variant>
        <vt:lpstr>幻灯片标题</vt:lpstr>
      </vt:variant>
      <vt:variant>
        <vt:i4>11</vt:i4>
      </vt:variant>
    </vt:vector>
  </HeadingPairs>
  <TitlesOfParts>
    <vt:vector size="12"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 Presentation</dc:title>
  <dc:creator>vineeth</dc:creator>
  <cp:lastModifiedBy>vineeth</cp:lastModifiedBy>
  <cp:revision>1113</cp:revision>
  <dcterms:created xsi:type="dcterms:W3CDTF">2017-04-13T04:58:25Z</dcterms:created>
  <dcterms:modified xsi:type="dcterms:W3CDTF">2017-04-13T04:58:25Z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16393ˈ-10.1.0.5672</vt:lpwstr>
  </property>
</Properties>
</file>