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379" r:id="rId4"/>
    <p:sldId id="393" r:id="rId5"/>
    <p:sldId id="408" r:id="rId6"/>
    <p:sldId id="404" r:id="rId7"/>
    <p:sldId id="405" r:id="rId8"/>
    <p:sldId id="406" r:id="rId9"/>
    <p:sldId id="407" r:id="rId10"/>
    <p:sldId id="409" r:id="rId11"/>
    <p:sldId id="391" r:id="rId12"/>
    <p:sldId id="402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41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General observations about implementation of functionality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36220" y="764540"/>
            <a:ext cx="791337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On-disk and in-memory data structures are used to implement the functionality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Disks contain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Boot control block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For booting operating systems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Super block or Master file table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Contains information like total number of blocks, block size, free block pointers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File control block - see figure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390" y="729298"/>
            <a:ext cx="3509963" cy="23241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184785" y="3362325"/>
            <a:ext cx="1167003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sym typeface="+mn-ea"/>
              </a:rPr>
              <a:t>In memory structures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Example - Open file table -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tracks open files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File pointer:  pointer to last read/write location, per process that has the file open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File-open count: counter of number of times a file is open – to allow removal of data from open-file table when last processes closes it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Disk location of the file: cache of data access information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Access rights: per-process access mode information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Open returns a file handle for subsequent use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Free-space management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37490" y="777240"/>
            <a:ext cx="6884035" cy="4968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File system maintains free-space list to track available blocks/clusters 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Bit vector or bit map  </a:t>
            </a:r>
            <a:r>
              <a:rPr lang="x-none" altLang="en-US" dirty="0">
                <a:solidFill>
                  <a:schemeClr val="tx1"/>
                </a:solidFill>
                <a:sym typeface="+mn-ea"/>
              </a:rPr>
              <a:t>(n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 blocks)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Linked list of free blocks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Extensions ...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 defTabSz="0">
              <a:lnSpc>
                <a:spcPct val="90000"/>
              </a:lnSpc>
              <a:buFont typeface="Arial" charset="0"/>
              <a:buChar char="•"/>
              <a:tabLst>
                <a:tab pos="1311275" algn="l"/>
              </a:tabLst>
            </a:pPr>
            <a:r>
              <a:rPr lang="en-US" altLang="en-US" dirty="0">
                <a:sym typeface="+mn-ea"/>
              </a:rPr>
              <a:t>Grouping </a:t>
            </a:r>
            <a:endParaRPr lang="en-US" altLang="en-US" dirty="0"/>
          </a:p>
          <a:p>
            <a:pPr marL="1200150" lvl="2" indent="-285750" defTabSz="0">
              <a:lnSpc>
                <a:spcPct val="90000"/>
              </a:lnSpc>
              <a:buFont typeface="Arial" charset="0"/>
              <a:buChar char="•"/>
              <a:tabLst>
                <a:tab pos="1311275" algn="l"/>
              </a:tabLst>
            </a:pPr>
            <a:r>
              <a:rPr lang="en-US" altLang="en-US" dirty="0">
                <a:sym typeface="+mn-ea"/>
              </a:rPr>
              <a:t>Modify linked list to store address of next </a:t>
            </a:r>
            <a:r>
              <a:rPr lang="en-US" altLang="en-US" i="1" dirty="0">
                <a:sym typeface="+mn-ea"/>
              </a:rPr>
              <a:t>n-1</a:t>
            </a:r>
            <a:r>
              <a:rPr lang="en-US" altLang="en-US" dirty="0">
                <a:sym typeface="+mn-ea"/>
              </a:rPr>
              <a:t> free blocks in first free block, plus a pointer to next block that contains free-block-pointers</a:t>
            </a:r>
            <a:endParaRPr lang="en-US" altLang="en-US" dirty="0"/>
          </a:p>
          <a:p>
            <a:pPr marL="742950" lvl="1" indent="-285750" defTabSz="0">
              <a:lnSpc>
                <a:spcPct val="90000"/>
              </a:lnSpc>
              <a:buFont typeface="Arial" charset="0"/>
              <a:buChar char="•"/>
              <a:tabLst>
                <a:tab pos="1311275" algn="l"/>
              </a:tabLst>
            </a:pPr>
            <a:r>
              <a:rPr lang="en-US" altLang="en-US" dirty="0">
                <a:sym typeface="+mn-ea"/>
              </a:rPr>
              <a:t>Counting</a:t>
            </a:r>
            <a:endParaRPr lang="en-US" altLang="en-US" dirty="0"/>
          </a:p>
          <a:p>
            <a:pPr marL="1200150" lvl="2" indent="-285750" defTabSz="0">
              <a:lnSpc>
                <a:spcPct val="90000"/>
              </a:lnSpc>
              <a:buFont typeface="Arial" charset="0"/>
              <a:buChar char="•"/>
              <a:tabLst>
                <a:tab pos="1311275" algn="l"/>
              </a:tabLst>
            </a:pPr>
            <a:r>
              <a:rPr lang="en-US" altLang="en-US" dirty="0">
                <a:sym typeface="+mn-ea"/>
              </a:rPr>
              <a:t>Because space is frequently contiguously used and freed,  with contiguous-allocation allocation, extents, or clustering</a:t>
            </a:r>
            <a:endParaRPr lang="en-US" altLang="en-US" dirty="0"/>
          </a:p>
          <a:p>
            <a:pPr marL="1200150" lvl="2" indent="-285750" defTabSz="0">
              <a:lnSpc>
                <a:spcPct val="90000"/>
              </a:lnSpc>
              <a:buFont typeface="Arial" charset="0"/>
              <a:buChar char="•"/>
              <a:tabLst>
                <a:tab pos="1311275" algn="l"/>
              </a:tabLst>
            </a:pPr>
            <a:r>
              <a:rPr lang="en-US" altLang="en-US" dirty="0">
                <a:sym typeface="+mn-ea"/>
              </a:rPr>
              <a:t>Keep address of first free block and count of following free blocks</a:t>
            </a:r>
            <a:endParaRPr lang="en-US" altLang="en-US" dirty="0"/>
          </a:p>
          <a:p>
            <a:pPr marL="1200150" lvl="2" indent="-285750" defTabSz="0">
              <a:lnSpc>
                <a:spcPct val="90000"/>
              </a:lnSpc>
              <a:buFont typeface="Arial" charset="0"/>
              <a:buChar char="•"/>
              <a:tabLst>
                <a:tab pos="1311275" algn="l"/>
              </a:tabLst>
            </a:pPr>
            <a:r>
              <a:rPr lang="en-US" altLang="en-US" dirty="0">
                <a:sym typeface="+mn-ea"/>
              </a:rPr>
              <a:t>Free space list then has entries containing addresses and counts</a:t>
            </a:r>
            <a:endParaRPr lang="en-US" altLang="en-US" dirty="0"/>
          </a:p>
          <a:p>
            <a:pPr marL="285750" indent="-285750" defTabSz="0">
              <a:tabLst>
                <a:tab pos="1311275" algn="l"/>
              </a:tabLst>
            </a:pPr>
            <a:endParaRPr lang="en-US" altLang="en-US" dirty="0"/>
          </a:p>
          <a:p>
            <a:pPr marL="285750" lvl="0" indent="-285750">
              <a:buFont typeface="Arial" charset="0"/>
              <a:buChar char="•"/>
            </a:pPr>
            <a:endParaRPr lang="x-none" altLang="en-US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37892" name="Group 1"/>
          <p:cNvGrpSpPr/>
          <p:nvPr/>
        </p:nvGrpSpPr>
        <p:grpSpPr>
          <a:xfrm>
            <a:off x="7393305" y="627380"/>
            <a:ext cx="4013199" cy="1949450"/>
            <a:chOff x="2721927" y="2211387"/>
            <a:chExt cx="4013200" cy="1949451"/>
          </a:xfrm>
        </p:grpSpPr>
        <p:sp>
          <p:nvSpPr>
            <p:cNvPr id="37896" name="Rectangle 4"/>
            <p:cNvSpPr/>
            <p:nvPr/>
          </p:nvSpPr>
          <p:spPr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/>
              <a:endParaRPr lang="en-US" altLang="en-US" dirty="0">
                <a:latin typeface="Verdana" pitchFamily="34" charset="0"/>
                <a:ea typeface="ＭＳ Ｐゴシック" charset="0"/>
              </a:endParaRPr>
            </a:p>
          </p:txBody>
        </p:sp>
        <p:sp>
          <p:nvSpPr>
            <p:cNvPr id="37897" name="Rectangle 5"/>
            <p:cNvSpPr/>
            <p:nvPr/>
          </p:nvSpPr>
          <p:spPr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/>
              <a:endParaRPr lang="en-US" altLang="en-US" dirty="0">
                <a:latin typeface="Verdana" pitchFamily="34" charset="0"/>
                <a:ea typeface="ＭＳ Ｐゴシック" charset="0"/>
              </a:endParaRPr>
            </a:p>
          </p:txBody>
        </p:sp>
        <p:sp>
          <p:nvSpPr>
            <p:cNvPr id="37898" name="Rectangle 6"/>
            <p:cNvSpPr/>
            <p:nvPr/>
          </p:nvSpPr>
          <p:spPr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/>
              <a:endParaRPr lang="en-US" altLang="en-US" dirty="0">
                <a:latin typeface="Verdana" pitchFamily="34" charset="0"/>
                <a:ea typeface="ＭＳ Ｐゴシック" charset="0"/>
              </a:endParaRPr>
            </a:p>
          </p:txBody>
        </p:sp>
        <p:sp>
          <p:nvSpPr>
            <p:cNvPr id="37899" name="Rectangle 7"/>
            <p:cNvSpPr/>
            <p:nvPr/>
          </p:nvSpPr>
          <p:spPr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/>
              <a:endParaRPr lang="en-US" altLang="en-US" dirty="0">
                <a:latin typeface="Verdana" pitchFamily="34" charset="0"/>
                <a:ea typeface="ＭＳ Ｐゴシック" charset="0"/>
              </a:endParaRPr>
            </a:p>
          </p:txBody>
        </p:sp>
        <p:sp>
          <p:nvSpPr>
            <p:cNvPr id="37900" name="Rectangle 8"/>
            <p:cNvSpPr/>
            <p:nvPr/>
          </p:nvSpPr>
          <p:spPr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/>
              <a:endParaRPr lang="en-US" altLang="en-US" dirty="0">
                <a:latin typeface="Verdana" pitchFamily="34" charset="0"/>
                <a:ea typeface="ＭＳ Ｐゴシック" charset="0"/>
              </a:endParaRPr>
            </a:p>
          </p:txBody>
        </p:sp>
        <p:sp>
          <p:nvSpPr>
            <p:cNvPr id="37901" name="Rectangle 9"/>
            <p:cNvSpPr/>
            <p:nvPr/>
          </p:nvSpPr>
          <p:spPr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/>
              <a:endParaRPr lang="en-US" altLang="en-US" dirty="0">
                <a:latin typeface="Verdana" pitchFamily="34" charset="0"/>
                <a:ea typeface="ＭＳ Ｐゴシック" charset="0"/>
              </a:endParaRPr>
            </a:p>
          </p:txBody>
        </p:sp>
        <p:sp>
          <p:nvSpPr>
            <p:cNvPr id="37902" name="Rectangle 10"/>
            <p:cNvSpPr/>
            <p:nvPr/>
          </p:nvSpPr>
          <p:spPr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 algn="ctr"/>
              <a:r>
                <a:rPr lang="en-US" altLang="en-US" sz="2000" dirty="0">
                  <a:latin typeface="Helvetica" pitchFamily="-84" charset="0"/>
                  <a:ea typeface="ＭＳ Ｐゴシック" charset="0"/>
                </a:rPr>
                <a:t>…</a:t>
              </a:r>
              <a:endParaRPr lang="en-US" altLang="en-US" dirty="0">
                <a:latin typeface="Helvetica" pitchFamily="-84" charset="0"/>
                <a:ea typeface="ＭＳ Ｐゴシック" charset="0"/>
              </a:endParaRPr>
            </a:p>
          </p:txBody>
        </p:sp>
        <p:sp>
          <p:nvSpPr>
            <p:cNvPr id="37903" name="Rectangle 11"/>
            <p:cNvSpPr/>
            <p:nvPr/>
          </p:nvSpPr>
          <p:spPr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35" tIns="45718" rIns="91435" bIns="45718" anchor="ctr"/>
            <a:p>
              <a:pPr lvl="0"/>
              <a:endParaRPr lang="en-US" altLang="en-US" dirty="0">
                <a:latin typeface="Verdana" pitchFamily="34" charset="0"/>
                <a:ea typeface="ＭＳ Ｐゴシック" charset="0"/>
              </a:endParaRPr>
            </a:p>
          </p:txBody>
        </p:sp>
        <p:sp>
          <p:nvSpPr>
            <p:cNvPr id="37904" name="Text Box 12"/>
            <p:cNvSpPr txBox="1"/>
            <p:nvPr/>
          </p:nvSpPr>
          <p:spPr>
            <a:xfrm>
              <a:off x="3040063" y="2216150"/>
              <a:ext cx="312737" cy="368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35" tIns="45718" rIns="91435" bIns="45718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  <a:ea typeface="ＭＳ Ｐゴシック" charset="0"/>
                </a:rPr>
                <a:t>0</a:t>
              </a:r>
              <a:endParaRPr lang="en-US" altLang="en-US" dirty="0">
                <a:latin typeface="Helvetica" pitchFamily="-84" charset="0"/>
                <a:ea typeface="ＭＳ Ｐゴシック" charset="0"/>
              </a:endParaRPr>
            </a:p>
          </p:txBody>
        </p:sp>
        <p:sp>
          <p:nvSpPr>
            <p:cNvPr id="37905" name="Text Box 13"/>
            <p:cNvSpPr txBox="1"/>
            <p:nvPr/>
          </p:nvSpPr>
          <p:spPr>
            <a:xfrm>
              <a:off x="3344863" y="2216150"/>
              <a:ext cx="312737" cy="368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35" tIns="45718" rIns="91435" bIns="45718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  <a:ea typeface="ＭＳ Ｐゴシック" charset="0"/>
                </a:rPr>
                <a:t>1</a:t>
              </a:r>
              <a:endParaRPr lang="en-US" altLang="en-US" dirty="0">
                <a:latin typeface="Helvetica" pitchFamily="-84" charset="0"/>
                <a:ea typeface="ＭＳ Ｐゴシック" charset="0"/>
              </a:endParaRPr>
            </a:p>
          </p:txBody>
        </p:sp>
        <p:sp>
          <p:nvSpPr>
            <p:cNvPr id="37906" name="Text Box 14"/>
            <p:cNvSpPr txBox="1"/>
            <p:nvPr/>
          </p:nvSpPr>
          <p:spPr>
            <a:xfrm>
              <a:off x="3802063" y="2216150"/>
              <a:ext cx="312737" cy="3683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35" tIns="45718" rIns="91435" bIns="45718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  <a:ea typeface="ＭＳ Ｐゴシック" charset="0"/>
                </a:rPr>
                <a:t>2</a:t>
              </a:r>
              <a:endParaRPr lang="en-US" altLang="en-US" dirty="0">
                <a:latin typeface="Helvetica" pitchFamily="-84" charset="0"/>
                <a:ea typeface="ＭＳ Ｐゴシック" charset="0"/>
              </a:endParaRPr>
            </a:p>
          </p:txBody>
        </p:sp>
        <p:sp>
          <p:nvSpPr>
            <p:cNvPr id="37907" name="Text Box 15"/>
            <p:cNvSpPr txBox="1"/>
            <p:nvPr/>
          </p:nvSpPr>
          <p:spPr>
            <a:xfrm>
              <a:off x="6060122" y="2211387"/>
              <a:ext cx="675005" cy="3778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35" tIns="45718" rIns="91435" bIns="45718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x-none" altLang="en-US" dirty="0">
                  <a:latin typeface="Helvetica" pitchFamily="-84" charset="0"/>
                  <a:ea typeface="ＭＳ Ｐゴシック" charset="0"/>
                </a:rPr>
                <a:t>n - 1</a:t>
              </a:r>
              <a:endParaRPr lang="en-US" altLang="en-US" dirty="0">
                <a:latin typeface="Helvetica" pitchFamily="-84" charset="0"/>
                <a:ea typeface="ＭＳ Ｐゴシック" charset="0"/>
              </a:endParaRPr>
            </a:p>
          </p:txBody>
        </p:sp>
        <p:sp>
          <p:nvSpPr>
            <p:cNvPr id="37908" name="Text Box 16"/>
            <p:cNvSpPr txBox="1"/>
            <p:nvPr/>
          </p:nvSpPr>
          <p:spPr>
            <a:xfrm>
              <a:off x="2721927" y="3475037"/>
              <a:ext cx="944245" cy="37782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35" tIns="45718" rIns="91435" bIns="45718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  <a:ea typeface="ＭＳ Ｐゴシック" charset="0"/>
                </a:rPr>
                <a:t>bit[</a:t>
              </a:r>
              <a:r>
                <a:rPr lang="x-none" altLang="en-US" dirty="0">
                  <a:latin typeface="Helvetica" pitchFamily="-84" charset="0"/>
                  <a:ea typeface="ＭＳ Ｐゴシック" charset="0"/>
                </a:rPr>
                <a:t>i</a:t>
              </a:r>
              <a:r>
                <a:rPr lang="en-US" altLang="en-US" dirty="0">
                  <a:latin typeface="Helvetica" pitchFamily="-84" charset="0"/>
                  <a:ea typeface="ＭＳ Ｐゴシック" charset="0"/>
                </a:rPr>
                <a:t>] =</a:t>
              </a:r>
              <a:endParaRPr lang="en-US" altLang="en-US" dirty="0">
                <a:latin typeface="Helvetica" pitchFamily="-84" charset="0"/>
                <a:ea typeface="ＭＳ Ｐゴシック" charset="0"/>
              </a:endParaRPr>
            </a:p>
          </p:txBody>
        </p:sp>
        <p:sp>
          <p:nvSpPr>
            <p:cNvPr id="37909" name="Text Box 17"/>
            <p:cNvSpPr txBox="1"/>
            <p:nvPr/>
          </p:nvSpPr>
          <p:spPr>
            <a:xfrm rot="-5400000">
              <a:off x="3142456" y="3482181"/>
              <a:ext cx="957263" cy="4000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35" tIns="45718" rIns="91435" bIns="45718" anchor="ctr">
              <a:spAutoFit/>
            </a:bodyPr>
            <a:p>
              <a:pPr lvl="0" algn="ctr">
                <a:spcBef>
                  <a:spcPct val="50000"/>
                </a:spcBef>
              </a:pPr>
              <a:r>
                <a:rPr lang="en-US" altLang="en-US" sz="2000" dirty="0">
                  <a:latin typeface="Helvetica" pitchFamily="-84" charset="0"/>
                  <a:ea typeface="ＭＳ Ｐゴシック" charset="0"/>
                  <a:sym typeface="MT Extra" pitchFamily="18" charset="2"/>
                </a:rPr>
                <a:t></a:t>
              </a:r>
              <a:endParaRPr lang="en-US" altLang="en-US" sz="5400" dirty="0">
                <a:latin typeface="Helvetica" pitchFamily="-84" charset="0"/>
                <a:ea typeface="ＭＳ Ｐゴシック" charset="0"/>
                <a:sym typeface="Monotype Sorts" pitchFamily="-84" charset="2"/>
              </a:endParaRPr>
            </a:p>
          </p:txBody>
        </p:sp>
        <p:sp>
          <p:nvSpPr>
            <p:cNvPr id="37910" name="Text Box 18"/>
            <p:cNvSpPr txBox="1"/>
            <p:nvPr/>
          </p:nvSpPr>
          <p:spPr>
            <a:xfrm>
              <a:off x="3879850" y="3278823"/>
              <a:ext cx="2432686" cy="78930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35" tIns="45718" rIns="91435" bIns="45718" anchor="ctr"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  <a:ea typeface="ＭＳ Ｐゴシック" charset="0"/>
                </a:rPr>
                <a:t>1 </a:t>
              </a:r>
              <a:r>
                <a:rPr lang="en-US" altLang="en-US" dirty="0">
                  <a:latin typeface="Helvetica" pitchFamily="-84" charset="0"/>
                  <a:ea typeface="ＭＳ Ｐゴシック" charset="0"/>
                  <a:sym typeface="Symbol" pitchFamily="18" charset="2"/>
                </a:rPr>
                <a:t> block[</a:t>
              </a:r>
              <a:r>
                <a:rPr lang="x-none" altLang="en-US" dirty="0">
                  <a:latin typeface="Helvetica" pitchFamily="-84" charset="0"/>
                  <a:ea typeface="ＭＳ Ｐゴシック" charset="0"/>
                  <a:sym typeface="Symbol" pitchFamily="18" charset="2"/>
                </a:rPr>
                <a:t>i</a:t>
              </a:r>
              <a:r>
                <a:rPr lang="en-US" altLang="en-US" dirty="0">
                  <a:latin typeface="Helvetica" pitchFamily="-84" charset="0"/>
                  <a:ea typeface="ＭＳ Ｐゴシック" charset="0"/>
                  <a:sym typeface="Symbol" pitchFamily="18" charset="2"/>
                </a:rPr>
                <a:t>] free</a:t>
              </a:r>
              <a:endParaRPr lang="en-US" altLang="en-US" dirty="0">
                <a:latin typeface="Helvetica" pitchFamily="-84" charset="0"/>
                <a:ea typeface="ＭＳ Ｐゴシック" charset="0"/>
                <a:sym typeface="Symbol" pitchFamily="18" charset="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en-US" dirty="0">
                  <a:latin typeface="Helvetica" pitchFamily="-84" charset="0"/>
                  <a:ea typeface="ＭＳ Ｐゴシック" charset="0"/>
                  <a:sym typeface="Symbol" pitchFamily="18" charset="2"/>
                </a:rPr>
                <a:t>0 </a:t>
              </a:r>
              <a:r>
                <a:rPr lang="en-US" altLang="en-US" dirty="0">
                  <a:latin typeface="Helvetica" pitchFamily="-84" charset="0"/>
                  <a:ea typeface="ＭＳ Ｐゴシック" charset="0"/>
                </a:rPr>
                <a:t> </a:t>
              </a:r>
              <a:r>
                <a:rPr lang="en-US" altLang="en-US" dirty="0">
                  <a:latin typeface="Helvetica" pitchFamily="-84" charset="0"/>
                  <a:ea typeface="ＭＳ Ｐゴシック" charset="0"/>
                  <a:sym typeface="Symbol" pitchFamily="18" charset="2"/>
                </a:rPr>
                <a:t>block[</a:t>
              </a:r>
              <a:r>
                <a:rPr lang="x-none" altLang="en-US" dirty="0">
                  <a:latin typeface="Helvetica" pitchFamily="-84" charset="0"/>
                  <a:ea typeface="ＭＳ Ｐゴシック" charset="0"/>
                  <a:sym typeface="Symbol" pitchFamily="18" charset="2"/>
                </a:rPr>
                <a:t>i</a:t>
              </a:r>
              <a:r>
                <a:rPr lang="en-US" altLang="en-US" dirty="0">
                  <a:latin typeface="Helvetica" pitchFamily="-84" charset="0"/>
                  <a:ea typeface="ＭＳ Ｐゴシック" charset="0"/>
                  <a:sym typeface="Symbol" pitchFamily="18" charset="2"/>
                </a:rPr>
                <a:t>] occupied</a:t>
              </a:r>
              <a:endParaRPr lang="en-US" altLang="en-US" dirty="0">
                <a:latin typeface="Helvetica" pitchFamily="-84" charset="0"/>
                <a:ea typeface="ＭＳ Ｐゴシック" charset="0"/>
                <a:sym typeface="Symbol" pitchFamily="18" charset="2"/>
              </a:endParaRPr>
            </a:p>
          </p:txBody>
        </p:sp>
      </p:grpSp>
      <p:sp>
        <p:nvSpPr>
          <p:cNvPr id="8" name="Left Brace 7"/>
          <p:cNvSpPr/>
          <p:nvPr/>
        </p:nvSpPr>
        <p:spPr>
          <a:xfrm>
            <a:off x="8432800" y="1691005"/>
            <a:ext cx="167005" cy="78486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39939" name="Picture 4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35" y="2732405"/>
            <a:ext cx="3585845" cy="37655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Storage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Disk managment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Disk schedulers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File Systems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Files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File blocks and allocation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Directories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Implementing directories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Free space managment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11 and Ch. 12)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</a:t>
            </a:r>
            <a:endParaRPr lang="x-none" altLang="en-IN"/>
          </a:p>
        </p:txBody>
      </p:sp>
      <p:grpSp>
        <p:nvGrpSpPr>
          <p:cNvPr id="10" name="Group 9"/>
          <p:cNvGrpSpPr/>
          <p:nvPr/>
        </p:nvGrpSpPr>
        <p:grpSpPr>
          <a:xfrm>
            <a:off x="459105" y="962660"/>
            <a:ext cx="6510020" cy="5376545"/>
            <a:chOff x="2462" y="1201"/>
            <a:chExt cx="10252" cy="8467"/>
          </a:xfrm>
        </p:grpSpPr>
        <p:sp>
          <p:nvSpPr>
            <p:cNvPr id="2" name="Oval 1"/>
            <p:cNvSpPr/>
            <p:nvPr/>
          </p:nvSpPr>
          <p:spPr>
            <a:xfrm>
              <a:off x="4023" y="7321"/>
              <a:ext cx="2513" cy="2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Harddisk</a:t>
              </a:r>
              <a:endParaRPr lang="x-none" alt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8925" y="7358"/>
              <a:ext cx="2592" cy="23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Harddisk</a:t>
              </a:r>
              <a:endParaRPr lang="x-none" alt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62" y="3755"/>
              <a:ext cx="10253" cy="33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Operating System</a:t>
              </a:r>
              <a:endParaRPr lang="x-none" altLang="en-IN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83" y="5944"/>
              <a:ext cx="10010" cy="99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Logical blocks</a:t>
              </a:r>
              <a:endParaRPr lang="x-none" altLang="en-IN"/>
            </a:p>
            <a:p>
              <a:pPr algn="ctr"/>
              <a:r>
                <a:rPr lang="x-none" altLang="en-IN"/>
                <a:t>Storage device drivers </a:t>
              </a:r>
              <a:endParaRPr lang="x-none" altLang="en-I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621" y="3875"/>
              <a:ext cx="10010" cy="99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File system</a:t>
              </a:r>
              <a:endParaRPr lang="x-none" altLang="en-IN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2" y="1201"/>
              <a:ext cx="2104" cy="163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2" y="1240"/>
              <a:ext cx="2104" cy="1634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7112635" y="2075815"/>
            <a:ext cx="4891405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/>
              <a:t>Storage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Scheduling of disk activities by the operating system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Today's class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Files and directories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Overview of requirements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File systems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Major features in all implementations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9" name="Picture 4"/>
          <p:cNvPicPr>
            <a:picLocks noChangeAspect="1"/>
          </p:cNvPicPr>
          <p:nvPr/>
        </p:nvPicPr>
        <p:blipFill>
          <a:blip r:embed="rId1"/>
          <a:srcRect l="15715" t="1186" r="15715" b="1186"/>
          <a:stretch>
            <a:fillRect/>
          </a:stretch>
        </p:blipFill>
        <p:spPr>
          <a:xfrm>
            <a:off x="7042785" y="634365"/>
            <a:ext cx="4765675" cy="438848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is a file?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36220" y="596265"/>
            <a:ext cx="6034405" cy="6692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Sequence of bytes or words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Contiguous address space in the file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Different types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Simple record structure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Complex types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Programs can simulate the above types using the logical address space + additional control data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OS support is usually limited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Attributes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Name</a:t>
            </a:r>
            <a:r>
              <a:rPr lang="x-none" altLang="en-US" dirty="0">
                <a:sym typeface="+mn-ea"/>
              </a:rPr>
              <a:t>, </a:t>
            </a:r>
            <a:r>
              <a:rPr lang="en-US" altLang="en-US" dirty="0">
                <a:sym typeface="+mn-ea"/>
              </a:rPr>
              <a:t>Identifier</a:t>
            </a:r>
            <a:r>
              <a:rPr lang="x-none" altLang="en-US" dirty="0">
                <a:sym typeface="+mn-ea"/>
              </a:rPr>
              <a:t>, </a:t>
            </a:r>
            <a:r>
              <a:rPr lang="en-US" altLang="en-US" dirty="0">
                <a:sym typeface="+mn-ea"/>
              </a:rPr>
              <a:t>Type</a:t>
            </a:r>
            <a:r>
              <a:rPr lang="x-none" altLang="en-US" dirty="0">
                <a:sym typeface="+mn-ea"/>
              </a:rPr>
              <a:t>, </a:t>
            </a:r>
            <a:r>
              <a:rPr lang="en-US" altLang="en-US" dirty="0">
                <a:sym typeface="+mn-ea"/>
              </a:rPr>
              <a:t>Location</a:t>
            </a:r>
            <a:endParaRPr lang="en-US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Size</a:t>
            </a:r>
            <a:r>
              <a:rPr lang="x-none" altLang="en-US" dirty="0">
                <a:sym typeface="+mn-ea"/>
              </a:rPr>
              <a:t>, </a:t>
            </a:r>
            <a:r>
              <a:rPr lang="en-US" altLang="en-US" dirty="0">
                <a:sym typeface="+mn-ea"/>
              </a:rPr>
              <a:t>Protection</a:t>
            </a:r>
            <a:r>
              <a:rPr lang="x-none" altLang="en-US" dirty="0">
                <a:sym typeface="+mn-ea"/>
              </a:rPr>
              <a:t>, </a:t>
            </a:r>
            <a:r>
              <a:rPr lang="en-US" altLang="en-US" dirty="0">
                <a:sym typeface="+mn-ea"/>
              </a:rPr>
              <a:t>Time, date, and user identification</a:t>
            </a:r>
            <a:endParaRPr lang="en-US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Operations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Create, Write, Read, Delete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Reposition with a file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Truncate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System calls for implementing these operations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Types of file access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Sequential access - read next, write next, reset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Direct access - read n, write n, move to n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Indexed access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80" y="5233035"/>
            <a:ext cx="5074285" cy="10007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File systems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45745" y="716280"/>
            <a:ext cx="7339330" cy="5852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Device drivers manage I/O devices at the I/O control layer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Given commands like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“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read drive1, cylinder 72, track 2, sector 10, into memory location 1060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”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 outputs low-level hardware specific commands to hardware controller</a:t>
            </a:r>
            <a:endParaRPr lang="en-US" altLang="ja-JP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Basic file system given command like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“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retrieve block 123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”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 translates to device driver</a:t>
            </a:r>
            <a:endParaRPr lang="en-US" altLang="ja-JP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Also manages memory buffers and caches (allocation, freeing, replacement) 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Buffers hold data in transit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Caches hold frequently used data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File organization module understands files, logical address, and physical blocks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Clr>
                <a:srgbClr val="993300"/>
              </a:buClr>
              <a:buSzPct val="90000"/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Translates </a:t>
            </a:r>
            <a:r>
              <a:rPr lang="en-US" altLang="en-US" dirty="0">
                <a:solidFill>
                  <a:schemeClr val="accent2"/>
                </a:solidFill>
                <a:sym typeface="+mn-ea"/>
              </a:rPr>
              <a:t>logical block # to physical block #</a:t>
            </a:r>
            <a:endParaRPr lang="en-US" altLang="en-US" dirty="0">
              <a:solidFill>
                <a:schemeClr val="accent2"/>
              </a:solidFill>
              <a:sym typeface="+mn-ea"/>
            </a:endParaRPr>
          </a:p>
          <a:p>
            <a:pPr marL="742950" lvl="1" indent="-285750">
              <a:buClr>
                <a:srgbClr val="993300"/>
              </a:buClr>
              <a:buSzPct val="90000"/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Manages free space, disk allocation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Clr>
                <a:srgbClr val="993300"/>
              </a:buClr>
              <a:buSzPct val="90000"/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Logical file system manages metadata information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Translates file name into file number, file handle, location by maintaining file control blocks 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Directory management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Protection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Clr>
                <a:srgbClr val="993300"/>
              </a:buClr>
              <a:buSzPct val="90000"/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971550" lvl="3" indent="-285750">
              <a:buClr>
                <a:srgbClr val="993300"/>
              </a:buClr>
              <a:buSzPct val="90000"/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717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68" y="1280795"/>
            <a:ext cx="2476500" cy="45783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Allocation of disk blocks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36855" y="777240"/>
            <a:ext cx="11683365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Contiguous allocation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Each file is allocated a  contiguous list of blocks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Starting location and length of file is needed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External fragmentation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Extent based allocation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An extent is a contiguous block of disks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Extents are allocated for file allocation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A file consists of one or more extents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Linked allocation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Linked list of blocks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rgbClr val="000000"/>
                </a:solidFill>
                <a:sym typeface="+mn-ea"/>
              </a:rPr>
              <a:t>File ends at nil pointer</a:t>
            </a:r>
            <a:endParaRPr lang="en-US" altLang="en-US" dirty="0">
              <a:solidFill>
                <a:srgbClr val="0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rgbClr val="000000"/>
                </a:solidFill>
                <a:sym typeface="+mn-ea"/>
              </a:rPr>
              <a:t>No external fragmentation</a:t>
            </a:r>
            <a:endParaRPr lang="en-US" altLang="en-US" dirty="0">
              <a:solidFill>
                <a:srgbClr val="0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rgbClr val="000000"/>
                </a:solidFill>
                <a:sym typeface="+mn-ea"/>
              </a:rPr>
              <a:t>Each block contains pointer to next block</a:t>
            </a:r>
            <a:endParaRPr lang="en-US" altLang="en-US" dirty="0">
              <a:solidFill>
                <a:srgbClr val="00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430" y="442595"/>
            <a:ext cx="3103880" cy="281368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662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0" y="3521710"/>
            <a:ext cx="3143885" cy="294767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Allocation of disk blocks - Linked allocation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37490" y="777240"/>
            <a:ext cx="688403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Linked allocation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Linked list of blocks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rgbClr val="000000"/>
                </a:solidFill>
                <a:sym typeface="+mn-ea"/>
              </a:rPr>
              <a:t>File ends at nil pointer</a:t>
            </a:r>
            <a:endParaRPr lang="en-US" altLang="en-US" dirty="0">
              <a:solidFill>
                <a:srgbClr val="0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rgbClr val="000000"/>
                </a:solidFill>
                <a:sym typeface="+mn-ea"/>
              </a:rPr>
              <a:t>No external fragmentation</a:t>
            </a:r>
            <a:endParaRPr lang="en-US" altLang="en-US" dirty="0">
              <a:solidFill>
                <a:srgbClr val="00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rgbClr val="000000"/>
                </a:solidFill>
                <a:sym typeface="+mn-ea"/>
              </a:rPr>
              <a:t>Each block contains pointer to next block</a:t>
            </a:r>
            <a:endParaRPr lang="en-US" altLang="en-US" dirty="0">
              <a:solidFill>
                <a:srgbClr val="000000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en-US" altLang="en-US" dirty="0">
              <a:solidFill>
                <a:srgbClr val="000000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olidFill>
                  <a:srgbClr val="000000"/>
                </a:solidFill>
                <a:sym typeface="+mn-ea"/>
              </a:rPr>
              <a:t>File allocation table is used to keep track of all files</a:t>
            </a:r>
            <a:endParaRPr lang="x-none" altLang="en-US" dirty="0">
              <a:solidFill>
                <a:srgbClr val="000000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olidFill>
                  <a:srgbClr val="000000"/>
                </a:solidFill>
                <a:sym typeface="+mn-ea"/>
              </a:rPr>
              <a:t>Example: FAT file system</a:t>
            </a:r>
            <a:endParaRPr lang="x-none" altLang="en-US" dirty="0">
              <a:solidFill>
                <a:srgbClr val="000000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785" y="254000"/>
            <a:ext cx="3143885" cy="294767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765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770" y="3389630"/>
            <a:ext cx="3892550" cy="31686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Allocation of disk blocks - indexed allocation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37490" y="777240"/>
            <a:ext cx="6884035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>
                <a:solidFill>
                  <a:schemeClr val="tx1"/>
                </a:solidFill>
              </a:rPr>
              <a:t>Indexed allocation</a:t>
            </a:r>
            <a:endParaRPr lang="x-none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>
                <a:solidFill>
                  <a:schemeClr val="tx1"/>
                </a:solidFill>
              </a:rPr>
              <a:t>Each file has a list of indices to the blocks which make up that file</a:t>
            </a:r>
            <a:endParaRPr lang="x-none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>
                <a:solidFill>
                  <a:schemeClr val="tx1"/>
                </a:solidFill>
              </a:rPr>
              <a:t>Random access into the file is possible</a:t>
            </a:r>
            <a:endParaRPr lang="x-none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>
                <a:solidFill>
                  <a:schemeClr val="tx1"/>
                </a:solidFill>
              </a:rPr>
              <a:t>Size of the index table limits the size of the file</a:t>
            </a:r>
            <a:endParaRPr lang="x-none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>
                <a:solidFill>
                  <a:schemeClr val="tx1"/>
                </a:solidFill>
              </a:rPr>
              <a:t>Hierarchical index table</a:t>
            </a:r>
            <a:endParaRPr lang="x-none">
              <a:solidFill>
                <a:schemeClr val="tx1"/>
              </a:solidFill>
            </a:endParaRPr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70" y="386715"/>
            <a:ext cx="2002790" cy="21812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9699" name="Picture 4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85" y="2967990"/>
            <a:ext cx="3955415" cy="347154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379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70" y="2989580"/>
            <a:ext cx="5191760" cy="32613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is a directory?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36220" y="596265"/>
            <a:ext cx="6034405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Contains information about a list of files (or directories)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Operations on a directory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Search for a file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Create a file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Delete a file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List a directory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Rename a file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Traverse the file system</a:t>
            </a:r>
            <a:endParaRPr lang="en-US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Directory organization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Single level - single user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Two level - multiple user 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Tree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Acyclic graph</a:t>
            </a:r>
            <a:endParaRPr lang="x-none" altLang="en-US" dirty="0"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Shared directories</a:t>
            </a:r>
            <a:endParaRPr lang="x-none" altLang="en-US" dirty="0"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Links</a:t>
            </a: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2765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55" y="1244600"/>
            <a:ext cx="3463290" cy="8432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2867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40" y="1209675"/>
            <a:ext cx="4460875" cy="1617980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2969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175" y="3673475"/>
            <a:ext cx="4330065" cy="275780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32772" name="Picture 7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9320" y="3596640"/>
            <a:ext cx="3413125" cy="275780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Implementation of directory structure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36855" y="764540"/>
            <a:ext cx="11683365" cy="1463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Linear list of file names with pointer to the data blocks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Linear search time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Hash Table – linear list with hash data structure</a:t>
            </a:r>
            <a:endParaRPr lang="en-US" alt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Decreases directory search time</a:t>
            </a:r>
            <a:endParaRPr lang="en-US" altLang="en-US" dirty="0"/>
          </a:p>
          <a:p>
            <a:pPr marL="1200150" lvl="2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Collisions – situations where two file names hash to the same location</a:t>
            </a: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5062</Words>
  <Application>Kingsoft Office WPP</Application>
  <PresentationFormat>Widescreen</PresentationFormat>
  <Paragraphs>223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1269</cp:revision>
  <dcterms:created xsi:type="dcterms:W3CDTF">2017-04-18T00:36:02Z</dcterms:created>
  <dcterms:modified xsi:type="dcterms:W3CDTF">2017-04-18T00:36:02Z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16393-10.1.0.5672</vt:lpwstr>
  </property>
</Properties>
</file>