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418" r:id="rId5"/>
    <p:sldId id="419" r:id="rId6"/>
    <p:sldId id="421" r:id="rId7"/>
    <p:sldId id="420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560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42 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 b="1"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End of Course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Where we started: Building abstractions for our computing needs</a:t>
            </a:r>
            <a:endParaRPr lang="x-none" altLang="en-IN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40" y="5186045"/>
            <a:ext cx="2274570" cy="15055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8390" y="4817110"/>
            <a:ext cx="78359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standard architecture to use the components (e.g. x86 architecture)</a:t>
            </a:r>
            <a:endParaRPr lang="x-none" alt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80" y="3895725"/>
            <a:ext cx="2213610" cy="10128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75510" y="4231640"/>
            <a:ext cx="257302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Operating Systems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2751455" y="3440430"/>
            <a:ext cx="78359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standard interface to use the operating system (e.g. POSIX)</a:t>
            </a:r>
            <a:endParaRPr lang="x-none" alt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0" y="2763520"/>
            <a:ext cx="561975" cy="5861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815" y="3709670"/>
            <a:ext cx="1744345" cy="11569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950" y="1024890"/>
            <a:ext cx="995680" cy="8756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5655" y="2318385"/>
            <a:ext cx="1744345" cy="1156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65" y="5134610"/>
            <a:ext cx="2274570" cy="15055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86350" y="4534535"/>
            <a:ext cx="114554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ISA (x86)</a:t>
            </a:r>
            <a:endParaRPr lang="x-none" altLang="en-IN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70" y="3149600"/>
            <a:ext cx="2213610" cy="10128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02765" y="2083435"/>
            <a:ext cx="80619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/>
              <a:t>Run multiple programs, protect programs from each other, allow programs to communicate, share constrained resources</a:t>
            </a:r>
            <a:endParaRPr lang="x-none" alt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795" y="927100"/>
            <a:ext cx="561975" cy="5861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260" y="751205"/>
            <a:ext cx="995680" cy="875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010" y="229235"/>
            <a:ext cx="2618740" cy="1743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42785" y="4109720"/>
            <a:ext cx="387286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x-none" altLang="en-IN" b="1">
                <a:solidFill>
                  <a:srgbClr val="FF0000"/>
                </a:solidFill>
              </a:rPr>
              <a:t>Interface to the hardware</a:t>
            </a:r>
            <a:endParaRPr lang="x-none" altLang="en-IN" b="1">
              <a:solidFill>
                <a:srgbClr val="FF0000"/>
              </a:solidFill>
            </a:endParaRPr>
          </a:p>
          <a:p>
            <a:pPr algn="just"/>
            <a:r>
              <a:rPr lang="x-none" altLang="en-IN" b="1">
                <a:solidFill>
                  <a:srgbClr val="FF0000"/>
                </a:solidFill>
              </a:rPr>
              <a:t>Abstracts the complexity of actually execution into a set of instructions</a:t>
            </a:r>
            <a:endParaRPr lang="x-none" altLang="en-IN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" y="2821305"/>
            <a:ext cx="3872865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x-none" altLang="en-IN" b="1">
                <a:solidFill>
                  <a:srgbClr val="FF0000"/>
                </a:solidFill>
              </a:rPr>
              <a:t>Achieved using abstractions of processes/threads, virtual memory, file systems</a:t>
            </a:r>
            <a:endParaRPr lang="x-none" altLang="en-IN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910" y="4234815"/>
            <a:ext cx="387286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x-none" altLang="en-IN" b="1">
                <a:solidFill>
                  <a:srgbClr val="FF0000"/>
                </a:solidFill>
              </a:rPr>
              <a:t>These abstractions are built up using layered architectures, which use the most simple functionality at the lower layers and then successively build up complexity</a:t>
            </a:r>
            <a:endParaRPr lang="x-none" altLang="en-I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3" grpId="0"/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Syllabus covered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414020" y="723900"/>
            <a:ext cx="11343005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latin typeface="+mj-lt"/>
                <a:sym typeface="+mn-ea"/>
              </a:rPr>
              <a:t>C</a:t>
            </a:r>
            <a:r>
              <a:rPr lang="en-IN" altLang="en-US">
                <a:latin typeface="+mj-lt"/>
                <a:sym typeface="+mn-ea"/>
              </a:rPr>
              <a:t>P</a:t>
            </a:r>
            <a:r>
              <a:rPr lang="x-none" altLang="en-IN">
                <a:latin typeface="+mj-lt"/>
                <a:sym typeface="+mn-ea"/>
              </a:rPr>
              <a:t>U</a:t>
            </a:r>
            <a:r>
              <a:rPr lang="en-IN" altLang="en-US">
                <a:latin typeface="+mj-lt"/>
                <a:sym typeface="+mn-ea"/>
              </a:rPr>
              <a:t>: Characteristics of CISC and RISC processors  ‐  Performance of a processing unit</a:t>
            </a:r>
            <a:endParaRPr lang="en-IN" altLang="en-US">
              <a:latin typeface="+mj-lt"/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en-IN" altLang="en-US">
                <a:latin typeface="+mj-lt"/>
                <a:sym typeface="+mn-ea"/>
              </a:rPr>
              <a:t>Memory</a:t>
            </a:r>
            <a:r>
              <a:rPr lang="x-none" altLang="en-IN">
                <a:latin typeface="+mj-lt"/>
                <a:sym typeface="+mn-ea"/>
              </a:rPr>
              <a:t>:</a:t>
            </a:r>
            <a:r>
              <a:rPr lang="en-IN" altLang="en-US">
                <a:latin typeface="+mj-lt"/>
                <a:sym typeface="+mn-ea"/>
              </a:rPr>
              <a:t> Memory hierarchy ‐ Main memory unit ‐ Internal organization of a memory chip ‐Organization of a main memory unit ‐ </a:t>
            </a:r>
            <a:r>
              <a:rPr lang="en-IN" altLang="en-US">
                <a:solidFill>
                  <a:srgbClr val="FF0000"/>
                </a:solidFill>
                <a:latin typeface="+mj-lt"/>
                <a:sym typeface="+mn-ea"/>
              </a:rPr>
              <a:t>Error correction memories  ‐ Interleaved memory units</a:t>
            </a:r>
            <a:r>
              <a:rPr lang="en-IN" altLang="en-US">
                <a:latin typeface="+mj-lt"/>
                <a:sym typeface="+mn-ea"/>
              </a:rPr>
              <a:t> ‐Cache memory unit  ‐ Concept of cache memory ‐ Mapping functions ‐ organization of a cache memory unit  ‐ Fetch and Write mechanisms  ‐ Memory management unit</a:t>
            </a:r>
            <a:endParaRPr lang="en-IN" altLang="en-US">
              <a:latin typeface="+mj-lt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IN" altLang="en-US">
                <a:latin typeface="+mj-lt"/>
                <a:sym typeface="+mn-ea"/>
              </a:rPr>
              <a:t>Concept of virtual memory  ‐  Address translation  ‐  hardware support for memory management. </a:t>
            </a:r>
            <a:endParaRPr lang="en-IN" altLang="en-US">
              <a:latin typeface="+mj-lt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IN" altLang="en-US">
                <a:latin typeface="+mj-lt"/>
                <a:sym typeface="+mn-ea"/>
              </a:rPr>
              <a:t>Input / Output subsystem: Access of I/O devices ‐ I/O ports. ‐ I/O control mechanisms ‐ Program controlled I/O‐ Interrupt controlled I/O  ‐ DMA controlled I/O  ‐ I/O interfaces  ‐  System buses</a:t>
            </a:r>
            <a:r>
              <a:rPr lang="x-none" altLang="en-IN">
                <a:latin typeface="+mj-lt"/>
                <a:sym typeface="+mn-ea"/>
              </a:rPr>
              <a:t>.</a:t>
            </a:r>
            <a:endParaRPr lang="x-none" altLang="en-IN">
              <a:latin typeface="+mj-lt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  <a:latin typeface="+mj-lt"/>
                <a:sym typeface="+mn-ea"/>
              </a:rPr>
              <a:t>P</a:t>
            </a:r>
            <a:r>
              <a:rPr lang="en-IN" altLang="en-US">
                <a:solidFill>
                  <a:srgbClr val="FF0000"/>
                </a:solidFill>
                <a:latin typeface="+mj-lt"/>
                <a:sym typeface="+mn-ea"/>
              </a:rPr>
              <a:t>eripherals</a:t>
            </a:r>
            <a:r>
              <a:rPr lang="x-none" altLang="en-IN">
                <a:solidFill>
                  <a:srgbClr val="FF0000"/>
                </a:solidFill>
                <a:latin typeface="+mj-lt"/>
                <a:sym typeface="+mn-ea"/>
              </a:rPr>
              <a:t>:</a:t>
            </a:r>
            <a:r>
              <a:rPr lang="en-IN" altLang="en-US">
                <a:solidFill>
                  <a:srgbClr val="FF0000"/>
                </a:solidFill>
                <a:latin typeface="+mj-lt"/>
                <a:sym typeface="+mn-ea"/>
              </a:rPr>
              <a:t> Terminals  ‐  Video displays</a:t>
            </a:r>
            <a:r>
              <a:rPr lang="en-IN" altLang="en-US">
                <a:latin typeface="+mj-lt"/>
                <a:sym typeface="+mn-ea"/>
              </a:rPr>
              <a:t>  ‐  Magnetic storage disks  ‐  </a:t>
            </a:r>
            <a:r>
              <a:rPr lang="en-IN" altLang="en-US">
                <a:solidFill>
                  <a:srgbClr val="FF0000"/>
                </a:solidFill>
                <a:latin typeface="+mj-lt"/>
                <a:sym typeface="+mn-ea"/>
              </a:rPr>
              <a:t>magnetic tapes  ‐  CD ROMs</a:t>
            </a:r>
            <a:r>
              <a:rPr lang="en-IN" altLang="en-US">
                <a:latin typeface="+mj-lt"/>
                <a:sym typeface="+mn-ea"/>
              </a:rPr>
              <a:t>. </a:t>
            </a:r>
            <a:endParaRPr lang="en-IN" altLang="en-US">
              <a:latin typeface="+mj-lt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IN" altLang="en-US">
                <a:latin typeface="+mj-lt"/>
                <a:sym typeface="+mn-ea"/>
              </a:rPr>
              <a:t>High‐ Performance processors: Instruction pipe lining ‐ Pipe line ‐ Hazards ‐ </a:t>
            </a:r>
            <a:r>
              <a:rPr lang="en-IN" altLang="en-US">
                <a:solidFill>
                  <a:srgbClr val="FF0000"/>
                </a:solidFill>
                <a:latin typeface="+mj-lt"/>
                <a:sym typeface="+mn-ea"/>
              </a:rPr>
              <a:t>Super scalar</a:t>
            </a:r>
            <a:r>
              <a:rPr lang="en-IN" altLang="en-US">
                <a:latin typeface="+mj-lt"/>
                <a:sym typeface="+mn-ea"/>
              </a:rPr>
              <a:t> </a:t>
            </a:r>
            <a:r>
              <a:rPr lang="en-IN" altLang="en-US">
                <a:solidFill>
                  <a:srgbClr val="FF0000"/>
                </a:solidFill>
                <a:latin typeface="+mj-lt"/>
                <a:sym typeface="+mn-ea"/>
              </a:rPr>
              <a:t>processors ‐Performance considerations. Multi processor systems: Shared memory systems  ‐ Interconnection networks ‐ Caches in multi processor systems.</a:t>
            </a:r>
            <a:r>
              <a:rPr lang="en-IN" altLang="en-US">
                <a:latin typeface="+mj-lt"/>
                <a:sym typeface="+mn-ea"/>
              </a:rPr>
              <a:t>  </a:t>
            </a:r>
            <a:endParaRPr lang="en-IN" altLang="en-US">
              <a:latin typeface="+mj-lt"/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IN" altLang="en-US">
                <a:latin typeface="+mj-lt"/>
              </a:rPr>
              <a:t>Operating systems </a:t>
            </a:r>
            <a:r>
              <a:rPr lang="x-none" altLang="en-IN">
                <a:latin typeface="+mj-lt"/>
              </a:rPr>
              <a:t>- </a:t>
            </a:r>
            <a:r>
              <a:rPr lang="en-IN" altLang="en-US">
                <a:latin typeface="+mj-lt"/>
              </a:rPr>
              <a:t>layered architecture; basic concept</a:t>
            </a:r>
            <a:r>
              <a:rPr lang="x-none" altLang="en-IN">
                <a:latin typeface="+mj-lt"/>
              </a:rPr>
              <a:t>s</a:t>
            </a:r>
            <a:endParaRPr lang="x-none" altLang="en-IN">
              <a:latin typeface="+mj-lt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latin typeface="+mj-lt"/>
              </a:rPr>
              <a:t>I</a:t>
            </a:r>
            <a:r>
              <a:rPr lang="en-IN" altLang="en-US">
                <a:latin typeface="+mj-lt"/>
              </a:rPr>
              <a:t>nterrupt architecture, system calls</a:t>
            </a:r>
            <a:endParaRPr lang="en-IN" altLang="en-US">
              <a:latin typeface="+mj-lt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latin typeface="+mj-lt"/>
              </a:rPr>
              <a:t>P</a:t>
            </a:r>
            <a:r>
              <a:rPr lang="en-IN" altLang="en-US">
                <a:latin typeface="+mj-lt"/>
              </a:rPr>
              <a:t>rocess and threads; synchronization and protection issues; </a:t>
            </a:r>
            <a:endParaRPr lang="en-IN" altLang="en-US">
              <a:latin typeface="+mj-lt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latin typeface="+mj-lt"/>
              </a:rPr>
              <a:t>S</a:t>
            </a:r>
            <a:r>
              <a:rPr lang="en-IN" altLang="en-US">
                <a:latin typeface="+mj-lt"/>
              </a:rPr>
              <a:t>cheduling; memory management including virtual memory management including virtual memory and paging techniques; </a:t>
            </a:r>
            <a:r>
              <a:rPr lang="en-IN" altLang="en-US">
                <a:solidFill>
                  <a:srgbClr val="FF0000"/>
                </a:solidFill>
                <a:latin typeface="+mj-lt"/>
              </a:rPr>
              <a:t>i/o architecture and device management</a:t>
            </a:r>
            <a:r>
              <a:rPr lang="en-IN" altLang="en-US">
                <a:latin typeface="+mj-lt"/>
              </a:rPr>
              <a:t>; file systems;</a:t>
            </a:r>
            <a:r>
              <a:rPr lang="en-IN" altLang="en-US">
                <a:solidFill>
                  <a:srgbClr val="FF0000"/>
                </a:solidFill>
                <a:latin typeface="+mj-lt"/>
              </a:rPr>
              <a:t>distributed file systems</a:t>
            </a:r>
            <a:endParaRPr lang="en-IN" altLang="en-US">
              <a:solidFill>
                <a:srgbClr val="FF0000"/>
              </a:solidFill>
              <a:latin typeface="+mj-lt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b="1">
                <a:solidFill>
                  <a:schemeClr val="accent1"/>
                </a:solidFill>
                <a:latin typeface="+mj-lt"/>
              </a:rPr>
              <a:t>Self study component</a:t>
            </a:r>
            <a:endParaRPr lang="x-none" altLang="en-IN" b="1">
              <a:solidFill>
                <a:schemeClr val="accent1"/>
              </a:solidFill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b="1">
                <a:solidFill>
                  <a:schemeClr val="accent1"/>
                </a:solidFill>
                <a:latin typeface="+mj-lt"/>
              </a:rPr>
              <a:t>Case studies - xv6 project, written project</a:t>
            </a:r>
            <a:endParaRPr lang="x-none" altLang="en-IN" b="1">
              <a:solidFill>
                <a:schemeClr val="accent1"/>
              </a:solidFill>
              <a:latin typeface="+mj-lt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b="1">
                <a:solidFill>
                  <a:schemeClr val="accent1"/>
                </a:solidFill>
                <a:latin typeface="+mj-lt"/>
              </a:rPr>
              <a:t>Assignments</a:t>
            </a:r>
            <a:endParaRPr lang="x-none" altLang="en-IN" b="1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975" y="226060"/>
            <a:ext cx="1168273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l">
              <a:buFont typeface="Arial" charset="0"/>
              <a:buNone/>
            </a:pPr>
            <a:r>
              <a:rPr lang="x-none" altLang="en-IN" b="1" dirty="0">
                <a:solidFill>
                  <a:schemeClr val="tx1"/>
                </a:solidFill>
                <a:sym typeface="+mn-ea"/>
              </a:rPr>
              <a:t>Your Final Exam</a:t>
            </a:r>
            <a:endParaRPr lang="x-none" altLang="en-IN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440" y="958215"/>
            <a:ext cx="11707495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Syllabus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Whatever that was covered during the semester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 algn="l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Mark distribution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20% of marks for Computer Organization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80 % of marks for Operating Systems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 algn="l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 algn="l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Please do all assignments on your own before the final exam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 algn="l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 algn="l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845" y="1770380"/>
            <a:ext cx="11682730" cy="422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buFont typeface="Arial" charset="0"/>
              <a:buNone/>
            </a:pPr>
            <a:r>
              <a:rPr lang="x-none" altLang="en-IN" b="1" dirty="0">
                <a:sym typeface="+mn-ea"/>
              </a:rPr>
              <a:t>Reminder: </a:t>
            </a:r>
            <a:endParaRPr lang="x-none" altLang="en-IN" b="1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r>
              <a:rPr lang="x-none" altLang="en-IN" dirty="0">
                <a:solidFill>
                  <a:srgbClr val="FF0000"/>
                </a:solidFill>
                <a:sym typeface="+mn-ea"/>
              </a:rPr>
              <a:t>Written project report deadline is </a:t>
            </a:r>
            <a:r>
              <a:rPr lang="x-none" altLang="en-IN" b="1" dirty="0">
                <a:solidFill>
                  <a:srgbClr val="FF0000"/>
                </a:solidFill>
                <a:sym typeface="+mn-ea"/>
              </a:rPr>
              <a:t>30th April</a:t>
            </a:r>
            <a:endParaRPr lang="x-none" altLang="en-IN" b="1" dirty="0">
              <a:solidFill>
                <a:srgbClr val="FF0000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r>
              <a:rPr lang="x-none" altLang="en-IN" dirty="0">
                <a:solidFill>
                  <a:srgbClr val="FF0000"/>
                </a:solidFill>
                <a:sym typeface="+mn-ea"/>
              </a:rPr>
              <a:t>xv6 project deadline is </a:t>
            </a:r>
            <a:r>
              <a:rPr lang="x-none" altLang="en-IN" b="1" dirty="0">
                <a:solidFill>
                  <a:srgbClr val="FF0000"/>
                </a:solidFill>
                <a:sym typeface="+mn-ea"/>
              </a:rPr>
              <a:t>15th May</a:t>
            </a:r>
            <a:endParaRPr lang="x-none" altLang="en-IN" b="1" dirty="0">
              <a:solidFill>
                <a:srgbClr val="FF0000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endParaRPr lang="x-none" altLang="en-IN" b="1" dirty="0">
              <a:solidFill>
                <a:srgbClr val="FF0000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r>
              <a:rPr lang="x-none" altLang="en-IN" b="1" dirty="0">
                <a:solidFill>
                  <a:srgbClr val="FF0000"/>
                </a:solidFill>
                <a:sym typeface="+mn-ea"/>
              </a:rPr>
              <a:t>Regularly check the course webpage for any updates.</a:t>
            </a:r>
            <a:endParaRPr lang="x-none" altLang="en-IN" b="1" dirty="0">
              <a:solidFill>
                <a:srgbClr val="FF0000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r>
              <a:rPr lang="x-none" altLang="en-IN" b="1" dirty="0">
                <a:solidFill>
                  <a:schemeClr val="tx1"/>
                </a:solidFill>
                <a:sym typeface="+mn-ea"/>
              </a:rPr>
              <a:t>Thanks !!</a:t>
            </a:r>
            <a:endParaRPr lang="x-none" altLang="en-IN" b="1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endParaRPr lang="x-none" altLang="en-IN" b="1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Best of luck for your final exams!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Have a good summer vacation!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 algn="ctr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2787</Words>
  <Application>Kingsoft Office WPP</Application>
  <PresentationFormat>Widescreen</PresentationFormat>
  <Paragraphs>79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1321</cp:revision>
  <dcterms:created xsi:type="dcterms:W3CDTF">2017-04-18T03:52:59Z</dcterms:created>
  <dcterms:modified xsi:type="dcterms:W3CDTF">2017-04-18T03:52:59Z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16393-10.1.0.5672</vt:lpwstr>
  </property>
</Properties>
</file>