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72" r:id="rId4"/>
    <p:sldId id="334" r:id="rId5"/>
    <p:sldId id="335" r:id="rId6"/>
    <p:sldId id="337" r:id="rId7"/>
    <p:sldId id="338" r:id="rId8"/>
    <p:sldId id="339" r:id="rId9"/>
    <p:sldId id="340" r:id="rId10"/>
    <p:sldId id="341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Role of memory managment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Memory management techniques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Contiguous memory allocation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Segmentation and Paging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8)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Process scheduling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Short term schedulers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Performance metrics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Real time schedulers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Little's law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r>
              <a:rPr lang="x-none" dirty="0">
                <a:solidFill>
                  <a:schemeClr val="tx1"/>
                </a:solidFill>
                <a:sym typeface="+mn-ea"/>
              </a:rPr>
              <a:t>Today's class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role of memory management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Address binding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Logical and Physical address space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Memory protection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Memory management methods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Continguous memory allocation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Paging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Segmentation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role of memory management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18440" y="711835"/>
            <a:ext cx="11708765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Services offered by the operating system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processes (threads), multiprocessing (multithreading)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communication and synchronization between processes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Programmer's view of memory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Logical addresses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Segments/Modules of code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Binding of addresses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Our view of memory - memory is a black box that reads addresses off from an address bus and reads or writes data from memory to a data bus or from data bus to memory respectively.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Background about address binding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18440" y="711835"/>
            <a:ext cx="7103745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At several stages during a program's lifetime there is binding of variable names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Binding is a mapping from one address space to another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Compile time </a:t>
            </a:r>
            <a:r>
              <a:rPr lang="x-none" altLang="en-US" dirty="0">
                <a:sym typeface="+mn-ea"/>
              </a:rPr>
              <a:t>- </a:t>
            </a:r>
            <a:r>
              <a:rPr lang="en-US" altLang="en-US" dirty="0">
                <a:sym typeface="+mn-ea"/>
              </a:rPr>
              <a:t>If memory location known a priori, </a:t>
            </a:r>
            <a:r>
              <a:rPr lang="en-US" altLang="en-US" dirty="0">
                <a:solidFill>
                  <a:srgbClr val="3366FF"/>
                </a:solidFill>
                <a:sym typeface="+mn-ea"/>
              </a:rPr>
              <a:t>absolute code </a:t>
            </a:r>
            <a:r>
              <a:rPr lang="en-US" altLang="en-US" dirty="0">
                <a:sym typeface="+mn-ea"/>
              </a:rPr>
              <a:t>can be generated; must recompile code if starting location changes</a:t>
            </a:r>
            <a:endParaRPr lang="en-US" altLang="en-US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Load time:  Must generate </a:t>
            </a:r>
            <a:r>
              <a:rPr lang="en-US" altLang="en-US" dirty="0">
                <a:solidFill>
                  <a:srgbClr val="3366FF"/>
                </a:solidFill>
                <a:sym typeface="+mn-ea"/>
              </a:rPr>
              <a:t>relocatable code</a:t>
            </a:r>
            <a:r>
              <a:rPr lang="en-US" altLang="en-US" dirty="0">
                <a:sym typeface="+mn-ea"/>
              </a:rPr>
              <a:t> if memory location is not known at compile time</a:t>
            </a:r>
            <a:endParaRPr lang="en-US" altLang="en-US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Execution time:  Binding delayed until run time if the process can be moved during its execution from one memory segment to another</a:t>
            </a:r>
            <a:endParaRPr lang="en-US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Need hardware support for address maps (e.g., base and limit</a:t>
            </a:r>
            <a:r>
              <a:rPr lang="en-US" altLang="en-US" i="1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registers)</a:t>
            </a:r>
            <a:endParaRPr lang="en-US" altLang="en-US" dirty="0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1267" name="Picture 4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80" y="641985"/>
            <a:ext cx="3158490" cy="58616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Logical and Physical addresses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19075" y="711835"/>
            <a:ext cx="1136205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/>
              <a:t>Logical address is generated by the CPU</a:t>
            </a:r>
            <a:endParaRPr lang="x-none"/>
          </a:p>
          <a:p>
            <a:pPr marL="285750" indent="-285750">
              <a:buFont typeface="Arial" charset="0"/>
              <a:buChar char="•"/>
            </a:pPr>
            <a:r>
              <a:rPr lang="x-none"/>
              <a:t>Physical address is the address seen by the memory unit</a:t>
            </a:r>
            <a:endParaRPr lang="x-none"/>
          </a:p>
          <a:p>
            <a:pPr marL="285750" indent="-285750">
              <a:buFont typeface="Arial" charset="0"/>
              <a:buChar char="•"/>
            </a:pPr>
            <a:endParaRPr lang="x-none"/>
          </a:p>
          <a:p>
            <a:pPr marL="285750" indent="-285750">
              <a:buFont typeface="Arial" charset="0"/>
              <a:buChar char="•"/>
            </a:pPr>
            <a:r>
              <a:rPr lang="x-none"/>
              <a:t>Logical and physical addresses are the same in compile time or load time binding</a:t>
            </a:r>
            <a:endParaRPr lang="x-none"/>
          </a:p>
          <a:p>
            <a:pPr marL="285750" indent="-285750">
              <a:buFont typeface="Arial" charset="0"/>
              <a:buChar char="•"/>
            </a:pPr>
            <a:r>
              <a:rPr lang="x-none"/>
              <a:t>Logical and physical addresses could be different in execution time binding</a:t>
            </a:r>
            <a:endParaRPr lang="x-none"/>
          </a:p>
          <a:p>
            <a:pPr marL="285750" indent="-285750">
              <a:buFont typeface="Arial" charset="0"/>
              <a:buChar char="•"/>
            </a:pPr>
            <a:endParaRPr lang="x-none"/>
          </a:p>
          <a:p>
            <a:pPr marL="285750" indent="-285750">
              <a:buFont typeface="Arial" charset="0"/>
              <a:buChar char="•"/>
            </a:pPr>
            <a:r>
              <a:rPr lang="x-none"/>
              <a:t>Set of logical and physical addresses - the address space</a:t>
            </a:r>
            <a:endParaRPr lang="x-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Memory management unit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19075" y="711835"/>
            <a:ext cx="669163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/>
              <a:t>Hardware unit used in logical to physical address mapping</a:t>
            </a:r>
            <a:endParaRPr lang="x-none"/>
          </a:p>
          <a:p>
            <a:pPr marL="285750" indent="-285750">
              <a:buFont typeface="Arial" charset="0"/>
              <a:buChar char="•"/>
            </a:pPr>
            <a:r>
              <a:rPr lang="x-none"/>
              <a:t>Software control by the operating system</a:t>
            </a:r>
            <a:endParaRPr lang="x-none"/>
          </a:p>
          <a:p>
            <a:pPr marL="285750" indent="-285750">
              <a:buFont typeface="Arial" charset="0"/>
              <a:buChar char="•"/>
            </a:pPr>
            <a:endParaRPr lang="x-none"/>
          </a:p>
          <a:p>
            <a:pPr marL="285750" indent="-285750">
              <a:buFont typeface="Arial" charset="0"/>
              <a:buChar char="•"/>
            </a:pPr>
            <a:r>
              <a:rPr lang="x-none"/>
              <a:t>An example of a mapping - using relocation registers</a:t>
            </a:r>
            <a:endParaRPr lang="x-none"/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03" y="1887538"/>
            <a:ext cx="3714750" cy="2689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Contiguous memory allocation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19075" y="711835"/>
            <a:ext cx="669163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/>
              <a:t>An early memory management technique</a:t>
            </a:r>
            <a:endParaRPr lang="x-none"/>
          </a:p>
          <a:p>
            <a:pPr marL="285750" indent="-285750">
              <a:buFont typeface="Arial" charset="0"/>
              <a:buChar char="•"/>
            </a:pPr>
            <a:r>
              <a:rPr lang="x-none"/>
              <a:t>RAM should contain operating system as well as other processes</a:t>
            </a:r>
            <a:endParaRPr lang="x-none"/>
          </a:p>
          <a:p>
            <a:pPr marL="285750" indent="-285750">
              <a:buFont typeface="Arial" charset="0"/>
              <a:buChar char="•"/>
            </a:pPr>
            <a:r>
              <a:rPr lang="x-none"/>
              <a:t>Partition the main memory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r>
              <a:rPr lang="x-none"/>
              <a:t>Operating system along with ISRs in low memory area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r>
              <a:rPr lang="x-none"/>
              <a:t>Processes allocated contiguous memory areas</a:t>
            </a:r>
            <a:endParaRPr lang="x-none"/>
          </a:p>
          <a:p>
            <a:pPr marL="285750" lvl="0" indent="-285750">
              <a:buFont typeface="Arial" charset="0"/>
              <a:buChar char="•"/>
            </a:pPr>
            <a:r>
              <a:rPr lang="x-none"/>
              <a:t>Relocation registers are used to have logical to physical addresses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r>
              <a:rPr lang="x-none"/>
              <a:t>Relocation registers are modified by the operating system during context switch</a:t>
            </a:r>
            <a:endParaRPr lang="x-none"/>
          </a:p>
          <a:p>
            <a:pPr marL="285750" lvl="0" indent="-285750">
              <a:buFont typeface="Arial" charset="0"/>
              <a:buChar char="•"/>
            </a:pPr>
            <a:r>
              <a:rPr lang="x-none"/>
              <a:t>Memory protection done using a limit register (base and limit registers sometimes used)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393" y="691198"/>
            <a:ext cx="3714750" cy="26892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4579" name="Picture 4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45" y="3844925"/>
            <a:ext cx="4756150" cy="23615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... Contiguous memory allocation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19075" y="711835"/>
            <a:ext cx="1161923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/>
              <a:t>The number of concurrent processes limited by the number of partitions</a:t>
            </a:r>
            <a:endParaRPr lang="x-none"/>
          </a:p>
          <a:p>
            <a:pPr marL="285750" lvl="0" indent="-285750">
              <a:buFont typeface="Arial" charset="0"/>
              <a:buChar char="•"/>
            </a:pPr>
            <a:r>
              <a:rPr lang="x-none"/>
              <a:t>Variable sized partitions used for higher efficiency</a:t>
            </a:r>
            <a:endParaRPr lang="x-none"/>
          </a:p>
          <a:p>
            <a:pPr marL="285750" lvl="0" indent="-285750">
              <a:buFont typeface="Arial" charset="0"/>
              <a:buChar char="•"/>
            </a:pPr>
            <a:r>
              <a:rPr lang="x-none"/>
              <a:t>Hole is a contiguous part of memory which is free for allocation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r>
              <a:rPr lang="x-none"/>
              <a:t>A new process is allocated memory from a hole which is large enough to fit the process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r>
              <a:rPr lang="x-none"/>
              <a:t>An exiting process frees its memory leading to a hole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r>
              <a:rPr lang="x-none"/>
              <a:t>Adjacent holes would be combined to a larger holes</a:t>
            </a:r>
            <a:endParaRPr lang="x-none"/>
          </a:p>
          <a:p>
            <a:pPr marL="285750" lvl="0" indent="-285750">
              <a:buFont typeface="Arial" charset="0"/>
              <a:buChar char="•"/>
            </a:pPr>
            <a:r>
              <a:rPr lang="x-none"/>
              <a:t>Operating system maintains information about allocated partitions and holes</a:t>
            </a:r>
            <a:endParaRPr lang="x-none"/>
          </a:p>
          <a:p>
            <a:pPr marL="285750" lvl="0" indent="-285750">
              <a:buFont typeface="Arial" charset="0"/>
              <a:buChar char="•"/>
            </a:pPr>
            <a:r>
              <a:rPr lang="x-none"/>
              <a:t>Allocation methods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r>
              <a:rPr lang="x-none"/>
              <a:t>First fit, Best fit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  <a:p>
            <a:pPr marL="742950" lvl="1" indent="-285750">
              <a:buFont typeface="Arial" charset="0"/>
              <a:buChar char="•"/>
            </a:pPr>
            <a:endParaRPr lang="x-none"/>
          </a:p>
          <a:p>
            <a:pPr marL="285750" lvl="0" indent="-285750">
              <a:buFont typeface="Arial" charset="0"/>
              <a:buChar char="•"/>
            </a:pPr>
            <a:r>
              <a:rPr lang="x-none"/>
              <a:t>An issue: Fragmentation</a:t>
            </a:r>
            <a:endParaRPr lang="x-none"/>
          </a:p>
          <a:p>
            <a:pPr marL="742950" lvl="1" indent="-285750">
              <a:buFont typeface="Arial" charset="0"/>
              <a:buChar char="•"/>
            </a:pPr>
            <a:r>
              <a:rPr lang="x-none"/>
              <a:t>Total memory &gt; size for process - but not contiguous</a:t>
            </a:r>
            <a:endParaRPr lang="x-none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3" y="3368040"/>
            <a:ext cx="6675437" cy="21764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Segmentation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617601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User view of memory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logical address space is organized into segments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Logical address is &lt;segment number, offset&gt;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 table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maps &lt;segment number, offset&gt; to physical address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base and limit entries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 table base register - segment table in memory for a process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 table length register - number of segments for a process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Protection bits - protection at the segment level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Note that each segment is still allocated in a contiguous section of memory - fragmentation would still occur.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0723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235" y="784225"/>
            <a:ext cx="2143125" cy="2806065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7" name="Group 6"/>
          <p:cNvGrpSpPr/>
          <p:nvPr/>
        </p:nvGrpSpPr>
        <p:grpSpPr>
          <a:xfrm>
            <a:off x="7035165" y="352425"/>
            <a:ext cx="4268470" cy="3303741"/>
            <a:chOff x="2160" y="1845"/>
            <a:chExt cx="9600" cy="7458"/>
          </a:xfrm>
        </p:grpSpPr>
        <p:sp>
          <p:nvSpPr>
            <p:cNvPr id="8" name="Oval 3"/>
            <p:cNvSpPr/>
            <p:nvPr/>
          </p:nvSpPr>
          <p:spPr>
            <a:xfrm>
              <a:off x="2160" y="1845"/>
              <a:ext cx="4560" cy="6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/>
              <a:endParaRPr lang="en-US" altLang="en-US" dirty="0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1748" name="Rectangle 4"/>
            <p:cNvSpPr/>
            <p:nvPr/>
          </p:nvSpPr>
          <p:spPr>
            <a:xfrm>
              <a:off x="3000" y="2925"/>
              <a:ext cx="1560" cy="8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 algn="ctr"/>
              <a:r>
                <a:rPr lang="en-US" altLang="en-US" dirty="0">
                  <a:latin typeface="Helvetica" pitchFamily="-84" charset="0"/>
                  <a:ea typeface="MS PGothic" pitchFamily="34" charset="-128"/>
                </a:rPr>
                <a:t>1</a:t>
              </a:r>
              <a:endParaRPr lang="en-US" altLang="en-US" dirty="0">
                <a:latin typeface="Helvetica" pitchFamily="-84" charset="0"/>
                <a:ea typeface="MS PGothic" pitchFamily="34" charset="-128"/>
              </a:endParaRPr>
            </a:p>
          </p:txBody>
        </p:sp>
        <p:sp>
          <p:nvSpPr>
            <p:cNvPr id="31749" name="Rectangle 5"/>
            <p:cNvSpPr/>
            <p:nvPr/>
          </p:nvSpPr>
          <p:spPr>
            <a:xfrm>
              <a:off x="2760" y="4725"/>
              <a:ext cx="1440" cy="14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 algn="ctr"/>
              <a:r>
                <a:rPr lang="en-US" altLang="en-US" dirty="0">
                  <a:latin typeface="Helvetica" pitchFamily="-84" charset="0"/>
                  <a:ea typeface="MS PGothic" pitchFamily="34" charset="-128"/>
                </a:rPr>
                <a:t>3</a:t>
              </a:r>
              <a:endParaRPr lang="en-US" altLang="en-US" dirty="0">
                <a:latin typeface="Helvetica" pitchFamily="-84" charset="0"/>
                <a:ea typeface="MS PGothic" pitchFamily="34" charset="-128"/>
              </a:endParaRPr>
            </a:p>
          </p:txBody>
        </p:sp>
        <p:sp>
          <p:nvSpPr>
            <p:cNvPr id="31750" name="Rectangle 6"/>
            <p:cNvSpPr/>
            <p:nvPr/>
          </p:nvSpPr>
          <p:spPr>
            <a:xfrm>
              <a:off x="5040" y="3885"/>
              <a:ext cx="1440" cy="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 algn="ctr"/>
              <a:r>
                <a:rPr lang="en-US" altLang="en-US" dirty="0">
                  <a:latin typeface="Helvetica" pitchFamily="-84" charset="0"/>
                  <a:ea typeface="MS PGothic" pitchFamily="34" charset="-128"/>
                </a:rPr>
                <a:t>2</a:t>
              </a:r>
              <a:endParaRPr lang="en-US" altLang="en-US" dirty="0">
                <a:latin typeface="Helvetica" pitchFamily="-84" charset="0"/>
                <a:ea typeface="MS PGothic" pitchFamily="34" charset="-128"/>
              </a:endParaRPr>
            </a:p>
          </p:txBody>
        </p:sp>
        <p:sp>
          <p:nvSpPr>
            <p:cNvPr id="31751" name="Rectangle 7"/>
            <p:cNvSpPr/>
            <p:nvPr/>
          </p:nvSpPr>
          <p:spPr>
            <a:xfrm>
              <a:off x="4920" y="5445"/>
              <a:ext cx="1440" cy="8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 algn="ctr"/>
              <a:r>
                <a:rPr lang="en-US" altLang="en-US" dirty="0">
                  <a:latin typeface="Helvetica" pitchFamily="-84" charset="0"/>
                  <a:ea typeface="MS PGothic" pitchFamily="34" charset="-128"/>
                </a:rPr>
                <a:t>4</a:t>
              </a:r>
              <a:endParaRPr lang="en-US" altLang="en-US" dirty="0">
                <a:latin typeface="Helvetica" pitchFamily="-84" charset="0"/>
                <a:ea typeface="MS PGothic" pitchFamily="34" charset="-128"/>
              </a:endParaRPr>
            </a:p>
          </p:txBody>
        </p:sp>
        <p:grpSp>
          <p:nvGrpSpPr>
            <p:cNvPr id="9" name="Group 24"/>
            <p:cNvGrpSpPr/>
            <p:nvPr/>
          </p:nvGrpSpPr>
          <p:grpSpPr>
            <a:xfrm>
              <a:off x="8880" y="1845"/>
              <a:ext cx="1800" cy="6240"/>
              <a:chOff x="3888" y="1056"/>
              <a:chExt cx="720" cy="2496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3888" y="1056"/>
                <a:ext cx="720" cy="672"/>
                <a:chOff x="3888" y="1056"/>
                <a:chExt cx="720" cy="672"/>
              </a:xfrm>
            </p:grpSpPr>
            <p:sp>
              <p:nvSpPr>
                <p:cNvPr id="12" name="Rectangle 8"/>
                <p:cNvSpPr/>
                <p:nvPr/>
              </p:nvSpPr>
              <p:spPr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/>
                  <a:endParaRPr lang="en-US" altLang="en-US" dirty="0">
                    <a:latin typeface="Verdan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" name="Line 9"/>
                <p:cNvSpPr/>
                <p:nvPr/>
              </p:nvSpPr>
              <p:spPr>
                <a:xfrm>
                  <a:off x="3888" y="1392"/>
                  <a:ext cx="72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IN" altLang="en-US"/>
                </a:p>
              </p:txBody>
            </p:sp>
          </p:grpSp>
          <p:grpSp>
            <p:nvGrpSpPr>
              <p:cNvPr id="14" name="Group 12"/>
              <p:cNvGrpSpPr/>
              <p:nvPr/>
            </p:nvGrpSpPr>
            <p:grpSpPr>
              <a:xfrm>
                <a:off x="3888" y="1728"/>
                <a:ext cx="720" cy="672"/>
                <a:chOff x="3888" y="1056"/>
                <a:chExt cx="720" cy="672"/>
              </a:xfrm>
            </p:grpSpPr>
            <p:sp>
              <p:nvSpPr>
                <p:cNvPr id="15" name="Rectangle 13"/>
                <p:cNvSpPr/>
                <p:nvPr/>
              </p:nvSpPr>
              <p:spPr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rgbClr val="DDDDDD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/>
                  <a:endParaRPr lang="en-US" altLang="en-US" dirty="0">
                    <a:latin typeface="Verdan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6" name="Line 14"/>
                <p:cNvSpPr/>
                <p:nvPr/>
              </p:nvSpPr>
              <p:spPr>
                <a:xfrm>
                  <a:off x="3888" y="1392"/>
                  <a:ext cx="72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IN" altLang="en-US"/>
                </a:p>
              </p:txBody>
            </p:sp>
          </p:grpSp>
          <p:sp>
            <p:nvSpPr>
              <p:cNvPr id="17" name="Text Box 15"/>
              <p:cNvSpPr txBox="1"/>
              <p:nvPr/>
            </p:nvSpPr>
            <p:spPr>
              <a:xfrm>
                <a:off x="4125" y="1077"/>
                <a:ext cx="197" cy="34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anchor="ctr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en-US" dirty="0">
                    <a:latin typeface="Helvetica" pitchFamily="-84" charset="0"/>
                    <a:ea typeface="MS PGothic" pitchFamily="34" charset="-128"/>
                  </a:rPr>
                  <a:t>1</a:t>
                </a:r>
                <a:endParaRPr lang="en-US" altLang="en-US" dirty="0">
                  <a:latin typeface="Helvetica" pitchFamily="-84" charset="0"/>
                  <a:ea typeface="MS PGothic" pitchFamily="34" charset="-128"/>
                </a:endParaRPr>
              </a:p>
            </p:txBody>
          </p:sp>
          <p:sp>
            <p:nvSpPr>
              <p:cNvPr id="18" name="Text Box 16"/>
              <p:cNvSpPr txBox="1"/>
              <p:nvPr/>
            </p:nvSpPr>
            <p:spPr>
              <a:xfrm>
                <a:off x="4127" y="1384"/>
                <a:ext cx="197" cy="34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anchor="ctr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en-US" dirty="0">
                    <a:latin typeface="Helvetica" pitchFamily="-84" charset="0"/>
                    <a:ea typeface="MS PGothic" pitchFamily="34" charset="-128"/>
                  </a:rPr>
                  <a:t>4</a:t>
                </a:r>
                <a:endParaRPr lang="en-US" altLang="en-US" dirty="0">
                  <a:latin typeface="Helvetica" pitchFamily="-84" charset="0"/>
                  <a:ea typeface="MS PGothic" pitchFamily="34" charset="-128"/>
                </a:endParaRPr>
              </a:p>
            </p:txBody>
          </p:sp>
          <p:sp>
            <p:nvSpPr>
              <p:cNvPr id="19" name="Rectangle 17"/>
              <p:cNvSpPr/>
              <p:nvPr/>
            </p:nvSpPr>
            <p:spPr>
              <a:xfrm>
                <a:off x="3888" y="2400"/>
                <a:ext cx="720" cy="91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en-US" altLang="en-US" dirty="0">
                  <a:latin typeface="Verdana" pitchFamily="34" charset="0"/>
                  <a:ea typeface="MS PGothic" pitchFamily="34" charset="-128"/>
                </a:endParaRPr>
              </a:p>
            </p:txBody>
          </p:sp>
          <p:sp>
            <p:nvSpPr>
              <p:cNvPr id="20" name="Rectangle 18"/>
              <p:cNvSpPr/>
              <p:nvPr/>
            </p:nvSpPr>
            <p:spPr>
              <a:xfrm>
                <a:off x="3888" y="3312"/>
                <a:ext cx="720" cy="240"/>
              </a:xfrm>
              <a:prstGeom prst="rect">
                <a:avLst/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en-US" altLang="en-US" dirty="0">
                  <a:latin typeface="Verdana" pitchFamily="34" charset="0"/>
                  <a:ea typeface="MS PGothic" pitchFamily="34" charset="-128"/>
                </a:endParaRPr>
              </a:p>
            </p:txBody>
          </p:sp>
          <p:sp>
            <p:nvSpPr>
              <p:cNvPr id="21" name="Line 19"/>
              <p:cNvSpPr/>
              <p:nvPr/>
            </p:nvSpPr>
            <p:spPr>
              <a:xfrm>
                <a:off x="3888" y="2640"/>
                <a:ext cx="7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IN" altLang="en-US"/>
              </a:p>
            </p:txBody>
          </p:sp>
          <p:sp>
            <p:nvSpPr>
              <p:cNvPr id="22" name="Text Box 20"/>
              <p:cNvSpPr txBox="1"/>
              <p:nvPr/>
            </p:nvSpPr>
            <p:spPr>
              <a:xfrm>
                <a:off x="4127" y="2373"/>
                <a:ext cx="197" cy="34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anchor="ctr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en-US" dirty="0">
                    <a:latin typeface="Helvetica" pitchFamily="-84" charset="0"/>
                    <a:ea typeface="MS PGothic" pitchFamily="34" charset="-128"/>
                  </a:rPr>
                  <a:t>2</a:t>
                </a:r>
                <a:endParaRPr lang="en-US" altLang="en-US" dirty="0">
                  <a:latin typeface="Helvetica" pitchFamily="-84" charset="0"/>
                  <a:ea typeface="MS PGothic" pitchFamily="34" charset="-128"/>
                </a:endParaRPr>
              </a:p>
            </p:txBody>
          </p:sp>
          <p:sp>
            <p:nvSpPr>
              <p:cNvPr id="23" name="Text Box 21"/>
              <p:cNvSpPr txBox="1"/>
              <p:nvPr/>
            </p:nvSpPr>
            <p:spPr>
              <a:xfrm>
                <a:off x="4127" y="2833"/>
                <a:ext cx="197" cy="34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anchor="ctr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en-US" dirty="0">
                    <a:latin typeface="Helvetica" pitchFamily="-84" charset="0"/>
                    <a:ea typeface="MS PGothic" pitchFamily="34" charset="-128"/>
                  </a:rPr>
                  <a:t>3</a:t>
                </a:r>
                <a:endParaRPr lang="en-US" altLang="en-US" dirty="0">
                  <a:latin typeface="Helvetica" pitchFamily="-84" charset="0"/>
                  <a:ea typeface="MS PGothic" pitchFamily="34" charset="-128"/>
                </a:endParaRPr>
              </a:p>
            </p:txBody>
          </p:sp>
        </p:grpSp>
        <p:sp>
          <p:nvSpPr>
            <p:cNvPr id="31753" name="Text Box 22"/>
            <p:cNvSpPr txBox="1"/>
            <p:nvPr/>
          </p:nvSpPr>
          <p:spPr>
            <a:xfrm>
              <a:off x="3175" y="7831"/>
              <a:ext cx="2170" cy="14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1435" tIns="45718" rIns="91435" bIns="45718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  <a:ea typeface="MS PGothic" pitchFamily="34" charset="-128"/>
                </a:rPr>
                <a:t>user space </a:t>
              </a:r>
              <a:endParaRPr lang="en-US" altLang="en-US" dirty="0">
                <a:latin typeface="Helvetica" pitchFamily="-84" charset="0"/>
                <a:ea typeface="MS PGothic" pitchFamily="34" charset="-128"/>
              </a:endParaRPr>
            </a:p>
          </p:txBody>
        </p:sp>
        <p:sp>
          <p:nvSpPr>
            <p:cNvPr id="31754" name="Text Box 23"/>
            <p:cNvSpPr txBox="1"/>
            <p:nvPr/>
          </p:nvSpPr>
          <p:spPr>
            <a:xfrm>
              <a:off x="7670" y="7831"/>
              <a:ext cx="4090" cy="14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1435" tIns="45718" rIns="91435" bIns="45718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  <a:ea typeface="MS PGothic" pitchFamily="34" charset="-128"/>
                </a:rPr>
                <a:t>physical memory space</a:t>
              </a:r>
              <a:endParaRPr lang="en-US" altLang="en-US" dirty="0">
                <a:latin typeface="Helvetica" pitchFamily="-84" charset="0"/>
                <a:ea typeface="MS PGothic" pitchFamily="34" charset="-128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6390" y="4533265"/>
            <a:ext cx="594423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endParaRPr lang="en-IN" altLang="en-US"/>
          </a:p>
        </p:txBody>
      </p:sp>
      <p:pic>
        <p:nvPicPr>
          <p:cNvPr id="34819" name="Picture 4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05" y="3618230"/>
            <a:ext cx="4220210" cy="29610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3921</Words>
  <Application>Kingsoft Office WPP</Application>
  <PresentationFormat>Widescreen</PresentationFormat>
  <Paragraphs>158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787</cp:revision>
  <dcterms:created xsi:type="dcterms:W3CDTF">2017-04-10T03:20:30Z</dcterms:created>
  <dcterms:modified xsi:type="dcterms:W3CDTF">2017-04-10T03:20:30Z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16393٠-10.1.0.5672</vt:lpwstr>
  </property>
</Properties>
</file>