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6"/>
  </p:handoutMasterIdLst>
  <p:sldIdLst>
    <p:sldId id="256" r:id="rId3"/>
    <p:sldId id="257" r:id="rId4"/>
    <p:sldId id="258" r:id="rId5"/>
    <p:sldId id="261" r:id="rId6"/>
    <p:sldId id="268" r:id="rId7"/>
    <p:sldId id="264" r:id="rId8"/>
    <p:sldId id="265" r:id="rId9"/>
    <p:sldId id="273" r:id="rId11"/>
    <p:sldId id="259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1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Course syllabus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14020" y="723900"/>
            <a:ext cx="1134300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  <a:sym typeface="+mn-ea"/>
              </a:rPr>
              <a:t>C</a:t>
            </a:r>
            <a:r>
              <a:rPr lang="en-IN" altLang="en-US">
                <a:latin typeface="+mj-lt"/>
                <a:sym typeface="+mn-ea"/>
              </a:rPr>
              <a:t>P</a:t>
            </a:r>
            <a:r>
              <a:rPr lang="x-none" altLang="en-IN">
                <a:latin typeface="+mj-lt"/>
                <a:sym typeface="+mn-ea"/>
              </a:rPr>
              <a:t>U</a:t>
            </a:r>
            <a:r>
              <a:rPr lang="en-IN" altLang="en-US">
                <a:latin typeface="+mj-lt"/>
                <a:sym typeface="+mn-ea"/>
              </a:rPr>
              <a:t>: Characteristics of CISC and RISC processors  ‐  Performance of a processing unit</a:t>
            </a:r>
            <a:endParaRPr lang="en-IN" altLang="en-US">
              <a:latin typeface="+mj-lt"/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en-IN" altLang="en-US">
                <a:latin typeface="+mj-lt"/>
                <a:sym typeface="+mn-ea"/>
              </a:rPr>
              <a:t>Memory</a:t>
            </a:r>
            <a:r>
              <a:rPr lang="x-none" altLang="en-IN">
                <a:latin typeface="+mj-lt"/>
                <a:sym typeface="+mn-ea"/>
              </a:rPr>
              <a:t>:</a:t>
            </a:r>
            <a:r>
              <a:rPr lang="en-IN" altLang="en-US">
                <a:latin typeface="+mj-lt"/>
                <a:sym typeface="+mn-ea"/>
              </a:rPr>
              <a:t> Memory hierarchy ‐ Main memory unit ‐ Internal organization of a memory chip ‐Organization of a main memory unit ‐ Error correction memories  ‐ Interleaved memory units ‐Cache memory unit  ‐ Concept of cache memory ‐ Mapping functions ‐ organization of a cache memory unit  ‐ Fetch and Write mechanisms  ‐ Memory management unit</a:t>
            </a:r>
            <a:endParaRPr lang="en-IN" altLang="en-US">
              <a:latin typeface="+mj-lt"/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en-IN" altLang="en-US">
                <a:latin typeface="+mj-lt"/>
                <a:sym typeface="+mn-ea"/>
              </a:rPr>
              <a:t>Concept of virtual memory  ‐  Address translation  ‐  hardware support for memory management. </a:t>
            </a:r>
            <a:endParaRPr lang="en-IN" altLang="en-US">
              <a:latin typeface="+mj-lt"/>
              <a:sym typeface="+mn-ea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en-IN" altLang="en-US">
                <a:latin typeface="+mj-lt"/>
                <a:sym typeface="+mn-ea"/>
              </a:rPr>
              <a:t>Input / Output subsystem: Access of I/O devices ‐ I/O ports. ‐ I/O control mechanisms ‐ Program controlled I/O‐ Interrupt controlled I/O  ‐ DMA controlled I/O  ‐ I/O interfaces  ‐  System buses</a:t>
            </a:r>
            <a:r>
              <a:rPr lang="x-none" altLang="en-IN">
                <a:latin typeface="+mj-lt"/>
                <a:sym typeface="+mn-ea"/>
              </a:rPr>
              <a:t>.</a:t>
            </a:r>
            <a:endParaRPr lang="x-none" altLang="en-IN">
              <a:latin typeface="+mj-lt"/>
              <a:sym typeface="+mn-ea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  <a:sym typeface="+mn-ea"/>
              </a:rPr>
              <a:t>P</a:t>
            </a:r>
            <a:r>
              <a:rPr lang="en-IN" altLang="en-US">
                <a:latin typeface="+mj-lt"/>
                <a:sym typeface="+mn-ea"/>
              </a:rPr>
              <a:t>eripherals</a:t>
            </a:r>
            <a:r>
              <a:rPr lang="x-none" altLang="en-IN">
                <a:latin typeface="+mj-lt"/>
                <a:sym typeface="+mn-ea"/>
              </a:rPr>
              <a:t>:</a:t>
            </a:r>
            <a:r>
              <a:rPr lang="en-IN" altLang="en-US">
                <a:latin typeface="+mj-lt"/>
                <a:sym typeface="+mn-ea"/>
              </a:rPr>
              <a:t> Terminals  ‐  Video displays  ‐  Magnetic storage disks  ‐  magnetic tapes  ‐  CD ROMs. High‐ Performance processors: Instruction pipe lining ‐ Pipe line ‐ Hazards ‐ Super scalar processors ‐Performance considerations. Multi processor systems: Shared memory systems  ‐ Interconnection networks ‐ Caches in multi processor systems.  </a:t>
            </a:r>
            <a:endParaRPr lang="en-IN" altLang="en-US">
              <a:latin typeface="+mj-lt"/>
              <a:sym typeface="+mn-ea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en-IN" altLang="en-US">
                <a:latin typeface="+mj-lt"/>
              </a:rPr>
              <a:t>Operating systems </a:t>
            </a:r>
            <a:r>
              <a:rPr lang="x-none" altLang="en-IN">
                <a:latin typeface="+mj-lt"/>
              </a:rPr>
              <a:t>- </a:t>
            </a:r>
            <a:r>
              <a:rPr lang="en-IN" altLang="en-US">
                <a:latin typeface="+mj-lt"/>
              </a:rPr>
              <a:t>layered architecture; basic concept</a:t>
            </a:r>
            <a:endParaRPr lang="en-IN" altLang="en-US">
              <a:latin typeface="+mj-lt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I</a:t>
            </a:r>
            <a:r>
              <a:rPr lang="en-IN" altLang="en-US">
                <a:latin typeface="+mj-lt"/>
              </a:rPr>
              <a:t>nterrupt architecture, system calls</a:t>
            </a:r>
            <a:endParaRPr lang="en-IN" altLang="en-US">
              <a:latin typeface="+mj-lt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P</a:t>
            </a:r>
            <a:r>
              <a:rPr lang="en-IN" altLang="en-US">
                <a:latin typeface="+mj-lt"/>
              </a:rPr>
              <a:t>rocess and threads; synchronization and protection issues; </a:t>
            </a:r>
            <a:endParaRPr lang="en-IN" altLang="en-US">
              <a:latin typeface="+mj-lt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S</a:t>
            </a:r>
            <a:r>
              <a:rPr lang="en-IN" altLang="en-US">
                <a:latin typeface="+mj-lt"/>
              </a:rPr>
              <a:t>cheduling; memory management including virtual memory management including virtual memory and paging techniques; i/o architecture and device management; file systems;distributed file systems</a:t>
            </a:r>
            <a:endParaRPr lang="en-IN" alt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Course material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14020" y="723900"/>
            <a:ext cx="1134300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Textbooks &amp; References</a:t>
            </a:r>
            <a:endParaRPr lang="x-none" altLang="en-IN">
              <a:latin typeface="+mj-lt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Hennessy and Patterson - Computer architecture - a quantitative approach</a:t>
            </a:r>
            <a:endParaRPr lang="x-none" altLang="en-IN">
              <a:latin typeface="+mj-lt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Hennessy and Patterson - Computer organization and design</a:t>
            </a:r>
            <a:endParaRPr lang="x-none" altLang="en-IN">
              <a:latin typeface="+mj-lt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Irv Englander - The architecture of computer hardware and system software</a:t>
            </a:r>
            <a:endParaRPr lang="x-none" altLang="en-IN">
              <a:latin typeface="+mj-lt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Tanenbaum - Operating systems: Design and implementations</a:t>
            </a:r>
            <a:endParaRPr lang="x-none" altLang="en-IN">
              <a:latin typeface="+mj-lt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Online courses</a:t>
            </a:r>
            <a:endParaRPr lang="x-none" altLang="en-IN">
              <a:latin typeface="+mj-lt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OCW 6.828 Operating Systems Engineering</a:t>
            </a:r>
            <a:endParaRPr lang="x-none" altLang="en-IN">
              <a:latin typeface="+mj-lt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IITD - S. Bansal - Operating Systems</a:t>
            </a:r>
            <a:endParaRPr lang="x-none" altLang="en-IN">
              <a:latin typeface="+mj-lt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  <a:sym typeface="+mn-ea"/>
              </a:rPr>
              <a:t>IITD - </a:t>
            </a:r>
            <a:r>
              <a:rPr lang="x-none" altLang="en-IN">
                <a:latin typeface="+mj-lt"/>
              </a:rPr>
              <a:t>S.R. Sarangi - Computer organization and architecture</a:t>
            </a:r>
            <a:endParaRPr lang="x-none" altLang="en-IN">
              <a:latin typeface="+mj-lt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IITM - C. Rebeiro - Operating Systems</a:t>
            </a:r>
            <a:endParaRPr lang="x-none" altLang="en-IN">
              <a:latin typeface="+mj-lt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Slides and Handouts</a:t>
            </a:r>
            <a:endParaRPr lang="x-none" altLang="en-IN">
              <a:latin typeface="+mj-lt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The Internet ...</a:t>
            </a:r>
            <a:endParaRPr lang="x-none" altLang="en-IN">
              <a:latin typeface="+mj-lt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latin typeface="+mj-lt"/>
              </a:rPr>
              <a:t>Course webpage: http://vineethbs.github.io/2017_AV224/index.html</a:t>
            </a:r>
            <a:endParaRPr lang="x-none" alt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Course attendance and evaluation</a:t>
            </a:r>
            <a:endParaRPr lang="x-none" altLang="en-IN" b="1"/>
          </a:p>
        </p:txBody>
      </p:sp>
      <p:graphicFrame>
        <p:nvGraphicFramePr>
          <p:cNvPr id="7" name="Table 6"/>
          <p:cNvGraphicFramePr/>
          <p:nvPr/>
        </p:nvGraphicFramePr>
        <p:xfrm>
          <a:off x="1828800" y="1099185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Component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Marks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Mid Term 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Mid Term II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Final exam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50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Class project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4020" y="3287395"/>
            <a:ext cx="11423015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Attendance - institute rules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Assignments - not required to submit these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Please conduct yourself in a professional manner in class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Give credit where it is due (when you do the assignments or the class project)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Review </a:t>
            </a:r>
            <a:r>
              <a:rPr lang="x-none" altLang="en-IN"/>
              <a:t>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403860" y="918210"/>
            <a:ext cx="114255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9555" y="892810"/>
            <a:ext cx="1177290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How "computer-geeky" are you?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Are you comfortable with C programming?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This is an important pre-requisite for this course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You have already done MA122 and MA231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Today's class ...</a:t>
            </a:r>
            <a:endParaRPr lang="x-none" alt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249555" y="880110"/>
            <a:ext cx="11772900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Course overview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Objectives of this course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Course content and plan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Course textbooks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Other material you can follow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Course webpage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What is required of you?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Attendance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Evaluation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Assignments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Class tests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Class participation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Exams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260" y="1760855"/>
            <a:ext cx="6095365" cy="45713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Building abstractions - OLA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38125" y="892810"/>
            <a:ext cx="1127125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Everyone knows about OLA/Uber</a:t>
            </a:r>
            <a:endParaRPr lang="x-none" altLang="en-IN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IN"/>
              <a:t>What do they do? How do they make money?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050" y="2729865"/>
            <a:ext cx="1000760" cy="100076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9319895" y="3730625"/>
            <a:ext cx="89535" cy="1639570"/>
          </a:xfrm>
          <a:prstGeom prst="straightConnector1">
            <a:avLst/>
          </a:prstGeom>
          <a:ln w="666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825" y="1844675"/>
            <a:ext cx="519811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charset="0"/>
              <a:buNone/>
            </a:pPr>
            <a:r>
              <a:rPr lang="x-none" altLang="en-IN" b="1"/>
              <a:t>The usual procedure !</a:t>
            </a:r>
            <a:endParaRPr lang="x-none" altLang="en-IN" b="1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Get an auto/taxi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Goto the nearest junction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Ask/Argue with the driver to put the meter on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Initial bargaining about the fare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Hope/Pray to god that the driver is not taking me for a ride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Fare bargaining at the end of the trip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Try to get enough change to pay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 driver has no incentive to behave nicely (unless you are a locally known)</a:t>
            </a:r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Building abstractions - OLA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38125" y="892810"/>
            <a:ext cx="1127125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Everyone knows about OLA/Uber</a:t>
            </a:r>
            <a:endParaRPr lang="x-none" altLang="en-IN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IN"/>
              <a:t>What do they do? How do they make money?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1059815" y="5601335"/>
            <a:ext cx="2045970" cy="618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GPS (AGPS)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3734435" y="5628005"/>
            <a:ext cx="2045970" cy="59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Taxis/Autos</a:t>
            </a:r>
            <a:endParaRPr lang="x-none" altLang="en-IN"/>
          </a:p>
        </p:txBody>
      </p:sp>
      <p:sp>
        <p:nvSpPr>
          <p:cNvPr id="13" name="Rectangle 12"/>
          <p:cNvSpPr/>
          <p:nvPr/>
        </p:nvSpPr>
        <p:spPr>
          <a:xfrm>
            <a:off x="3747135" y="4789170"/>
            <a:ext cx="2045970" cy="566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Driver Feedback</a:t>
            </a:r>
            <a:endParaRPr lang="x-none" altLang="en-IN"/>
          </a:p>
        </p:txBody>
      </p:sp>
      <p:sp>
        <p:nvSpPr>
          <p:cNvPr id="14" name="Rectangle 13"/>
          <p:cNvSpPr/>
          <p:nvPr/>
        </p:nvSpPr>
        <p:spPr>
          <a:xfrm>
            <a:off x="6280150" y="5546725"/>
            <a:ext cx="2045970" cy="643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Payment Portal</a:t>
            </a:r>
            <a:endParaRPr lang="x-none" altLang="en-IN"/>
          </a:p>
          <a:p>
            <a:pPr algn="ctr"/>
            <a:r>
              <a:rPr lang="x-none" altLang="en-IN"/>
              <a:t>EWallet</a:t>
            </a:r>
            <a:endParaRPr lang="x-none" altLang="en-IN"/>
          </a:p>
        </p:txBody>
      </p:sp>
      <p:sp>
        <p:nvSpPr>
          <p:cNvPr id="15" name="Rectangle 14"/>
          <p:cNvSpPr/>
          <p:nvPr/>
        </p:nvSpPr>
        <p:spPr>
          <a:xfrm>
            <a:off x="1069975" y="4761230"/>
            <a:ext cx="2045970" cy="554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Maps, Tracking</a:t>
            </a:r>
            <a:endParaRPr lang="x-none" altLang="en-IN"/>
          </a:p>
        </p:txBody>
      </p:sp>
      <p:sp>
        <p:nvSpPr>
          <p:cNvPr id="16" name="Rectangle 15"/>
          <p:cNvSpPr/>
          <p:nvPr/>
        </p:nvSpPr>
        <p:spPr>
          <a:xfrm>
            <a:off x="1081405" y="3913505"/>
            <a:ext cx="2045970" cy="5924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Safety, SOS</a:t>
            </a:r>
            <a:endParaRPr lang="x-none" altLang="en-IN"/>
          </a:p>
        </p:txBody>
      </p:sp>
      <p:sp>
        <p:nvSpPr>
          <p:cNvPr id="17" name="Rectangle 16"/>
          <p:cNvSpPr/>
          <p:nvPr/>
        </p:nvSpPr>
        <p:spPr>
          <a:xfrm>
            <a:off x="4980305" y="2085340"/>
            <a:ext cx="2045970" cy="5276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Users</a:t>
            </a:r>
            <a:endParaRPr lang="x-none" altLang="en-IN"/>
          </a:p>
        </p:txBody>
      </p:sp>
      <p:sp>
        <p:nvSpPr>
          <p:cNvPr id="18" name="Rectangle 17"/>
          <p:cNvSpPr/>
          <p:nvPr/>
        </p:nvSpPr>
        <p:spPr>
          <a:xfrm>
            <a:off x="8811895" y="5287010"/>
            <a:ext cx="2045970" cy="875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Personalization</a:t>
            </a:r>
            <a:endParaRPr lang="x-none" altLang="en-IN"/>
          </a:p>
          <a:p>
            <a:pPr algn="ctr"/>
            <a:r>
              <a:rPr lang="x-none" altLang="en-IN"/>
              <a:t>Experience management</a:t>
            </a:r>
            <a:endParaRPr lang="x-none" altLang="en-IN"/>
          </a:p>
        </p:txBody>
      </p:sp>
      <p:sp>
        <p:nvSpPr>
          <p:cNvPr id="19" name="Rectangle 18"/>
          <p:cNvSpPr/>
          <p:nvPr/>
        </p:nvSpPr>
        <p:spPr>
          <a:xfrm>
            <a:off x="1072515" y="3112770"/>
            <a:ext cx="9868535" cy="566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OLA abstraction layer</a:t>
            </a:r>
            <a:endParaRPr lang="x-none" altLang="en-IN"/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flipH="1" flipV="1">
            <a:off x="2089150" y="3666490"/>
            <a:ext cx="15240" cy="247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5" idx="0"/>
          </p:cNvCxnSpPr>
          <p:nvPr/>
        </p:nvCxnSpPr>
        <p:spPr>
          <a:xfrm flipH="1">
            <a:off x="2092960" y="4505960"/>
            <a:ext cx="11430" cy="255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9" idx="0"/>
          </p:cNvCxnSpPr>
          <p:nvPr/>
        </p:nvCxnSpPr>
        <p:spPr>
          <a:xfrm flipH="1">
            <a:off x="2082800" y="5315585"/>
            <a:ext cx="10160" cy="285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0"/>
          </p:cNvCxnSpPr>
          <p:nvPr/>
        </p:nvCxnSpPr>
        <p:spPr>
          <a:xfrm flipH="1" flipV="1">
            <a:off x="4765040" y="3691890"/>
            <a:ext cx="5080" cy="1097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0" idx="0"/>
          </p:cNvCxnSpPr>
          <p:nvPr/>
        </p:nvCxnSpPr>
        <p:spPr>
          <a:xfrm flipH="1">
            <a:off x="4757420" y="5355590"/>
            <a:ext cx="12700" cy="272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H="1" flipV="1">
            <a:off x="7299960" y="3691890"/>
            <a:ext cx="3175" cy="1854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0"/>
          </p:cNvCxnSpPr>
          <p:nvPr/>
        </p:nvCxnSpPr>
        <p:spPr>
          <a:xfrm flipV="1">
            <a:off x="9834880" y="3679190"/>
            <a:ext cx="0" cy="1607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9" idx="0"/>
          </p:cNvCxnSpPr>
          <p:nvPr/>
        </p:nvCxnSpPr>
        <p:spPr>
          <a:xfrm>
            <a:off x="6003290" y="2613025"/>
            <a:ext cx="3810" cy="499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What do we need?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36220" y="951230"/>
            <a:ext cx="1161859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We want to "declare" our needs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We want a genie to take our declarations and do things for us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For example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"I want coffee"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"I want to simulate this communication system for a SNR of 10 dB"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"I want to play a game of chess with my friend in Russia"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"I want to travel safetly, inexpensively, with no hassle, from Nedumangad to Kovalam" 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940" y="3550285"/>
            <a:ext cx="1542415" cy="16344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51635" y="5344795"/>
            <a:ext cx="8929370" cy="875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Black Box (how the genie does it is not something we care about)</a:t>
            </a:r>
            <a:endParaRPr lang="x-none" altLang="en-IN"/>
          </a:p>
        </p:txBody>
      </p:sp>
      <p:sp>
        <p:nvSpPr>
          <p:cNvPr id="9" name="Down Arrow 8"/>
          <p:cNvSpPr/>
          <p:nvPr/>
        </p:nvSpPr>
        <p:spPr>
          <a:xfrm>
            <a:off x="6695440" y="3041650"/>
            <a:ext cx="386080" cy="90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7120255" y="3157220"/>
            <a:ext cx="40265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Standard interface to the genie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Building abstractions for our computing needs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36220" y="951230"/>
            <a:ext cx="1161859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We want to "declare" our computing needs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We want a genie ("programmer") to take our declarations and do things for us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5" y="5033645"/>
            <a:ext cx="1282065" cy="1282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5020945"/>
            <a:ext cx="1344930" cy="1344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035" y="5152390"/>
            <a:ext cx="1600200" cy="115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710" y="2947035"/>
            <a:ext cx="2274570" cy="1505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185" y="4956810"/>
            <a:ext cx="1783080" cy="147383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7" idx="0"/>
            <a:endCxn id="10" idx="2"/>
          </p:cNvCxnSpPr>
          <p:nvPr/>
        </p:nvCxnSpPr>
        <p:spPr>
          <a:xfrm flipV="1">
            <a:off x="2552065" y="4452620"/>
            <a:ext cx="3376930" cy="581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10" idx="2"/>
          </p:cNvCxnSpPr>
          <p:nvPr/>
        </p:nvCxnSpPr>
        <p:spPr>
          <a:xfrm flipV="1">
            <a:off x="4396740" y="4452620"/>
            <a:ext cx="1532255" cy="5683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H="1" flipV="1">
            <a:off x="5923915" y="4445635"/>
            <a:ext cx="617220" cy="7067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</p:cNvCxnSpPr>
          <p:nvPr/>
        </p:nvCxnSpPr>
        <p:spPr>
          <a:xfrm flipH="1" flipV="1">
            <a:off x="5923915" y="4445635"/>
            <a:ext cx="2924810" cy="51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0800000">
            <a:off x="1343660" y="3082290"/>
            <a:ext cx="474980" cy="3357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IN"/>
              <a:t>Computer Organization</a:t>
            </a:r>
            <a:endParaRPr lang="x-none" altLang="en-IN"/>
          </a:p>
        </p:txBody>
      </p:sp>
      <p:sp>
        <p:nvSpPr>
          <p:cNvPr id="17" name="TextBox 16"/>
          <p:cNvSpPr txBox="1"/>
          <p:nvPr/>
        </p:nvSpPr>
        <p:spPr>
          <a:xfrm>
            <a:off x="2294890" y="2296795"/>
            <a:ext cx="78359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standard architecture to use the components (e.g. x86 architecture)</a:t>
            </a:r>
            <a:endParaRPr lang="x-none" altLang="en-IN"/>
          </a:p>
        </p:txBody>
      </p:sp>
      <p:sp>
        <p:nvSpPr>
          <p:cNvPr id="18" name="Line Callout 1 (Accent Bar) 17"/>
          <p:cNvSpPr/>
          <p:nvPr/>
        </p:nvSpPr>
        <p:spPr>
          <a:xfrm>
            <a:off x="8522970" y="2964815"/>
            <a:ext cx="2868930" cy="862330"/>
          </a:xfrm>
          <a:prstGeom prst="accentCallout1">
            <a:avLst>
              <a:gd name="adj1" fmla="val 18750"/>
              <a:gd name="adj2" fmla="val -8333"/>
              <a:gd name="adj3" fmla="val -29102"/>
              <a:gd name="adj4" fmla="val -1191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The architecture should hide how the components are put together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Building abstractions for our computing needs</a:t>
            </a:r>
            <a:endParaRPr lang="x-none" altLang="en-IN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40" y="5186045"/>
            <a:ext cx="2274570" cy="15055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8390" y="4817110"/>
            <a:ext cx="78359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standard architecture to use the components (e.g. x86 architecture)</a:t>
            </a:r>
            <a:endParaRPr lang="x-none" alt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80" y="3895725"/>
            <a:ext cx="2213610" cy="10128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75510" y="4231640"/>
            <a:ext cx="25730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Operating Systems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2751455" y="3440430"/>
            <a:ext cx="78359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standard interface to use the operating system (e.g. POSIX)</a:t>
            </a:r>
            <a:endParaRPr lang="x-none" alt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115" y="1477010"/>
            <a:ext cx="561975" cy="5861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365" y="2217420"/>
            <a:ext cx="1744345" cy="11569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085" y="458470"/>
            <a:ext cx="995680" cy="87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Course overview</a:t>
            </a:r>
            <a:endParaRPr lang="x-none" altLang="en-IN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5" y="5033645"/>
            <a:ext cx="1282065" cy="1282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5020945"/>
            <a:ext cx="1344930" cy="1344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035" y="5152390"/>
            <a:ext cx="1600200" cy="115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710" y="2947035"/>
            <a:ext cx="2274570" cy="1505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185" y="4956810"/>
            <a:ext cx="1783080" cy="147383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7" idx="0"/>
            <a:endCxn id="10" idx="2"/>
          </p:cNvCxnSpPr>
          <p:nvPr/>
        </p:nvCxnSpPr>
        <p:spPr>
          <a:xfrm flipV="1">
            <a:off x="2552065" y="4452620"/>
            <a:ext cx="3376930" cy="581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10" idx="2"/>
          </p:cNvCxnSpPr>
          <p:nvPr/>
        </p:nvCxnSpPr>
        <p:spPr>
          <a:xfrm flipV="1">
            <a:off x="4396740" y="4452620"/>
            <a:ext cx="1532255" cy="5683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H="1" flipV="1">
            <a:off x="5923915" y="4445635"/>
            <a:ext cx="617220" cy="7067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</p:cNvCxnSpPr>
          <p:nvPr/>
        </p:nvCxnSpPr>
        <p:spPr>
          <a:xfrm flipH="1" flipV="1">
            <a:off x="5923915" y="4445635"/>
            <a:ext cx="2924810" cy="51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0800000">
            <a:off x="1343660" y="3082290"/>
            <a:ext cx="474980" cy="3357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Computer Organization</a:t>
            </a:r>
            <a:endParaRPr lang="x-none" alt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0745" y="2520950"/>
            <a:ext cx="78359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standard architecture to use the components (e.g. x86 architecture)</a:t>
            </a:r>
            <a:endParaRPr lang="x-none" alt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340" y="1205230"/>
            <a:ext cx="2213610" cy="10128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6200000">
            <a:off x="285750" y="1448435"/>
            <a:ext cx="25730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Operating Systems</a:t>
            </a:r>
            <a:endParaRPr lang="x-none" alt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4115" y="749300"/>
            <a:ext cx="78359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standard interface to use the operating system (e.g. POSIX)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4684</Words>
  <Application>Kingsoft Office WPP</Application>
  <PresentationFormat>Widescreen</PresentationFormat>
  <Paragraphs>176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94</cp:revision>
  <dcterms:created xsi:type="dcterms:W3CDTF">2017-01-10T02:05:13Z</dcterms:created>
  <dcterms:modified xsi:type="dcterms:W3CDTF">2017-01-10T02:05:13Z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16393ճ-10.1.0.5672</vt:lpwstr>
  </property>
</Properties>
</file>