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61" r:id="rId6"/>
    <p:sldId id="264" r:id="rId7"/>
    <p:sldId id="267" r:id="rId8"/>
    <p:sldId id="268" r:id="rId9"/>
    <p:sldId id="271" r:id="rId10"/>
    <p:sldId id="272" r:id="rId11"/>
    <p:sldId id="273" r:id="rId12"/>
    <p:sldId id="274" r:id="rId13"/>
    <p:sldId id="277" r:id="rId14"/>
    <p:sldId id="278" r:id="rId16"/>
    <p:sldId id="279" r:id="rId17"/>
    <p:sldId id="284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2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11/01/2017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Universal Turing Machine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74955" y="751205"/>
            <a:ext cx="11657330" cy="3126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Different problems require different Turing machines - but this is just for thinking !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We can implement a universal Turing machine with some configurable components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Memory for storing the state - a register which can be loaded with any initial state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Memory for storing a look up table (LUT) for defining the transition logic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Memory for the tape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A pointer to indicate where the tape head is located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Digital logic circuits for reading, writing to the cell memory, logic for looking up the transition rules and updating the state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A clock to tick off or count the discrete time steps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So ...</a:t>
            </a:r>
            <a:endParaRPr lang="x-none" alt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Universal Turing Machine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74955" y="751205"/>
            <a:ext cx="11657330" cy="559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So ...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The architecture that saw before is well motivated.</a:t>
            </a:r>
            <a:endParaRPr lang="x-none" altLang="en-IN"/>
          </a:p>
        </p:txBody>
      </p:sp>
      <p:sp>
        <p:nvSpPr>
          <p:cNvPr id="8" name="Rectangle 7"/>
          <p:cNvSpPr/>
          <p:nvPr/>
        </p:nvSpPr>
        <p:spPr>
          <a:xfrm>
            <a:off x="2179955" y="1139190"/>
            <a:ext cx="2378710" cy="3646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Memory</a:t>
            </a:r>
            <a:endParaRPr lang="x-none" altLang="en-IN"/>
          </a:p>
          <a:p>
            <a:pPr algn="ctr"/>
            <a:endParaRPr lang="x-none" altLang="en-IN"/>
          </a:p>
          <a:p>
            <a:pPr algn="ctr"/>
            <a:r>
              <a:rPr lang="x-none" altLang="en-IN"/>
              <a:t>Program Memory</a:t>
            </a:r>
            <a:endParaRPr lang="x-none" altLang="en-IN"/>
          </a:p>
          <a:p>
            <a:pPr algn="ctr"/>
            <a:r>
              <a:rPr lang="x-none" altLang="en-IN"/>
              <a:t>(rules)</a:t>
            </a:r>
            <a:endParaRPr lang="x-none" altLang="en-IN"/>
          </a:p>
          <a:p>
            <a:pPr algn="ctr"/>
            <a:endParaRPr lang="x-none" altLang="en-IN"/>
          </a:p>
          <a:p>
            <a:pPr algn="ctr"/>
            <a:r>
              <a:rPr lang="x-none" altLang="en-IN"/>
              <a:t>Data Memory</a:t>
            </a:r>
            <a:endParaRPr lang="x-none" altLang="en-IN"/>
          </a:p>
          <a:p>
            <a:pPr algn="ctr"/>
            <a:r>
              <a:rPr lang="x-none" altLang="en-IN"/>
              <a:t>(tape cells)</a:t>
            </a:r>
            <a:endParaRPr lang="x-none" altLang="en-IN"/>
          </a:p>
          <a:p>
            <a:pPr algn="ctr"/>
            <a:endParaRPr lang="x-none" altLang="en-IN"/>
          </a:p>
        </p:txBody>
      </p:sp>
      <p:sp>
        <p:nvSpPr>
          <p:cNvPr id="9" name="Rectangle 8"/>
          <p:cNvSpPr/>
          <p:nvPr/>
        </p:nvSpPr>
        <p:spPr>
          <a:xfrm>
            <a:off x="6135370" y="1162050"/>
            <a:ext cx="3022600" cy="2984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Processor</a:t>
            </a:r>
            <a:endParaRPr lang="x-none" altLang="en-IN"/>
          </a:p>
          <a:p>
            <a:pPr algn="ctr"/>
            <a:r>
              <a:rPr lang="x-none" altLang="en-IN"/>
              <a:t>(digital logic)</a:t>
            </a:r>
            <a:endParaRPr lang="x-none" altLang="en-IN"/>
          </a:p>
        </p:txBody>
      </p:sp>
      <p:sp>
        <p:nvSpPr>
          <p:cNvPr id="10" name="Rectangle 9"/>
          <p:cNvSpPr/>
          <p:nvPr/>
        </p:nvSpPr>
        <p:spPr>
          <a:xfrm>
            <a:off x="6378575" y="4719320"/>
            <a:ext cx="2507615" cy="1120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Input-Output</a:t>
            </a:r>
            <a:endParaRPr lang="x-none" altLang="en-IN"/>
          </a:p>
          <a:p>
            <a:pPr algn="ctr"/>
            <a:r>
              <a:rPr lang="x-none" altLang="en-IN"/>
              <a:t>(See cell contents)</a:t>
            </a:r>
            <a:endParaRPr lang="x-none" altLang="en-IN"/>
          </a:p>
        </p:txBody>
      </p:sp>
      <p:sp>
        <p:nvSpPr>
          <p:cNvPr id="14" name="Rectangle 13"/>
          <p:cNvSpPr/>
          <p:nvPr/>
        </p:nvSpPr>
        <p:spPr>
          <a:xfrm>
            <a:off x="6381750" y="3302635"/>
            <a:ext cx="2599055" cy="6051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Program Counter</a:t>
            </a:r>
            <a:endParaRPr lang="x-none" altLang="en-IN"/>
          </a:p>
          <a:p>
            <a:pPr algn="ctr"/>
            <a:r>
              <a:rPr lang="x-none" altLang="en-IN"/>
              <a:t>(state)</a:t>
            </a:r>
            <a:endParaRPr lang="x-none" altLang="en-IN"/>
          </a:p>
        </p:txBody>
      </p:sp>
      <p:cxnSp>
        <p:nvCxnSpPr>
          <p:cNvPr id="15" name="Straight Arrow Connector 14"/>
          <p:cNvCxnSpPr>
            <a:stCxn id="14" idx="1"/>
            <a:endCxn id="8" idx="3"/>
          </p:cNvCxnSpPr>
          <p:nvPr/>
        </p:nvCxnSpPr>
        <p:spPr>
          <a:xfrm flipH="1" flipV="1">
            <a:off x="4545965" y="2962275"/>
            <a:ext cx="1823085" cy="6432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9" idx="1"/>
          </p:cNvCxnSpPr>
          <p:nvPr/>
        </p:nvCxnSpPr>
        <p:spPr>
          <a:xfrm flipV="1">
            <a:off x="4585335" y="2654300"/>
            <a:ext cx="1550035" cy="29781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10" idx="1"/>
          </p:cNvCxnSpPr>
          <p:nvPr/>
        </p:nvCxnSpPr>
        <p:spPr>
          <a:xfrm>
            <a:off x="4558665" y="2962275"/>
            <a:ext cx="1819910" cy="23171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10" idx="0"/>
          </p:cNvCxnSpPr>
          <p:nvPr/>
        </p:nvCxnSpPr>
        <p:spPr>
          <a:xfrm flipH="1">
            <a:off x="7632700" y="4146550"/>
            <a:ext cx="13970" cy="5727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 6"/>
          <p:cNvSpPr/>
          <p:nvPr/>
        </p:nvSpPr>
        <p:spPr>
          <a:xfrm>
            <a:off x="43815" y="880110"/>
            <a:ext cx="6021705" cy="56489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>
                <a:solidFill>
                  <a:srgbClr val="FF0000"/>
                </a:solidFill>
              </a:rPr>
              <a:t>Princeton or Von Neumann</a:t>
            </a:r>
            <a:endParaRPr lang="x-none" altLang="en-IN">
              <a:solidFill>
                <a:srgbClr val="FF0000"/>
              </a:solidFill>
            </a:endParaRPr>
          </a:p>
          <a:p>
            <a:pPr algn="ctr"/>
            <a:endParaRPr lang="x-none" altLang="en-IN">
              <a:solidFill>
                <a:srgbClr val="FF0000"/>
              </a:solidFill>
            </a:endParaRPr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</p:txBody>
      </p:sp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Princeton &amp; Harvard architectures</a:t>
            </a:r>
            <a:endParaRPr lang="x-none" altLang="en-IN"/>
          </a:p>
        </p:txBody>
      </p:sp>
      <p:sp>
        <p:nvSpPr>
          <p:cNvPr id="8" name="Rectangle 7"/>
          <p:cNvSpPr/>
          <p:nvPr/>
        </p:nvSpPr>
        <p:spPr>
          <a:xfrm>
            <a:off x="507365" y="1563370"/>
            <a:ext cx="2378710" cy="3646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Memory</a:t>
            </a:r>
            <a:endParaRPr lang="x-none" altLang="en-IN"/>
          </a:p>
          <a:p>
            <a:pPr algn="ctr"/>
            <a:endParaRPr lang="x-none" altLang="en-IN"/>
          </a:p>
          <a:p>
            <a:pPr algn="ctr"/>
            <a:r>
              <a:rPr lang="x-none" altLang="en-IN"/>
              <a:t>Program Memory</a:t>
            </a:r>
            <a:endParaRPr lang="x-none" altLang="en-IN"/>
          </a:p>
          <a:p>
            <a:pPr algn="ctr"/>
            <a:r>
              <a:rPr lang="x-none" altLang="en-IN"/>
              <a:t>(rules)</a:t>
            </a:r>
            <a:endParaRPr lang="x-none" altLang="en-IN"/>
          </a:p>
          <a:p>
            <a:pPr algn="ctr"/>
            <a:endParaRPr lang="x-none" altLang="en-IN"/>
          </a:p>
          <a:p>
            <a:pPr algn="ctr"/>
            <a:r>
              <a:rPr lang="x-none" altLang="en-IN"/>
              <a:t>Data Memory</a:t>
            </a:r>
            <a:endParaRPr lang="x-none" altLang="en-IN"/>
          </a:p>
          <a:p>
            <a:pPr algn="ctr"/>
            <a:r>
              <a:rPr lang="x-none" altLang="en-IN"/>
              <a:t>(tape cells)</a:t>
            </a:r>
            <a:endParaRPr lang="x-none" altLang="en-IN"/>
          </a:p>
          <a:p>
            <a:pPr algn="ctr"/>
            <a:endParaRPr lang="x-none" altLang="en-IN"/>
          </a:p>
        </p:txBody>
      </p:sp>
      <p:sp>
        <p:nvSpPr>
          <p:cNvPr id="9" name="Rectangle 8"/>
          <p:cNvSpPr/>
          <p:nvPr/>
        </p:nvSpPr>
        <p:spPr>
          <a:xfrm>
            <a:off x="3446145" y="1548765"/>
            <a:ext cx="2533650" cy="2792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Processor</a:t>
            </a:r>
            <a:endParaRPr lang="x-none" altLang="en-IN"/>
          </a:p>
          <a:p>
            <a:pPr algn="ctr"/>
            <a:r>
              <a:rPr lang="x-none" altLang="en-IN"/>
              <a:t>(digital logic)</a:t>
            </a:r>
            <a:endParaRPr lang="x-none" altLang="en-IN"/>
          </a:p>
        </p:txBody>
      </p:sp>
      <p:sp>
        <p:nvSpPr>
          <p:cNvPr id="10" name="Rectangle 9"/>
          <p:cNvSpPr/>
          <p:nvPr/>
        </p:nvSpPr>
        <p:spPr>
          <a:xfrm>
            <a:off x="3457575" y="4873625"/>
            <a:ext cx="2507615" cy="1120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Input-Output</a:t>
            </a:r>
            <a:endParaRPr lang="x-none" altLang="en-IN"/>
          </a:p>
          <a:p>
            <a:pPr algn="ctr"/>
            <a:r>
              <a:rPr lang="x-none" altLang="en-IN"/>
              <a:t>(see cell contents)</a:t>
            </a:r>
            <a:endParaRPr lang="x-none" altLang="en-IN"/>
          </a:p>
        </p:txBody>
      </p:sp>
      <p:sp>
        <p:nvSpPr>
          <p:cNvPr id="14" name="Rectangle 13"/>
          <p:cNvSpPr/>
          <p:nvPr/>
        </p:nvSpPr>
        <p:spPr>
          <a:xfrm>
            <a:off x="3538855" y="3649980"/>
            <a:ext cx="2342515" cy="528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Program Counter</a:t>
            </a:r>
            <a:endParaRPr lang="x-none" altLang="en-IN"/>
          </a:p>
          <a:p>
            <a:pPr algn="ctr"/>
            <a:r>
              <a:rPr lang="x-none" altLang="en-IN"/>
              <a:t>(state)</a:t>
            </a:r>
            <a:endParaRPr lang="x-none" altLang="en-IN"/>
          </a:p>
        </p:txBody>
      </p:sp>
      <p:sp>
        <p:nvSpPr>
          <p:cNvPr id="11" name="Rectangle 10"/>
          <p:cNvSpPr/>
          <p:nvPr/>
        </p:nvSpPr>
        <p:spPr>
          <a:xfrm>
            <a:off x="6076315" y="878205"/>
            <a:ext cx="6021705" cy="56489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>
                <a:solidFill>
                  <a:srgbClr val="FF0000"/>
                </a:solidFill>
              </a:rPr>
              <a:t>Harvard</a:t>
            </a:r>
            <a:endParaRPr lang="x-none" altLang="en-IN">
              <a:solidFill>
                <a:srgbClr val="FF0000"/>
              </a:solidFill>
            </a:endParaRPr>
          </a:p>
          <a:p>
            <a:pPr algn="ctr"/>
            <a:endParaRPr lang="x-none" altLang="en-IN">
              <a:solidFill>
                <a:srgbClr val="FF0000"/>
              </a:solidFill>
            </a:endParaRPr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</p:txBody>
      </p:sp>
      <p:sp>
        <p:nvSpPr>
          <p:cNvPr id="12" name="Rectangle 11"/>
          <p:cNvSpPr/>
          <p:nvPr/>
        </p:nvSpPr>
        <p:spPr>
          <a:xfrm>
            <a:off x="6321425" y="1562735"/>
            <a:ext cx="2378710" cy="1947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r>
              <a:rPr lang="x-none" altLang="en-IN"/>
              <a:t>Program Memory</a:t>
            </a:r>
            <a:endParaRPr lang="x-none" altLang="en-IN"/>
          </a:p>
          <a:p>
            <a:pPr algn="ctr"/>
            <a:r>
              <a:rPr lang="x-none" altLang="en-IN"/>
              <a:t>(rules)</a:t>
            </a:r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</p:txBody>
      </p:sp>
      <p:sp>
        <p:nvSpPr>
          <p:cNvPr id="13" name="Rectangle 12"/>
          <p:cNvSpPr/>
          <p:nvPr/>
        </p:nvSpPr>
        <p:spPr>
          <a:xfrm>
            <a:off x="9260205" y="1547495"/>
            <a:ext cx="2533650" cy="2792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Processor</a:t>
            </a:r>
            <a:endParaRPr lang="x-none" altLang="en-IN"/>
          </a:p>
          <a:p>
            <a:pPr algn="ctr"/>
            <a:r>
              <a:rPr lang="x-none" altLang="en-IN"/>
              <a:t>(digital logic)</a:t>
            </a:r>
            <a:endParaRPr lang="x-none" altLang="en-IN"/>
          </a:p>
        </p:txBody>
      </p:sp>
      <p:sp>
        <p:nvSpPr>
          <p:cNvPr id="16" name="Rectangle 15"/>
          <p:cNvSpPr/>
          <p:nvPr/>
        </p:nvSpPr>
        <p:spPr>
          <a:xfrm>
            <a:off x="9271635" y="4872355"/>
            <a:ext cx="2507615" cy="1120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Input-Output</a:t>
            </a:r>
            <a:endParaRPr lang="x-none" altLang="en-IN"/>
          </a:p>
          <a:p>
            <a:pPr algn="ctr"/>
            <a:r>
              <a:rPr lang="x-none" altLang="en-IN"/>
              <a:t>(see cell contents)</a:t>
            </a:r>
            <a:endParaRPr lang="x-none" altLang="en-IN"/>
          </a:p>
        </p:txBody>
      </p:sp>
      <p:sp>
        <p:nvSpPr>
          <p:cNvPr id="17" name="Rectangle 16"/>
          <p:cNvSpPr/>
          <p:nvPr/>
        </p:nvSpPr>
        <p:spPr>
          <a:xfrm>
            <a:off x="9352915" y="3648710"/>
            <a:ext cx="2342515" cy="528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Program Counter</a:t>
            </a:r>
            <a:endParaRPr lang="x-none" altLang="en-IN"/>
          </a:p>
          <a:p>
            <a:pPr algn="ctr"/>
            <a:r>
              <a:rPr lang="x-none" altLang="en-IN"/>
              <a:t>(state)</a:t>
            </a:r>
            <a:endParaRPr lang="x-none" altLang="en-IN"/>
          </a:p>
        </p:txBody>
      </p:sp>
      <p:sp>
        <p:nvSpPr>
          <p:cNvPr id="18" name="Rectangle 17"/>
          <p:cNvSpPr/>
          <p:nvPr/>
        </p:nvSpPr>
        <p:spPr>
          <a:xfrm>
            <a:off x="6358255" y="4070350"/>
            <a:ext cx="2378710" cy="1947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r>
              <a:rPr lang="x-none" altLang="en-IN"/>
              <a:t>Data Memory</a:t>
            </a:r>
            <a:endParaRPr lang="x-none" altLang="en-IN"/>
          </a:p>
          <a:p>
            <a:pPr algn="ctr"/>
            <a:r>
              <a:rPr lang="x-none" altLang="en-IN"/>
              <a:t>(tape cells)</a:t>
            </a:r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</p:txBody>
      </p:sp>
      <p:cxnSp>
        <p:nvCxnSpPr>
          <p:cNvPr id="19" name="Straight Arrow Connector 18"/>
          <p:cNvCxnSpPr>
            <a:stCxn id="8" idx="2"/>
            <a:endCxn id="10" idx="1"/>
          </p:cNvCxnSpPr>
          <p:nvPr/>
        </p:nvCxnSpPr>
        <p:spPr>
          <a:xfrm>
            <a:off x="1696720" y="5209540"/>
            <a:ext cx="1760855" cy="224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 flipH="1">
            <a:off x="4711700" y="4340860"/>
            <a:ext cx="1270" cy="5327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 flipV="1">
            <a:off x="2886075" y="2945130"/>
            <a:ext cx="560070" cy="4413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3" idx="1"/>
          </p:cNvCxnSpPr>
          <p:nvPr/>
        </p:nvCxnSpPr>
        <p:spPr>
          <a:xfrm>
            <a:off x="8700135" y="2536825"/>
            <a:ext cx="560070" cy="4070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3" idx="1"/>
          </p:cNvCxnSpPr>
          <p:nvPr/>
        </p:nvCxnSpPr>
        <p:spPr>
          <a:xfrm flipV="1">
            <a:off x="8736965" y="2943860"/>
            <a:ext cx="523240" cy="21005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6" idx="1"/>
          </p:cNvCxnSpPr>
          <p:nvPr/>
        </p:nvCxnSpPr>
        <p:spPr>
          <a:xfrm>
            <a:off x="8736965" y="5044440"/>
            <a:ext cx="534670" cy="3879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6" idx="0"/>
          </p:cNvCxnSpPr>
          <p:nvPr/>
        </p:nvCxnSpPr>
        <p:spPr>
          <a:xfrm flipH="1">
            <a:off x="10525760" y="4339590"/>
            <a:ext cx="1270" cy="5327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Some enhancements to the model ...</a:t>
            </a:r>
            <a:endParaRPr lang="x-none" altLang="en-IN"/>
          </a:p>
        </p:txBody>
      </p:sp>
      <p:grpSp>
        <p:nvGrpSpPr>
          <p:cNvPr id="29" name="Group 28"/>
          <p:cNvGrpSpPr/>
          <p:nvPr/>
        </p:nvGrpSpPr>
        <p:grpSpPr>
          <a:xfrm>
            <a:off x="7037070" y="1484630"/>
            <a:ext cx="4309110" cy="3898900"/>
            <a:chOff x="5367" y="2439"/>
            <a:chExt cx="6786" cy="6140"/>
          </a:xfrm>
        </p:grpSpPr>
        <p:sp>
          <p:nvSpPr>
            <p:cNvPr id="9" name="Rectangle 8"/>
            <p:cNvSpPr/>
            <p:nvPr/>
          </p:nvSpPr>
          <p:spPr>
            <a:xfrm>
              <a:off x="5367" y="2439"/>
              <a:ext cx="6786" cy="61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Processor</a:t>
              </a:r>
              <a:endParaRPr lang="x-none" altLang="en-IN"/>
            </a:p>
            <a:p>
              <a:pPr algn="ctr"/>
              <a:r>
                <a:rPr lang="x-none" altLang="en-IN"/>
                <a:t>(digital logic)</a:t>
              </a:r>
              <a:endParaRPr lang="x-none" alt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11" y="7167"/>
              <a:ext cx="3689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Program Counter</a:t>
              </a:r>
              <a:endParaRPr lang="x-none" altLang="en-IN"/>
            </a:p>
            <a:p>
              <a:pPr algn="ctr"/>
              <a:r>
                <a:rPr lang="x-none" altLang="en-IN"/>
                <a:t>(state)</a:t>
              </a:r>
              <a:endParaRPr lang="x-none" altLang="en-IN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691" y="2849"/>
              <a:ext cx="2878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Register A</a:t>
              </a:r>
              <a:endParaRPr lang="x-none" alt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32" y="2847"/>
              <a:ext cx="2878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Register B</a:t>
              </a:r>
              <a:endParaRPr lang="x-none" alt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88" y="4042"/>
              <a:ext cx="2878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Register C</a:t>
              </a:r>
              <a:endParaRPr lang="x-none" alt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28" y="4060"/>
              <a:ext cx="2878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Register D</a:t>
              </a:r>
              <a:endParaRPr lang="x-none" altLang="en-IN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74955" y="866775"/>
            <a:ext cx="6600825" cy="3126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When computers are actually made, a large part of the memory is separately implemented.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Usually this memory is slow and becomes a performance bottleneck.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Some part of the memory is implemented in the processor.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These are called registers*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Usually (esp. in RISC) data from memory is loaded to the registers first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Arithmetic and logical instructions are carried out in the registers</a:t>
            </a:r>
            <a:endParaRPr lang="x-none" altLang="en-IN"/>
          </a:p>
        </p:txBody>
      </p:sp>
      <p:sp>
        <p:nvSpPr>
          <p:cNvPr id="31" name="TextBox 30"/>
          <p:cNvSpPr txBox="1"/>
          <p:nvPr/>
        </p:nvSpPr>
        <p:spPr>
          <a:xfrm>
            <a:off x="133350" y="6271260"/>
            <a:ext cx="1177353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* Will discuss cache memories later</a:t>
            </a:r>
            <a:endParaRPr lang="x-none" alt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7"/>
          <p:cNvSpPr/>
          <p:nvPr/>
        </p:nvSpPr>
        <p:spPr>
          <a:xfrm>
            <a:off x="3942080" y="751205"/>
            <a:ext cx="7887335" cy="55714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 programming model for a processor</a:t>
            </a:r>
            <a:endParaRPr lang="x-none" altLang="en-IN"/>
          </a:p>
        </p:txBody>
      </p:sp>
      <p:grpSp>
        <p:nvGrpSpPr>
          <p:cNvPr id="29" name="Group 28"/>
          <p:cNvGrpSpPr/>
          <p:nvPr/>
        </p:nvGrpSpPr>
        <p:grpSpPr>
          <a:xfrm>
            <a:off x="7037070" y="1484630"/>
            <a:ext cx="4309110" cy="3898900"/>
            <a:chOff x="5367" y="2439"/>
            <a:chExt cx="6786" cy="6140"/>
          </a:xfrm>
        </p:grpSpPr>
        <p:sp>
          <p:nvSpPr>
            <p:cNvPr id="9" name="Rectangle 8"/>
            <p:cNvSpPr/>
            <p:nvPr/>
          </p:nvSpPr>
          <p:spPr>
            <a:xfrm>
              <a:off x="5367" y="2439"/>
              <a:ext cx="6786" cy="61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Processor</a:t>
              </a:r>
              <a:endParaRPr lang="x-none" altLang="en-IN"/>
            </a:p>
            <a:p>
              <a:pPr algn="ctr"/>
              <a:r>
                <a:rPr lang="x-none" altLang="en-IN"/>
                <a:t>(digital logic)</a:t>
              </a:r>
              <a:endParaRPr lang="x-none" alt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11" y="7167"/>
              <a:ext cx="3689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Program Counter</a:t>
              </a:r>
              <a:endParaRPr lang="x-none" altLang="en-IN"/>
            </a:p>
            <a:p>
              <a:pPr algn="ctr"/>
              <a:r>
                <a:rPr lang="x-none" altLang="en-IN"/>
                <a:t>(state)</a:t>
              </a:r>
              <a:endParaRPr lang="x-none" altLang="en-IN"/>
            </a:p>
          </p:txBody>
        </p:sp>
        <p:sp>
          <p:nvSpPr>
            <p:cNvPr id="2" name="Rectangle 1"/>
            <p:cNvSpPr/>
            <p:nvPr/>
          </p:nvSpPr>
          <p:spPr>
            <a:xfrm>
              <a:off x="5691" y="2849"/>
              <a:ext cx="2878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Register A</a:t>
              </a:r>
              <a:endParaRPr lang="x-none" alt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32" y="2847"/>
              <a:ext cx="2878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Register B</a:t>
              </a:r>
              <a:endParaRPr lang="x-none" alt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88" y="4042"/>
              <a:ext cx="2878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Register C</a:t>
              </a:r>
              <a:endParaRPr lang="x-none" alt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28" y="4060"/>
              <a:ext cx="2878" cy="8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x-none" altLang="en-IN"/>
                <a:t>Register D</a:t>
              </a:r>
              <a:endParaRPr lang="x-none" altLang="en-IN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057015" y="1511300"/>
            <a:ext cx="2378710" cy="1947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r>
              <a:rPr lang="x-none" altLang="en-IN"/>
              <a:t>Program Memory</a:t>
            </a:r>
            <a:endParaRPr lang="x-none" altLang="en-IN"/>
          </a:p>
          <a:p>
            <a:pPr algn="ctr"/>
            <a:r>
              <a:rPr lang="x-none" altLang="en-IN"/>
              <a:t>(rules)</a:t>
            </a:r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</p:txBody>
      </p:sp>
      <p:sp>
        <p:nvSpPr>
          <p:cNvPr id="18" name="Rectangle 17"/>
          <p:cNvSpPr/>
          <p:nvPr/>
        </p:nvSpPr>
        <p:spPr>
          <a:xfrm>
            <a:off x="4055745" y="3465830"/>
            <a:ext cx="2378710" cy="1947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r>
              <a:rPr lang="x-none" altLang="en-IN"/>
              <a:t>Data Memory</a:t>
            </a:r>
            <a:endParaRPr lang="x-none" altLang="en-IN"/>
          </a:p>
          <a:p>
            <a:pPr algn="ctr"/>
            <a:r>
              <a:rPr lang="x-none" altLang="en-IN"/>
              <a:t>(tape cells)</a:t>
            </a:r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</p:txBody>
      </p:sp>
      <p:sp>
        <p:nvSpPr>
          <p:cNvPr id="7" name="Rectangle 6"/>
          <p:cNvSpPr/>
          <p:nvPr/>
        </p:nvSpPr>
        <p:spPr>
          <a:xfrm rot="16200000">
            <a:off x="733425" y="3266440"/>
            <a:ext cx="5572125" cy="5537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Instruction set</a:t>
            </a:r>
            <a:endParaRPr lang="x-none" altLang="en-IN"/>
          </a:p>
        </p:txBody>
      </p:sp>
      <p:sp>
        <p:nvSpPr>
          <p:cNvPr id="10" name="Right Arrow 9"/>
          <p:cNvSpPr/>
          <p:nvPr/>
        </p:nvSpPr>
        <p:spPr>
          <a:xfrm>
            <a:off x="2101850" y="3285490"/>
            <a:ext cx="1146175" cy="6565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1" name="Rectangle 10"/>
          <p:cNvSpPr/>
          <p:nvPr/>
        </p:nvSpPr>
        <p:spPr>
          <a:xfrm>
            <a:off x="570865" y="2269490"/>
            <a:ext cx="1454150" cy="2753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Write</a:t>
            </a:r>
            <a:endParaRPr lang="x-none" altLang="en-IN"/>
          </a:p>
          <a:p>
            <a:pPr algn="ctr"/>
            <a:r>
              <a:rPr lang="x-none" altLang="en-IN"/>
              <a:t>instruction</a:t>
            </a:r>
            <a:endParaRPr lang="x-none" altLang="en-IN"/>
          </a:p>
          <a:p>
            <a:pPr algn="ctr"/>
            <a:r>
              <a:rPr lang="x-none" altLang="en-IN"/>
              <a:t>sequences</a:t>
            </a:r>
            <a:endParaRPr lang="x-none" altLang="en-IN"/>
          </a:p>
          <a:p>
            <a:pPr algn="ctr"/>
            <a:endParaRPr lang="x-none" alt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Examples of instruction sets ...</a:t>
            </a:r>
            <a:endParaRPr lang="x-none" altLang="en-IN"/>
          </a:p>
        </p:txBody>
      </p:sp>
      <p:sp>
        <p:nvSpPr>
          <p:cNvPr id="12" name="TextBox 11"/>
          <p:cNvSpPr txBox="1"/>
          <p:nvPr/>
        </p:nvSpPr>
        <p:spPr>
          <a:xfrm>
            <a:off x="274955" y="791210"/>
            <a:ext cx="11696065" cy="6418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ISA would usually consist of 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Arithmetic instructions (add, sub, mult)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Logical instructions (and, or, not)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Move instructions (mov)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Branch instructions (jmp, goto, jnz)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Specification of how to use the memory (external) and registers</a:t>
            </a:r>
            <a:endParaRPr lang="x-none" altLang="en-IN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Processor ISAs are of two types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RISC - reduced instruction set computer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CISC - complex instruction set computer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The instruction sets differ in the amount of expressiveness that each instruction has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CISC (Princeton) instructions are more complex, can do multiple simple operations with each CISC instruction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Intel's x86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Example</a:t>
            </a:r>
            <a:endParaRPr lang="x-none" altLang="en-IN"/>
          </a:p>
          <a:p>
            <a:pPr lvl="2" indent="0">
              <a:buFont typeface="Arial" panose="02080604020202020204" charset="0"/>
              <a:buNone/>
            </a:pPr>
            <a:r>
              <a:rPr lang="x-none" altLang="en-IN"/>
              <a:t>	mult a, b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RISC (Harvard) instructions are much simpler, each instruction usually does one simple operation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ARM, Microcontrollers - PIC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Example </a:t>
            </a:r>
            <a:endParaRPr lang="x-none" altLang="en-IN"/>
          </a:p>
          <a:p>
            <a:pPr lvl="2" indent="0">
              <a:buFont typeface="Arial" panose="02080604020202020204" charset="0"/>
              <a:buNone/>
            </a:pPr>
            <a:r>
              <a:rPr lang="x-none" altLang="en-IN"/>
              <a:t>	mov r1, a</a:t>
            </a:r>
            <a:endParaRPr lang="x-none" altLang="en-IN"/>
          </a:p>
          <a:p>
            <a:pPr lvl="2" indent="0">
              <a:buFont typeface="Arial" panose="02080604020202020204" charset="0"/>
              <a:buNone/>
            </a:pPr>
            <a:r>
              <a:rPr lang="x-none" altLang="en-IN"/>
              <a:t>	mov r2, b</a:t>
            </a:r>
            <a:endParaRPr lang="x-none" altLang="en-IN"/>
          </a:p>
          <a:p>
            <a:pPr lvl="2" indent="0">
              <a:buFont typeface="Arial" panose="02080604020202020204" charset="0"/>
              <a:buNone/>
            </a:pPr>
            <a:r>
              <a:rPr lang="x-none" altLang="en-IN"/>
              <a:t>	prod r1, r2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  <a:p>
            <a:pPr lvl="2" indent="0">
              <a:buFont typeface="Arial" panose="02080604020202020204" charset="0"/>
              <a:buNone/>
            </a:pPr>
            <a:endParaRPr lang="x-none" alt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What did we do today?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65125" y="880110"/>
            <a:ext cx="11515725" cy="5046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Example of a high level computer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Motivation for the main components of a computer</a:t>
            </a:r>
            <a:endParaRPr lang="x-none" altLang="en-IN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A preliminary view (an architecture) of a computer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Instruction set architecture (ISA)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Completeness of instructions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Turing machine, Church Turing thesis, Motivation for a better architecture</a:t>
            </a:r>
            <a:endParaRPr lang="x-none" altLang="en-IN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Programming model/architectures for a processor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Princeton and Harvard architectures</a:t>
            </a:r>
            <a:endParaRPr lang="x-none" altLang="en-IN">
              <a:sym typeface="+mn-ea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More on ISAs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ym typeface="+mn-ea"/>
              </a:rPr>
              <a:t>CISC and RISC ISAs</a:t>
            </a:r>
            <a:endParaRPr lang="x-none" altLang="en-IN">
              <a:sym typeface="+mn-ea"/>
            </a:endParaRPr>
          </a:p>
          <a:p>
            <a:pPr indent="0">
              <a:buFont typeface="Arial" panose="02080604020202020204" charset="0"/>
              <a:buNone/>
            </a:pPr>
            <a:endParaRPr lang="en-IN" altLang="en-US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Reading assignment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Read Chapter 1 of Hennessy and Patterson - Computer organization and design (any version)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Get a general idea of the types of computers, the growth projections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References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Hennessy and Patterson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Prof. Sarangi's course at IITD</a:t>
            </a:r>
            <a:endParaRPr lang="x-none" alt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Review ...</a:t>
            </a:r>
            <a:endParaRPr lang="x-none" altLang="en-IN"/>
          </a:p>
        </p:txBody>
      </p:sp>
      <p:grpSp>
        <p:nvGrpSpPr>
          <p:cNvPr id="7" name="Group 6"/>
          <p:cNvGrpSpPr/>
          <p:nvPr/>
        </p:nvGrpSpPr>
        <p:grpSpPr>
          <a:xfrm>
            <a:off x="2188845" y="831850"/>
            <a:ext cx="8385810" cy="5859145"/>
            <a:chOff x="3447" y="1310"/>
            <a:chExt cx="13206" cy="922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4" y="8167"/>
              <a:ext cx="3582" cy="237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714" y="7586"/>
              <a:ext cx="12340" cy="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A standard architecture to use the components (e.g. x86 architecture)</a:t>
              </a:r>
              <a:endParaRPr lang="x-none" altLang="en-IN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9" y="5953"/>
              <a:ext cx="3486" cy="159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447" y="6442"/>
              <a:ext cx="4052" cy="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Operating Systems</a:t>
              </a:r>
              <a:endParaRPr lang="x-none" alt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13" y="4992"/>
              <a:ext cx="12340" cy="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A standard interface to use the operating system (e.g. POSIX)</a:t>
              </a:r>
              <a:endParaRPr lang="x-none" altLang="en-IN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0" y="3723"/>
              <a:ext cx="885" cy="92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10" y="5741"/>
              <a:ext cx="2747" cy="182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0" y="1310"/>
              <a:ext cx="1568" cy="1379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33" y="3103"/>
              <a:ext cx="2747" cy="18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Rectangle 12"/>
          <p:cNvSpPr/>
          <p:nvPr/>
        </p:nvSpPr>
        <p:spPr>
          <a:xfrm>
            <a:off x="2682875" y="622300"/>
            <a:ext cx="6445885" cy="4478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Today's class ...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91160" y="880110"/>
            <a:ext cx="11503025" cy="5869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Example of a high level computer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A preliminary view (an architecture) of a computer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Instruction set architecture (ISA)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Programming model/architectures for a processor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More on ISAs</a:t>
            </a:r>
            <a:endParaRPr lang="x-none" altLang="en-IN"/>
          </a:p>
        </p:txBody>
      </p:sp>
      <p:grpSp>
        <p:nvGrpSpPr>
          <p:cNvPr id="7" name="Group 6"/>
          <p:cNvGrpSpPr/>
          <p:nvPr/>
        </p:nvGrpSpPr>
        <p:grpSpPr>
          <a:xfrm>
            <a:off x="2638425" y="754380"/>
            <a:ext cx="6882455" cy="4019986"/>
            <a:chOff x="3447" y="1310"/>
            <a:chExt cx="13062" cy="922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4" y="8167"/>
              <a:ext cx="3582" cy="237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930" y="7586"/>
              <a:ext cx="12340" cy="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1400"/>
                <a:t>A standard architecture to use the components (e.g. x86 architecture)</a:t>
              </a:r>
              <a:endParaRPr lang="x-none" altLang="en-IN" sz="140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9" y="5953"/>
              <a:ext cx="3486" cy="159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447" y="6442"/>
              <a:ext cx="4052" cy="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1400"/>
                <a:t>Operating Systems</a:t>
              </a:r>
              <a:endParaRPr lang="x-none" altLang="en-IN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9" y="4992"/>
              <a:ext cx="12340" cy="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 sz="1400"/>
                <a:t>A standard interface to use the operating system (e.g. POSIX)</a:t>
              </a:r>
              <a:endParaRPr lang="x-none" altLang="en-IN" sz="140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0" y="3723"/>
              <a:ext cx="885" cy="92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10" y="5741"/>
              <a:ext cx="2747" cy="182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0" y="1310"/>
              <a:ext cx="1568" cy="137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33" y="3103"/>
              <a:ext cx="2747" cy="1822"/>
            </a:xfrm>
            <a:prstGeom prst="rect">
              <a:avLst/>
            </a:prstGeom>
          </p:spPr>
        </p:pic>
      </p:grpSp>
      <p:sp>
        <p:nvSpPr>
          <p:cNvPr id="11" name="Left Brace 10"/>
          <p:cNvSpPr/>
          <p:nvPr/>
        </p:nvSpPr>
        <p:spPr>
          <a:xfrm>
            <a:off x="2230755" y="3570605"/>
            <a:ext cx="477520" cy="1209675"/>
          </a:xfrm>
          <a:prstGeom prst="leftBrace">
            <a:avLst>
              <a:gd name="adj1" fmla="val 8333"/>
              <a:gd name="adj2" fmla="val 500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x-none" altLang="en-IN"/>
          </a:p>
        </p:txBody>
      </p:sp>
      <p:sp>
        <p:nvSpPr>
          <p:cNvPr id="12" name="TextBox 11"/>
          <p:cNvSpPr txBox="1"/>
          <p:nvPr/>
        </p:nvSpPr>
        <p:spPr>
          <a:xfrm>
            <a:off x="1279525" y="3954780"/>
            <a:ext cx="9137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Focus</a:t>
            </a:r>
            <a:endParaRPr lang="x-none" alt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7"/>
          <p:cNvSpPr/>
          <p:nvPr/>
        </p:nvSpPr>
        <p:spPr>
          <a:xfrm>
            <a:off x="1722755" y="1075055"/>
            <a:ext cx="1852930" cy="142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Example of a high level computer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929130" y="1163955"/>
            <a:ext cx="1532255" cy="1206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 = 10</a:t>
            </a:r>
            <a:endParaRPr lang="x-none" altLang="en-IN"/>
          </a:p>
          <a:p>
            <a:r>
              <a:rPr lang="x-none" altLang="en-IN"/>
              <a:t>b = 20</a:t>
            </a:r>
            <a:endParaRPr lang="x-none" altLang="en-IN"/>
          </a:p>
          <a:p>
            <a:r>
              <a:rPr lang="x-none" altLang="en-IN"/>
              <a:t>sum = a + b</a:t>
            </a:r>
            <a:endParaRPr lang="x-none" altLang="en-IN"/>
          </a:p>
          <a:p>
            <a:r>
              <a:rPr lang="x-none" altLang="en-IN"/>
              <a:t>print(sum)</a:t>
            </a:r>
            <a:endParaRPr lang="x-none" altLang="en-IN"/>
          </a:p>
        </p:txBody>
      </p:sp>
      <p:sp>
        <p:nvSpPr>
          <p:cNvPr id="7" name="Rectangle 6"/>
          <p:cNvSpPr/>
          <p:nvPr/>
        </p:nvSpPr>
        <p:spPr>
          <a:xfrm>
            <a:off x="4740275" y="1239520"/>
            <a:ext cx="2354580" cy="1106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"Python"</a:t>
            </a:r>
            <a:endParaRPr lang="x-none" altLang="en-IN"/>
          </a:p>
          <a:p>
            <a:pPr algn="ctr"/>
            <a:r>
              <a:rPr lang="x-none" altLang="en-IN"/>
              <a:t>processor</a:t>
            </a:r>
            <a:endParaRPr lang="x-none" altLang="en-IN"/>
          </a:p>
        </p:txBody>
      </p:sp>
      <p:sp>
        <p:nvSpPr>
          <p:cNvPr id="9" name="Rectangle 8"/>
          <p:cNvSpPr/>
          <p:nvPr/>
        </p:nvSpPr>
        <p:spPr>
          <a:xfrm>
            <a:off x="7823200" y="1250315"/>
            <a:ext cx="2354580" cy="1106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30</a:t>
            </a:r>
            <a:endParaRPr lang="x-none" altLang="en-IN"/>
          </a:p>
        </p:txBody>
      </p: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3575685" y="1789430"/>
            <a:ext cx="116459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7094855" y="1793240"/>
            <a:ext cx="72834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770" y="2809875"/>
            <a:ext cx="11078210" cy="285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A </a:t>
            </a:r>
            <a:r>
              <a:rPr lang="x-none" altLang="en-IN">
                <a:solidFill>
                  <a:srgbClr val="FF0000"/>
                </a:solidFill>
              </a:rPr>
              <a:t>sequence of instructions</a:t>
            </a:r>
            <a:r>
              <a:rPr lang="x-none" altLang="en-IN"/>
              <a:t> - a program to achieve an objective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Each instruction in the sequence is </a:t>
            </a:r>
            <a:r>
              <a:rPr lang="x-none" altLang="en-IN">
                <a:solidFill>
                  <a:srgbClr val="FF0000"/>
                </a:solidFill>
              </a:rPr>
              <a:t>understood</a:t>
            </a:r>
            <a:r>
              <a:rPr lang="x-none" altLang="en-IN"/>
              <a:t> by the Python processor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In fact, the set of instructions and a definition of how to use the instructions is the </a:t>
            </a:r>
            <a:r>
              <a:rPr lang="x-none" altLang="en-IN">
                <a:solidFill>
                  <a:srgbClr val="FF0000"/>
                </a:solidFill>
              </a:rPr>
              <a:t>interface</a:t>
            </a:r>
            <a:r>
              <a:rPr lang="x-none" altLang="en-IN"/>
              <a:t> to the Python computer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There is a sequence of instructions </a:t>
            </a:r>
            <a:r>
              <a:rPr lang="x-none" altLang="en-IN">
                <a:solidFill>
                  <a:srgbClr val="FF0000"/>
                </a:solidFill>
              </a:rPr>
              <a:t>stored in memory</a:t>
            </a:r>
            <a:endParaRPr lang="x-none" altLang="en-IN">
              <a:solidFill>
                <a:srgbClr val="FF0000"/>
              </a:solidFill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There is a processor which </a:t>
            </a:r>
            <a:r>
              <a:rPr lang="x-none" altLang="en-IN">
                <a:solidFill>
                  <a:srgbClr val="FF0000"/>
                </a:solidFill>
              </a:rPr>
              <a:t>understands and processes</a:t>
            </a:r>
            <a:r>
              <a:rPr lang="x-none" altLang="en-IN"/>
              <a:t> each instruction in the sequence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A system which works in </a:t>
            </a:r>
            <a:r>
              <a:rPr lang="x-none" altLang="en-IN">
                <a:solidFill>
                  <a:srgbClr val="FF0000"/>
                </a:solidFill>
              </a:rPr>
              <a:t>discrete time</a:t>
            </a:r>
            <a:endParaRPr lang="x-none" altLang="en-IN">
              <a:solidFill>
                <a:srgbClr val="FF0000"/>
              </a:solidFill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The discrete time is counted by a </a:t>
            </a:r>
            <a:r>
              <a:rPr lang="x-none" altLang="en-IN">
                <a:solidFill>
                  <a:srgbClr val="FF0000"/>
                </a:solidFill>
              </a:rPr>
              <a:t>clock</a:t>
            </a:r>
            <a:endParaRPr lang="x-none" altLang="en-IN">
              <a:solidFill>
                <a:srgbClr val="FF0000"/>
              </a:solidFill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There is an output device which can be used for viewing the processed results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7"/>
          <p:cNvSpPr/>
          <p:nvPr/>
        </p:nvSpPr>
        <p:spPr>
          <a:xfrm>
            <a:off x="1722755" y="1075690"/>
            <a:ext cx="1852930" cy="2036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Memory</a:t>
            </a:r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  <a:p>
            <a:pPr algn="ctr"/>
            <a:endParaRPr lang="x-none" altLang="en-IN"/>
          </a:p>
        </p:txBody>
      </p:sp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 preliminary view (architecture) of a computer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31975" y="1852930"/>
            <a:ext cx="1372870" cy="1206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 = 10</a:t>
            </a:r>
            <a:endParaRPr lang="x-none" altLang="en-IN"/>
          </a:p>
          <a:p>
            <a:r>
              <a:rPr lang="x-none" altLang="en-IN"/>
              <a:t>b = 20</a:t>
            </a:r>
            <a:endParaRPr lang="x-none" altLang="en-IN"/>
          </a:p>
          <a:p>
            <a:r>
              <a:rPr lang="x-none" altLang="en-IN"/>
              <a:t>sum = a + b</a:t>
            </a:r>
            <a:endParaRPr lang="x-none" altLang="en-IN"/>
          </a:p>
          <a:p>
            <a:r>
              <a:rPr lang="x-none" altLang="en-IN"/>
              <a:t>print(sum)</a:t>
            </a:r>
            <a:endParaRPr lang="x-none" altLang="en-IN"/>
          </a:p>
        </p:txBody>
      </p:sp>
      <p:sp>
        <p:nvSpPr>
          <p:cNvPr id="7" name="Rectangle 6"/>
          <p:cNvSpPr/>
          <p:nvPr/>
        </p:nvSpPr>
        <p:spPr>
          <a:xfrm>
            <a:off x="4443730" y="4224655"/>
            <a:ext cx="2354580" cy="1106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Processor</a:t>
            </a:r>
            <a:endParaRPr lang="x-none" altLang="en-IN"/>
          </a:p>
        </p:txBody>
      </p:sp>
      <p:sp>
        <p:nvSpPr>
          <p:cNvPr id="9" name="Rectangle 8"/>
          <p:cNvSpPr/>
          <p:nvPr/>
        </p:nvSpPr>
        <p:spPr>
          <a:xfrm>
            <a:off x="7475855" y="1523365"/>
            <a:ext cx="2354580" cy="1106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Input-Output</a:t>
            </a:r>
            <a:endParaRPr lang="x-none" altLang="en-IN"/>
          </a:p>
          <a:p>
            <a:pPr algn="ctr"/>
            <a:endParaRPr lang="x-none" altLang="en-IN"/>
          </a:p>
        </p:txBody>
      </p:sp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3575685" y="2094230"/>
            <a:ext cx="868045" cy="2684145"/>
          </a:xfrm>
          <a:prstGeom prst="straightConnector1">
            <a:avLst/>
          </a:prstGeom>
          <a:ln w="28575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 flipV="1">
            <a:off x="6798310" y="2077085"/>
            <a:ext cx="677545" cy="2701290"/>
          </a:xfrm>
          <a:prstGeom prst="straightConnector1">
            <a:avLst/>
          </a:prstGeom>
          <a:ln w="28575"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 flipV="1">
            <a:off x="3575685" y="2077085"/>
            <a:ext cx="3900170" cy="171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Instructing the processor ...</a:t>
            </a:r>
            <a:endParaRPr lang="x-none" altLang="en-IN"/>
          </a:p>
        </p:txBody>
      </p:sp>
      <p:sp>
        <p:nvSpPr>
          <p:cNvPr id="12" name="TextBox 11"/>
          <p:cNvSpPr txBox="1"/>
          <p:nvPr/>
        </p:nvSpPr>
        <p:spPr>
          <a:xfrm>
            <a:off x="300990" y="802640"/>
            <a:ext cx="11657330" cy="5046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There is a set of instructions that the processor should understand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There is a set of rules for using these instructions - similar to the syntax rules for any programming language that you have studied.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This is called the </a:t>
            </a:r>
            <a:r>
              <a:rPr lang="x-none" altLang="en-IN">
                <a:solidFill>
                  <a:srgbClr val="FF0000"/>
                </a:solidFill>
              </a:rPr>
              <a:t>Instruction Set Architecture (ISA)</a:t>
            </a:r>
            <a:r>
              <a:rPr lang="x-none" altLang="en-IN"/>
              <a:t> of the processor.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The ISA depends a lot on the actual hardware implementation of the processor.</a:t>
            </a:r>
            <a:endParaRPr lang="x-none" altLang="en-IN"/>
          </a:p>
          <a:p>
            <a:pPr lvl="1" indent="0">
              <a:buFont typeface="Arial" panose="02080604020202020204" charset="0"/>
              <a:buNone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The instructions that the processor can understand are not declarative in nature</a:t>
            </a: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In fact, they are </a:t>
            </a:r>
            <a:r>
              <a:rPr lang="x-none" altLang="en-IN">
                <a:solidFill>
                  <a:srgbClr val="FF0000"/>
                </a:solidFill>
              </a:rPr>
              <a:t>very low-level instructions</a:t>
            </a:r>
            <a:r>
              <a:rPr lang="x-none" altLang="en-IN"/>
              <a:t> such as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Arithmetic instructions - add two numbers, subtract one number from another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Logical instructions - and two numbers together, xor two numbers together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Data transfer instructions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Even though the ISA consists of simple instructions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It is desirable that all of our computing needs can be implemented using sequence of instructions from the ISA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It is also desirable that the size of the instruction set is not so large - this is achieved by making the instructions generic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endParaRPr lang="x-none" alt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11"/>
          <p:cNvSpPr/>
          <p:nvPr/>
        </p:nvSpPr>
        <p:spPr>
          <a:xfrm>
            <a:off x="1047115" y="1330325"/>
            <a:ext cx="1775460" cy="1106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Some examples of instructions ...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74955" y="815340"/>
            <a:ext cx="11722100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An example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endParaRPr lang="x-none" altLang="en-IN"/>
          </a:p>
          <a:p>
            <a:pPr indent="0">
              <a:buFont typeface="Arial" panose="02080604020202020204" charset="0"/>
              <a:buNone/>
            </a:pPr>
            <a:r>
              <a:rPr lang="x-none" altLang="en-IN"/>
              <a:t>	mov a, 10</a:t>
            </a:r>
            <a:endParaRPr lang="x-none" altLang="en-IN"/>
          </a:p>
          <a:p>
            <a:pPr indent="0">
              <a:buFont typeface="Arial" panose="02080604020202020204" charset="0"/>
              <a:buNone/>
            </a:pPr>
            <a:r>
              <a:rPr lang="x-none" altLang="en-IN"/>
              <a:t>	mov b, 20</a:t>
            </a:r>
            <a:endParaRPr lang="x-none" altLang="en-IN"/>
          </a:p>
          <a:p>
            <a:pPr indent="0">
              <a:buFont typeface="Arial" panose="02080604020202020204" charset="0"/>
              <a:buNone/>
            </a:pPr>
            <a:r>
              <a:rPr lang="x-none" altLang="en-IN"/>
              <a:t>	add sum, a, b</a:t>
            </a:r>
            <a:endParaRPr lang="x-none" altLang="en-IN"/>
          </a:p>
          <a:p>
            <a:pPr indent="0">
              <a:buFont typeface="Arial" panose="02080604020202020204" charset="0"/>
              <a:buNone/>
            </a:pPr>
            <a:endParaRPr lang="x-none" altLang="en-IN"/>
          </a:p>
          <a:p>
            <a:pPr indent="0">
              <a:buFont typeface="Arial" panose="02080604020202020204" charset="0"/>
              <a:buNone/>
            </a:pP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This is actually wrong! This is a human readable version of the instructions that are given to the processor.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The processor is a digital device which can only understand binary data.</a:t>
            </a:r>
            <a:endParaRPr lang="x-none" altLang="en-IN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There is an intermediary (</a:t>
            </a:r>
            <a:r>
              <a:rPr lang="x-none" altLang="en-IN">
                <a:solidFill>
                  <a:srgbClr val="FF0000"/>
                </a:solidFill>
              </a:rPr>
              <a:t>assembler</a:t>
            </a:r>
            <a:r>
              <a:rPr lang="x-none" altLang="en-IN"/>
              <a:t>) which converts human readable instructions into binary instructions that the processor hardware can understand.</a:t>
            </a:r>
            <a:endParaRPr lang="x-none" altLang="en-IN"/>
          </a:p>
          <a:p>
            <a:pPr indent="0">
              <a:buFont typeface="Arial" panose="02080604020202020204" charset="0"/>
              <a:buNone/>
            </a:pPr>
            <a:r>
              <a:rPr lang="x-none" altLang="en-IN"/>
              <a:t>	</a:t>
            </a:r>
            <a:endParaRPr lang="x-none" altLang="en-IN"/>
          </a:p>
        </p:txBody>
      </p:sp>
      <p:sp>
        <p:nvSpPr>
          <p:cNvPr id="7" name="Rectangle 6"/>
          <p:cNvSpPr/>
          <p:nvPr/>
        </p:nvSpPr>
        <p:spPr>
          <a:xfrm>
            <a:off x="1858010" y="4366895"/>
            <a:ext cx="2393315" cy="1170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Human readable</a:t>
            </a:r>
            <a:endParaRPr lang="x-none" altLang="en-IN"/>
          </a:p>
          <a:p>
            <a:pPr algn="ctr"/>
            <a:r>
              <a:rPr lang="x-none" altLang="en-IN"/>
              <a:t>instructions</a:t>
            </a:r>
            <a:endParaRPr lang="x-none" altLang="en-IN"/>
          </a:p>
        </p:txBody>
      </p:sp>
      <p:sp>
        <p:nvSpPr>
          <p:cNvPr id="8" name="Rectangle 7"/>
          <p:cNvSpPr/>
          <p:nvPr/>
        </p:nvSpPr>
        <p:spPr>
          <a:xfrm>
            <a:off x="5111750" y="4364990"/>
            <a:ext cx="2393315" cy="1170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Assembler</a:t>
            </a:r>
            <a:endParaRPr lang="x-none" altLang="en-IN"/>
          </a:p>
        </p:txBody>
      </p:sp>
      <p:sp>
        <p:nvSpPr>
          <p:cNvPr id="9" name="Rectangle 8"/>
          <p:cNvSpPr/>
          <p:nvPr/>
        </p:nvSpPr>
        <p:spPr>
          <a:xfrm>
            <a:off x="8365490" y="4363085"/>
            <a:ext cx="2393315" cy="1170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Binary machine</a:t>
            </a:r>
            <a:endParaRPr lang="x-none" altLang="en-IN"/>
          </a:p>
          <a:p>
            <a:pPr algn="ctr"/>
            <a:r>
              <a:rPr lang="x-none" altLang="en-IN"/>
              <a:t>readable</a:t>
            </a:r>
            <a:endParaRPr lang="x-none" altLang="en-IN"/>
          </a:p>
          <a:p>
            <a:pPr algn="ctr"/>
            <a:r>
              <a:rPr lang="x-none" altLang="en-IN"/>
              <a:t>instructions</a:t>
            </a:r>
            <a:endParaRPr lang="x-none" altLang="en-IN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4251325" y="4950460"/>
            <a:ext cx="86042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7505065" y="4948555"/>
            <a:ext cx="86042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What should a processor do?</a:t>
            </a:r>
            <a:endParaRPr lang="x-none" altLang="en-IN"/>
          </a:p>
        </p:txBody>
      </p:sp>
      <p:sp>
        <p:nvSpPr>
          <p:cNvPr id="12" name="TextBox 11"/>
          <p:cNvSpPr txBox="1"/>
          <p:nvPr/>
        </p:nvSpPr>
        <p:spPr>
          <a:xfrm>
            <a:off x="274955" y="791210"/>
            <a:ext cx="11696065" cy="4498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Implement the instructions specified by the ISA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It is a desirable property of the ISA that any computing need can be expressed using a sequence of instructions taken from the ISA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How will we know that a set of instructions satisfies this property? 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This property is called </a:t>
            </a:r>
            <a:r>
              <a:rPr lang="x-none" altLang="en-IN">
                <a:solidFill>
                  <a:srgbClr val="FF0000"/>
                </a:solidFill>
              </a:rPr>
              <a:t>completeness</a:t>
            </a:r>
            <a:endParaRPr lang="x-none" altLang="en-IN">
              <a:solidFill>
                <a:srgbClr val="FF0000"/>
              </a:solidFill>
            </a:endParaRPr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An ISA with this property is called </a:t>
            </a:r>
            <a:r>
              <a:rPr lang="x-none" altLang="en-IN">
                <a:solidFill>
                  <a:srgbClr val="FF0000"/>
                </a:solidFill>
              </a:rPr>
              <a:t>complete</a:t>
            </a:r>
            <a:endParaRPr lang="x-none" altLang="en-IN">
              <a:solidFill>
                <a:srgbClr val="FF0000"/>
              </a:solidFill>
            </a:endParaRPr>
          </a:p>
          <a:p>
            <a:pPr marL="1200150" lvl="2" indent="-285750">
              <a:buFont typeface="Arial" panose="02080604020202020204" charset="0"/>
              <a:buChar char="•"/>
            </a:pPr>
            <a:endParaRPr lang="x-none" altLang="en-IN">
              <a:solidFill>
                <a:srgbClr val="FF0000"/>
              </a:solidFill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What are universal gates?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An universal ISA is a minimal set of instructions which can implement any program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But we would like our ISA to be more descriptive than an universal ISA (for ease of programming!)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A universal computing machine is an implementation which can understand and do the instructions in the universal ISA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Does a universal ISA exist? Is there a universal computing machine?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  <a:p>
            <a:pPr lvl="0" indent="0">
              <a:buFont typeface="Arial" panose="02080604020202020204" charset="0"/>
              <a:buNone/>
            </a:pPr>
            <a:endParaRPr lang="x-none" alt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Universal ISA and universal computing machines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74955" y="751205"/>
            <a:ext cx="11657330" cy="5321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en-IN"/>
              <a:t>The Turing Machine by Alan Turing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There is an infinite tape consisting of discrete entities called cells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There is also a memory element which stores the state of the machine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There is a tape head which points to a cell. The tape head is used to read or write from the cell which it points to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The tape head can move either one cell to the right or left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In each discrete time step, the tape head reads the contents of the cell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Based on the current state and the read cell contents, the machine computes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the next state and stores it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overwrites the contents in the cell or maintains it the same</a:t>
            </a:r>
            <a:endParaRPr lang="x-none" altLang="en-IN"/>
          </a:p>
          <a:p>
            <a:pPr marL="1200150" lvl="2" indent="-285750">
              <a:buFont typeface="Arial" panose="02080604020202020204" charset="0"/>
              <a:buChar char="•"/>
            </a:pPr>
            <a:r>
              <a:rPr lang="x-none" altLang="en-IN"/>
              <a:t>moves left or right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The computation is specified by a table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Example: design a Turing machine to increment a number by 1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The Church-Turing thesis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x-none" altLang="en-IN"/>
              <a:t>Any real world program or sequence of instructions can be converted to a Turing machine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endParaRPr lang="x-none" altLang="en-IN"/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x-none" altLang="en-IN"/>
              <a:t>Any computing system that is equivalent to a Turing machine is called Turing complete</a:t>
            </a:r>
            <a:endParaRPr lang="x-none" altLang="en-IN"/>
          </a:p>
          <a:p>
            <a:pPr marL="742950" lvl="1" indent="-285750">
              <a:buFont typeface="Arial" panose="02080604020202020204" charset="0"/>
              <a:buChar char="•"/>
            </a:pPr>
            <a:endParaRPr lang="x-none" alt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7798</Words>
  <Application>Kingsoft Office WPP</Application>
  <PresentationFormat>Widescreen</PresentationFormat>
  <Paragraphs>413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160</cp:revision>
  <dcterms:created xsi:type="dcterms:W3CDTF">2017-01-11T05:25:10Z</dcterms:created>
  <dcterms:modified xsi:type="dcterms:W3CDTF">2017-01-11T05:25:10Z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16393ւ-10.1.0.5672</vt:lpwstr>
  </property>
</Properties>
</file>