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72" r:id="rId4"/>
    <p:sldId id="280" r:id="rId5"/>
    <p:sldId id="281" r:id="rId6"/>
    <p:sldId id="282" r:id="rId7"/>
    <p:sldId id="283" r:id="rId8"/>
    <p:sldId id="28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32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Race conditions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When several processes/threads access data concurrently and the outcome of the execution depends on the order of access</a:t>
            </a:r>
            <a:endParaRPr lang="x-none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Critical sections and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Solution to the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Peterson's solution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Support for synchronization in hardware - test_and_set()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compare_and_swap()</a:t>
            </a:r>
            <a:endParaRPr lang="x-none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Mutex locks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compare_and_swap() instruction and its use in synchronization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6088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compare_and_swap() instruction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int compare_and_swap(int *value, int expected, int new_value) {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int temp = *value;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if (*value == expected)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*value = new_value;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return temp;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}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This is implemented as an atomic operation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operation is used as follows: lock is initialized to 0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while (compare_and_swap(&amp;lock, 0, 1) != 0)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;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/* do nothing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/* critical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lock = 0;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/* remainder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} while (true); </a:t>
            </a: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5750" indent="-285750" defTabSz="0"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5750" indent="-285750" defTabSz="0"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ym typeface="+mn-ea"/>
              </a:rPr>
              <a:t>Exercise: lock and xchg in x86 and its use in xv6 - locking chapter in xv6 book.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lvl="0" defTabSz="0">
              <a:lnSpc>
                <a:spcPct val="90000"/>
              </a:lnSpc>
              <a:buNone/>
              <a:tabLst>
                <a:tab pos="741680" algn="l"/>
                <a:tab pos="1022350" algn="l"/>
                <a:tab pos="1259205" algn="l"/>
              </a:tabLst>
            </a:pPr>
            <a:endParaRPr dirty="0">
              <a:solidFill>
                <a:srgbClr val="00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bounded waiting with test_and_set()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waiting[i] = true;</a:t>
            </a:r>
            <a:b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key = true;</a:t>
            </a:r>
            <a:b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while (waiting[i] &amp;&amp; key)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key = test_and_set(&amp;lock);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waiting[i] = false;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/* critical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j = (i + 1) % n;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while ((j != i) &amp;&amp; !waiting[j])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j = (j + 1) % n;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if (j == i)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lock = false;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else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waiting[j] = false;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/* remainder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indent="0">
              <a:buFont typeface="Arial" charset="0"/>
              <a:buNone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1765" y="1252855"/>
            <a:ext cx="5275580" cy="2105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boolean test_and_set(boolean *target)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{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boolean rv = *target;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*target = TRUE;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return rv: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}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Mutex locks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7068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</a:rPr>
              <a:t>The operating system provides the acquire lock and release lock methods</a:t>
            </a:r>
            <a:endParaRPr lang="x-none" dirty="0">
              <a:solidFill>
                <a:schemeClr val="tx1"/>
              </a:solidFill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</a:rPr>
              <a:t>Simplest of such methods is the Mutex lock</a:t>
            </a:r>
            <a:endParaRPr lang="x-none" dirty="0">
              <a:solidFill>
                <a:schemeClr val="tx1"/>
              </a:solidFill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</a:rPr>
              <a:t>acquire() and release() - both implemented as atomic operations using hardware support</a:t>
            </a:r>
            <a:endParaRPr lang="x-none" dirty="0">
              <a:solidFill>
                <a:schemeClr val="tx1"/>
              </a:solidFill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</a:rPr>
              <a:t>The process blocks until lock is acquired - also known as a spin lock</a:t>
            </a:r>
            <a:endParaRPr lang="x-none" dirty="0">
              <a:solidFill>
                <a:schemeClr val="tx1"/>
              </a:solidFill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</a:endParaRPr>
          </a:p>
          <a:p>
            <a:pPr marL="0" indent="0"/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acquire()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while (!available)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;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/* busy wait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 available = false;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/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/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release() {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available = true;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/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/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do {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i="1" dirty="0">
                <a:latin typeface="Courier New" pitchFamily="49" charset="0"/>
                <a:ea typeface="Courier New" pitchFamily="49" charset="0"/>
                <a:sym typeface="+mn-ea"/>
              </a:rPr>
              <a:t>    acquire lock</a:t>
            </a:r>
            <a:endParaRPr b="1" i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 critical section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i="1" dirty="0">
                <a:latin typeface="Courier New" pitchFamily="49" charset="0"/>
                <a:ea typeface="Courier New" pitchFamily="49" charset="0"/>
                <a:sym typeface="+mn-ea"/>
              </a:rPr>
              <a:t>    release lock </a:t>
            </a:r>
            <a:endParaRPr b="1" i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remainder section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Semaphores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505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More capability than Mutex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Semaphore S - an integer variable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Access via atomic operations - wait() and signal()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wait()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wait(S) { 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while (S &lt;= 0)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   ; // busy wait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S--;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}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ym typeface="Symbol" pitchFamily="18" charset="2"/>
              </a:rPr>
              <a:t>signal()</a:t>
            </a:r>
            <a:endParaRPr lang="x-none" dirty="0"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ym typeface="Symbol" pitchFamily="18" charset="2"/>
            </a:endParaRPr>
          </a:p>
          <a:p>
            <a:pPr lvl="0" indent="0" defTabSz="0">
              <a:lnSpc>
                <a:spcPct val="90000"/>
              </a:lnSpc>
              <a:buFont typeface="Arial" charset="0"/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sym typeface="Symbol" pitchFamily="18" charset="2"/>
              </a:rPr>
              <a:t>   signal(S) { 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S++;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}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Counting and binary semaphores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Can be used for other synchronization problems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Two processes P1 and P2 with S1 code section needed to happen before S2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endParaRPr lang="x-none"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8710" y="3696970"/>
            <a:ext cx="3255010" cy="2566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dirty="0">
                <a:sym typeface="MT Extra" pitchFamily="18" charset="2"/>
              </a:rPr>
              <a:t>Create a semaphore </a:t>
            </a:r>
            <a:r>
              <a:rPr lang="en-US" altLang="en-US" dirty="0">
                <a:sym typeface="MT Extra" pitchFamily="18" charset="2"/>
              </a:rPr>
              <a:t>“</a:t>
            </a:r>
            <a:r>
              <a:rPr lang="en-US" altLang="ja-JP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synch</a:t>
            </a:r>
            <a:r>
              <a:rPr lang="en-US" altLang="en-US" dirty="0">
                <a:sym typeface="MT Extra" pitchFamily="18" charset="2"/>
              </a:rPr>
              <a:t>”</a:t>
            </a:r>
            <a:r>
              <a:rPr lang="en-US" altLang="ja-JP" dirty="0">
                <a:sym typeface="MT Extra" pitchFamily="18" charset="2"/>
              </a:rPr>
              <a:t> initialized to 0 </a:t>
            </a:r>
            <a:endParaRPr lang="en-US" altLang="ja-JP" dirty="0"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P1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:</a:t>
            </a: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S</a:t>
            </a:r>
            <a:r>
              <a:rPr b="1" baseline="-2500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signal(synch);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P2: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wait(synch)</a:t>
            </a:r>
            <a:r>
              <a:rPr dirty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dirty="0">
              <a:solidFill>
                <a:srgbClr val="0000FF"/>
              </a:solidFill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dirty="0">
                <a:solidFill>
                  <a:srgbClr val="0000FF"/>
                </a:solidFill>
                <a:sym typeface="MT Extra" pitchFamily="18" charset="2"/>
              </a:rPr>
              <a:t>      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S</a:t>
            </a:r>
            <a:r>
              <a:rPr b="1" baseline="-2500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;</a:t>
            </a:r>
            <a:endParaRPr dirty="0">
              <a:sym typeface="MT Extra" pitchFamily="18" charset="2"/>
            </a:endParaRP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Deadlock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13690" y="725170"/>
            <a:ext cx="116566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there are two processes P1 and P2 and ..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P1 needs locks A and then B when A is held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P2 needs locks B and then A when B is held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P1 acquires A and P2 acquires B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Indefinite waiting or deadlock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Simple solution methods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Lock orders in xv6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Protocols for interrupts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Interprocess communication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Between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Between threads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Message passing/ Shared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Producer Consumer paradigm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Race conditions and the need for process synchronization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Mutexes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Semaphores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5)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3306</Words>
  <Application>Kingsoft Office WPP</Application>
  <PresentationFormat>Widescreen</PresentationFormat>
  <Paragraphs>172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357</cp:revision>
  <dcterms:created xsi:type="dcterms:W3CDTF">2017-04-04T08:47:56Z</dcterms:created>
  <dcterms:modified xsi:type="dcterms:W3CDTF">2017-04-04T08:47:56Z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