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72" r:id="rId4"/>
    <p:sldId id="283" r:id="rId5"/>
    <p:sldId id="288" r:id="rId6"/>
    <p:sldId id="289" r:id="rId7"/>
    <p:sldId id="290" r:id="rId8"/>
    <p:sldId id="291" r:id="rId9"/>
    <p:sldId id="292" r:id="rId10"/>
    <p:sldId id="29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33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Semaphores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Deadlock and Starvation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Classic problems in synchronization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Bounded buffer problem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Readers writers problem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Dining philosopher's problem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Solutions using semaphores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5)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Exercise: Read about </a:t>
            </a:r>
            <a:r>
              <a:rPr lang="x-none" altLang="en-IN" dirty="0">
                <a:solidFill>
                  <a:schemeClr val="accent2"/>
                </a:solidFill>
                <a:sym typeface="+mn-ea"/>
              </a:rPr>
              <a:t>monitors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- another OS abstraction for synchronization between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Race conditions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When several processes/threads access data concurrently and the outcome of the execution depends on the order of access</a:t>
            </a:r>
            <a:endParaRPr lang="x-none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Critical sections and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Solution to the critical section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Peterson's solution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Support for synchronization in hardware - test_and_set()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Mutex locks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Semaphores in more detail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Deadlocks and Starvation for 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Bounded buffer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Readers and writers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Dining philosopher's problem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Semaphores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6291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More capability than Mutex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Semaphore S - an integer variable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Access via atomic operations - wait() and signal()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wait()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wait(S) { 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while (S &lt;= 0)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   ; // busy wait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S--;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}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ym typeface="Symbol" pitchFamily="18" charset="2"/>
              </a:rPr>
              <a:t>signal()</a:t>
            </a:r>
            <a:endParaRPr lang="x-none" dirty="0"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ym typeface="Symbol" pitchFamily="18" charset="2"/>
            </a:endParaRPr>
          </a:p>
          <a:p>
            <a:pPr lvl="0" indent="0" defTabSz="0">
              <a:lnSpc>
                <a:spcPct val="90000"/>
              </a:lnSpc>
              <a:buFont typeface="Arial" charset="0"/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b="1" dirty="0">
                <a:latin typeface="Courier New" pitchFamily="49" charset="0"/>
                <a:sym typeface="Symbol" pitchFamily="18" charset="2"/>
              </a:rPr>
              <a:t>   signal(S) { 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    S++;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b="1" dirty="0">
                <a:latin typeface="Courier New" pitchFamily="49" charset="0"/>
                <a:sym typeface="Symbol" pitchFamily="18" charset="2"/>
              </a:rPr>
              <a:t>}</a:t>
            </a:r>
            <a:endParaRPr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Counting and binary semaphores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Can be used for other synchronization problems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Two processes P1 and P2 with S1 code section needed to happen before S2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Other uses</a:t>
            </a:r>
            <a:endParaRPr lang="x-none" dirty="0"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Rendezvous problem</a:t>
            </a:r>
            <a:endParaRPr lang="x-none" dirty="0"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Multiplex problem</a:t>
            </a:r>
            <a:endParaRPr lang="x-none" dirty="0"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x-none" dirty="0">
                <a:sym typeface="Symbol" pitchFamily="18" charset="2"/>
              </a:rPr>
              <a:t>Barrier problem</a:t>
            </a:r>
            <a:endParaRPr lang="x-none" dirty="0">
              <a:sym typeface="Symbol" pitchFamily="18" charset="2"/>
            </a:endParaRPr>
          </a:p>
          <a:p>
            <a:pPr marL="285750" lvl="0" indent="-285750">
              <a:lnSpc>
                <a:spcPct val="90000"/>
              </a:lnSpc>
              <a:buFont typeface="Arial" charset="0"/>
              <a:buChar char="•"/>
            </a:pPr>
            <a:endParaRPr lang="x-none" b="1" dirty="0">
              <a:latin typeface="Courier New" pitchFamily="49" charset="0"/>
              <a:sym typeface="Symbol" pitchFamily="18" charset="2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8710" y="3696970"/>
            <a:ext cx="3255010" cy="2566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dirty="0">
                <a:sym typeface="MT Extra" pitchFamily="18" charset="2"/>
              </a:rPr>
              <a:t>Create a semaphore </a:t>
            </a:r>
            <a:r>
              <a:rPr lang="en-US" altLang="en-US" dirty="0">
                <a:sym typeface="MT Extra" pitchFamily="18" charset="2"/>
              </a:rPr>
              <a:t>“</a:t>
            </a:r>
            <a:r>
              <a:rPr lang="en-US" altLang="ja-JP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synch</a:t>
            </a:r>
            <a:r>
              <a:rPr lang="en-US" altLang="en-US" dirty="0">
                <a:sym typeface="MT Extra" pitchFamily="18" charset="2"/>
              </a:rPr>
              <a:t>”</a:t>
            </a:r>
            <a:r>
              <a:rPr lang="en-US" altLang="ja-JP" dirty="0">
                <a:sym typeface="MT Extra" pitchFamily="18" charset="2"/>
              </a:rPr>
              <a:t> initialized to 0 </a:t>
            </a:r>
            <a:endParaRPr lang="en-US" altLang="ja-JP" dirty="0"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P1</a:t>
            </a:r>
            <a:r>
              <a:rPr lang="x-none"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:</a:t>
            </a:r>
            <a:endParaRPr lang="x-none"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S</a:t>
            </a:r>
            <a:r>
              <a:rPr b="1" baseline="-2500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1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signal(synch);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P2:</a:t>
            </a:r>
            <a:endParaRPr b="1" dirty="0">
              <a:solidFill>
                <a:srgbClr val="000000"/>
              </a:solidFill>
              <a:latin typeface="Courier New" pitchFamily="49" charset="0"/>
              <a:ea typeface="Courier New" pitchFamily="49" charset="0"/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   wait(synch)</a:t>
            </a:r>
            <a:r>
              <a:rPr dirty="0">
                <a:solidFill>
                  <a:srgbClr val="0000FF"/>
                </a:solidFill>
                <a:sym typeface="MT Extra" pitchFamily="18" charset="2"/>
              </a:rPr>
              <a:t>;</a:t>
            </a:r>
            <a:endParaRPr dirty="0">
              <a:solidFill>
                <a:srgbClr val="0000FF"/>
              </a:solidFill>
              <a:sym typeface="MT Extra" pitchFamily="18" charset="2"/>
            </a:endParaRPr>
          </a:p>
          <a:p>
            <a:pPr defTabSz="0">
              <a:buNone/>
              <a:tabLst>
                <a:tab pos="2002155" algn="ctr"/>
                <a:tab pos="4513580" algn="ctr"/>
              </a:tabLst>
            </a:pPr>
            <a:r>
              <a:rPr dirty="0">
                <a:solidFill>
                  <a:srgbClr val="0000FF"/>
                </a:solidFill>
                <a:sym typeface="MT Extra" pitchFamily="18" charset="2"/>
              </a:rPr>
              <a:t>      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S</a:t>
            </a:r>
            <a:r>
              <a:rPr b="1" baseline="-2500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2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MT Extra" pitchFamily="18" charset="2"/>
              </a:rPr>
              <a:t>;</a:t>
            </a:r>
            <a:endParaRPr dirty="0">
              <a:sym typeface="MT Extra" pitchFamily="18" charset="2"/>
            </a:endParaRPr>
          </a:p>
          <a:p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Implementation of Semaphores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71031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Note that we have busy waiting in the wait()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Semaphores with no busy waiting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Instead of a process waiting for a semaphore, block the process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Implement the semaphore as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lvl="1" indent="0" defTabSz="0">
              <a:lnSpc>
                <a:spcPct val="90000"/>
              </a:lnSpc>
              <a:buFont typeface="Arial" charset="0"/>
              <a:buNone/>
              <a:tabLst>
                <a:tab pos="741680" algn="l"/>
                <a:tab pos="1022350" algn="l"/>
                <a:tab pos="1259205" algn="l"/>
              </a:tabLst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typedef struct{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int value;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	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struct process *list;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 } semaphore; </a:t>
            </a:r>
            <a:endParaRPr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b="1" dirty="0">
              <a:latin typeface="Courier New" pitchFamily="49" charset="0"/>
              <a:ea typeface="Courier New" pitchFamily="49" charset="0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ym typeface="+mn-ea"/>
              </a:rPr>
              <a:t>wait() and signal() should be implemented as two atomic operations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7152005" y="772795"/>
            <a:ext cx="4694555" cy="5119370"/>
          </a:xfrm>
          <a:ln w="9525">
            <a:noFill/>
            <a:miter/>
          </a:ln>
        </p:spPr>
        <p:txBody>
          <a:bodyPr vert="horz" wrap="square" lIns="91435" tIns="45718" rIns="91435" bIns="45718" anchor="t">
            <a:normAutofit lnSpcReduction="20000"/>
          </a:bodyPr>
          <a:p>
            <a:pPr marL="0" indent="0" algn="l">
              <a:buNone/>
            </a:pPr>
            <a:r>
              <a:rPr lang="x-none" sz="1600"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</a:rPr>
              <a:t>Wait implementation</a:t>
            </a:r>
            <a:endParaRPr lang="x-none" sz="1600"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wait(semaphore *S) {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S-&gt;value--;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if (S-&gt;value &lt; 0) {</a:t>
            </a:r>
            <a:br>
              <a:rPr sz="1600" b="1" dirty="0">
                <a:latin typeface="Courier New" pitchFamily="49" charset="0"/>
                <a:ea typeface="Courier New" pitchFamily="49" charset="0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</a:rPr>
              <a:t>      add this process to S-&gt;list;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   block();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}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}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lang="x-none" sz="1600" b="1" dirty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</a:rPr>
              <a:t>Signal implementation</a:t>
            </a:r>
            <a:endParaRPr lang="x-none" sz="1600" b="1" dirty="0">
              <a:solidFill>
                <a:srgbClr val="FF0000"/>
              </a:solidFill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signal(semaphore *S) {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S-&gt;value++;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if (S-&gt;value &lt;= 0) {</a:t>
            </a:r>
            <a:br>
              <a:rPr sz="1600" b="1" dirty="0">
                <a:latin typeface="Courier New" pitchFamily="49" charset="0"/>
                <a:ea typeface="Courier New" pitchFamily="49" charset="0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</a:rPr>
              <a:t>      remove a process P from S-&gt;list;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   wakeup(P);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   }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marL="0" indent="0" algn="l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</a:rPr>
              <a:t>}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Deadlock and starvation for semaphores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11670030" cy="4813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We looked at an example deadlock problem for mutexes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P1 acquires mutex A and then B, P2 acquires B and then A - deadlock!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 defTabSz="0">
              <a:lnSpc>
                <a:spcPct val="90000"/>
              </a:lnSpc>
              <a:buFont typeface="Arial" charset="0"/>
              <a:buChar char="•"/>
              <a:tabLst>
                <a:tab pos="741680" algn="l"/>
                <a:tab pos="1022350" algn="l"/>
                <a:tab pos="1259205" algn="l"/>
              </a:tabLst>
            </a:pPr>
            <a:r>
              <a:rPr lang="x-none" dirty="0">
                <a:solidFill>
                  <a:schemeClr val="tx1"/>
                </a:solidFill>
                <a:sym typeface="+mn-ea"/>
              </a:rPr>
              <a:t>An example with semaphores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r>
              <a:rPr lang="x-none" dirty="0">
                <a:solidFill>
                  <a:srgbClr val="000000"/>
                </a:solidFill>
                <a:sym typeface="+mn-ea"/>
              </a:rPr>
              <a:t>	    </a:t>
            </a:r>
            <a:r>
              <a:rPr dirty="0">
                <a:solidFill>
                  <a:srgbClr val="000000"/>
                </a:solidFill>
                <a:sym typeface="+mn-ea"/>
              </a:rPr>
              <a:t>Let </a:t>
            </a:r>
            <a:r>
              <a:rPr b="1" i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S</a:t>
            </a:r>
            <a:r>
              <a:rPr dirty="0">
                <a:solidFill>
                  <a:srgbClr val="000000"/>
                </a:solidFill>
                <a:sym typeface="+mn-ea"/>
              </a:rPr>
              <a:t> and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b="1" i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Q</a:t>
            </a:r>
            <a:r>
              <a:rPr b="1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r>
              <a:rPr dirty="0">
                <a:solidFill>
                  <a:srgbClr val="000000"/>
                </a:solidFill>
                <a:sym typeface="+mn-ea"/>
              </a:rPr>
              <a:t>be </a:t>
            </a:r>
            <a:r>
              <a:rPr dirty="0">
                <a:sym typeface="+mn-ea"/>
              </a:rPr>
              <a:t>two semaphores initialized to 1</a:t>
            </a: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marL="285750" indent="-285750" defTabSz="0">
              <a:lnSpc>
                <a:spcPct val="90000"/>
              </a:lnSpc>
              <a:buFont typeface="Arial" charset="0"/>
              <a:buChar char="•"/>
              <a:tabLst>
                <a:tab pos="1882775" algn="ctr"/>
                <a:tab pos="4568825" algn="ctr"/>
              </a:tabLst>
            </a:pPr>
            <a:r>
              <a:rPr lang="x-none" dirty="0">
                <a:sym typeface="+mn-ea"/>
              </a:rPr>
              <a:t>Starvation - indefinite waiting in the waiting queue for the semaphore</a:t>
            </a:r>
            <a:endParaRPr lang="x-none" dirty="0">
              <a:sym typeface="+mn-ea"/>
            </a:endParaRPr>
          </a:p>
          <a:p>
            <a:pPr marL="285750" indent="-285750" defTabSz="0">
              <a:lnSpc>
                <a:spcPct val="90000"/>
              </a:lnSpc>
              <a:buFont typeface="Arial" charset="0"/>
              <a:buChar char="•"/>
              <a:tabLst>
                <a:tab pos="1882775" algn="ctr"/>
                <a:tab pos="4568825" algn="ctr"/>
              </a:tabLst>
            </a:pPr>
            <a:r>
              <a:rPr lang="x-none" dirty="0">
                <a:sym typeface="+mn-ea"/>
              </a:rPr>
              <a:t>Priority inversion problem - a lower priority process holds a semaphore and blocks a higher priority process</a:t>
            </a:r>
            <a:endParaRPr lang="x-none" dirty="0">
              <a:sym typeface="+mn-ea"/>
            </a:endParaRPr>
          </a:p>
          <a:p>
            <a:pPr defTabSz="0">
              <a:lnSpc>
                <a:spcPct val="90000"/>
              </a:lnSpc>
              <a:tabLst>
                <a:tab pos="1882775" algn="ctr"/>
                <a:tab pos="4568825" algn="ctr"/>
              </a:tabLst>
            </a:pPr>
            <a:endParaRPr dirty="0">
              <a:sym typeface="+mn-ea"/>
            </a:endParaRPr>
          </a:p>
          <a:p>
            <a:pPr defTabSz="0">
              <a:lnSpc>
                <a:spcPct val="90000"/>
              </a:lnSpc>
              <a:buNone/>
              <a:tabLst>
                <a:tab pos="1882775" algn="ctr"/>
                <a:tab pos="4568825" algn="ctr"/>
              </a:tabLst>
            </a:pPr>
            <a:r>
              <a:rPr i="1" dirty="0">
                <a:solidFill>
                  <a:srgbClr val="000000"/>
                </a:solidFill>
                <a:sym typeface="+mn-ea"/>
              </a:rPr>
              <a:t>		</a:t>
            </a:r>
            <a:endParaRPr lang="x-none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56895" y="1826895"/>
          <a:ext cx="1120203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335"/>
                <a:gridCol w="5600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signal(Q):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wait(S);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signal(Q);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b="0">
                          <a:solidFill>
                            <a:schemeClr val="tx1"/>
                          </a:solidFill>
                        </a:rPr>
                        <a:t>signal(S)</a:t>
                      </a:r>
                      <a:endParaRPr lang="x-none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Classical problems of synchronization - Bounded buffer problem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274955" y="778510"/>
            <a:ext cx="1163129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n buffers each of which can hold one item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Semaphore </a:t>
            </a:r>
            <a:r>
              <a:rPr lang="x-none" altLang="en-IN">
                <a:solidFill>
                  <a:schemeClr val="accent2"/>
                </a:solidFill>
              </a:rPr>
              <a:t>mutex</a:t>
            </a:r>
            <a:r>
              <a:rPr lang="x-none" altLang="en-IN"/>
              <a:t> (initialized to 1)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Semaphore </a:t>
            </a:r>
            <a:r>
              <a:rPr lang="x-none" altLang="en-IN">
                <a:solidFill>
                  <a:schemeClr val="accent2"/>
                </a:solidFill>
              </a:rPr>
              <a:t>full </a:t>
            </a:r>
            <a:r>
              <a:rPr lang="x-none" altLang="en-IN"/>
              <a:t>(initialized to 0)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Semaphore </a:t>
            </a:r>
            <a:r>
              <a:rPr lang="x-none" altLang="en-IN">
                <a:solidFill>
                  <a:schemeClr val="accent2"/>
                </a:solidFill>
              </a:rPr>
              <a:t>empty </a:t>
            </a:r>
            <a:r>
              <a:rPr lang="x-none" altLang="en-IN"/>
              <a:t>(initialized to n)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404495" y="2451735"/>
            <a:ext cx="5738495" cy="3980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producer process</a:t>
            </a:r>
            <a:endParaRPr lang="x-none" altLang="en-IN"/>
          </a:p>
          <a:p>
            <a:endParaRPr lang="x-none" altLang="en-IN" sz="1400"/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do {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...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/*produce an item in next_produced */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...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wait(empty);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wait(mutex);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 ...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/*add next produced to the buffer */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 ...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signal(mutex);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signal(full);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} while (true);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endParaRPr lang="x-none" altLang="en-IN" sz="1400"/>
          </a:p>
        </p:txBody>
      </p:sp>
      <p:sp>
        <p:nvSpPr>
          <p:cNvPr id="9" name="TextBox 8"/>
          <p:cNvSpPr txBox="1"/>
          <p:nvPr/>
        </p:nvSpPr>
        <p:spPr>
          <a:xfrm>
            <a:off x="6475095" y="2475230"/>
            <a:ext cx="5584190" cy="4010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consumer process</a:t>
            </a:r>
            <a:endParaRPr lang="x-none" altLang="en-IN"/>
          </a:p>
          <a:p>
            <a:endParaRPr lang="x-none" altLang="en-IN" sz="1400"/>
          </a:p>
          <a:p>
            <a:pPr lvl="0">
              <a:buNone/>
            </a:pPr>
            <a:r>
              <a:rPr lang="x-none" sz="1600" b="1" dirty="0">
                <a:latin typeface="Courier New" pitchFamily="49" charset="0"/>
                <a:ea typeface="Courier New" pitchFamily="49" charset="0"/>
                <a:sym typeface="+mn-ea"/>
              </a:rPr>
              <a:t>d</a:t>
            </a: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o {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wait(full);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wait(mutex);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...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/* remove an item from buffer to next_consumed */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 ...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signal(mutex);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signal(empty);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...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/* consume the item in next consumed */ </a:t>
            </a:r>
            <a:endParaRPr sz="1600" b="1" dirty="0">
              <a:latin typeface="Courier New" pitchFamily="49" charset="0"/>
              <a:ea typeface="Courier New" pitchFamily="49" charset="0"/>
            </a:endParaRPr>
          </a:p>
          <a:p>
            <a:pPr lvl="0">
              <a:buNone/>
            </a:pP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      ...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  <a:t>     } while (true); </a:t>
            </a:r>
            <a:endParaRPr lang="x-none" altLang="en-I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Classical problems of synchronization - Readers Writers problem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274955" y="778510"/>
            <a:ext cx="1163129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dataset is shared between n processes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Readers can read from the dataset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Writers can read from and write to the dataset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Problem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Allow multiple readers to read from the dataset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Allow a writer to write to the dataset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Shared data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dataset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Semaphore rw_mutex (initialized to 1)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Semaphore mutex (initialized to 1)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Integer read_count (initialized to 0)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26390" y="4109720"/>
            <a:ext cx="47859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x-none" b="1" dirty="0">
                <a:solidFill>
                  <a:schemeClr val="accent2"/>
                </a:solidFill>
                <a:ea typeface="Courier New" pitchFamily="49" charset="0"/>
                <a:sym typeface="+mn-ea"/>
              </a:rPr>
              <a:t>Writer process</a:t>
            </a:r>
            <a:endParaRPr lang="x-none" b="1" dirty="0">
              <a:solidFill>
                <a:schemeClr val="accent2"/>
              </a:solidFill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wait(rw_mutex);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...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/* writing is performed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..</a:t>
            </a:r>
            <a:r>
              <a:rPr lang="x-none" b="1" dirty="0">
                <a:latin typeface="Courier New" pitchFamily="49" charset="0"/>
                <a:ea typeface="Courier New" pitchFamily="49" charset="0"/>
                <a:sym typeface="+mn-ea"/>
              </a:rPr>
              <a:t>.</a:t>
            </a: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signal(rw_mutex);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while (true);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endParaRPr lang="en-I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79235" y="674370"/>
            <a:ext cx="4542155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x-none" b="1" dirty="0">
                <a:solidFill>
                  <a:schemeClr val="accent2"/>
                </a:solidFill>
                <a:ea typeface="Courier New" pitchFamily="49" charset="0"/>
                <a:sym typeface="+mn-ea"/>
              </a:rPr>
              <a:t>Reader process</a:t>
            </a:r>
            <a:endParaRPr lang="x-none" b="1" dirty="0">
              <a:solidFill>
                <a:schemeClr val="accent2"/>
              </a:solidFill>
              <a:ea typeface="Courier New" pitchFamily="49" charset="0"/>
              <a:sym typeface="+mn-ea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do {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wait(mutex);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read_count++;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if (read_count == 1)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wait(rw_mutex);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signal(mutex);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...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/* reading is performed */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...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wait(mutex);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read count--;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if (read_count == 0)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  signal(rw_mutex);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  signal(mutex); </a:t>
            </a:r>
            <a:endParaRPr b="1" dirty="0">
              <a:latin typeface="Courier New" pitchFamily="49" charset="0"/>
              <a:ea typeface="Courier New" pitchFamily="49" charset="0"/>
            </a:endParaRPr>
          </a:p>
          <a:p>
            <a:pPr>
              <a:buNone/>
            </a:pPr>
            <a:r>
              <a:rPr b="1" dirty="0">
                <a:latin typeface="Courier New" pitchFamily="49" charset="0"/>
                <a:ea typeface="Courier New" pitchFamily="49" charset="0"/>
                <a:sym typeface="+mn-ea"/>
              </a:rPr>
              <a:t>} while (true);</a:t>
            </a:r>
            <a:br>
              <a:rPr b="1" dirty="0">
                <a:latin typeface="Courier New" pitchFamily="49" charset="0"/>
                <a:ea typeface="Courier New" pitchFamily="49" charset="0"/>
                <a:sym typeface="+mn-ea"/>
              </a:rPr>
            </a:b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Classical problems of synchronization - Dining Philosophers problem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275590" y="778510"/>
            <a:ext cx="652335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There are n philosophers around a circular table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philosopher spends his/her time either thinking or eating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Philosophers don't interact with their neighbours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will try to pick up 2 chopsticks, one at a time to eat from a bowl at the center of the table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Need both to eat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Both are released when done eating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Concurrency control - deadlock and starvation free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Consider the problem of 5 philosophers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Bowl of rice is like a shared dataset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Semaphore chopstick[5] initialized to 1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7196455" y="893445"/>
            <a:ext cx="4542155" cy="344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x-none" sz="1600" b="1" dirty="0">
                <a:solidFill>
                  <a:schemeClr val="accent2"/>
                </a:solidFill>
                <a:ea typeface="Courier New" pitchFamily="49" charset="0"/>
                <a:sym typeface="+mn-ea"/>
              </a:rPr>
              <a:t>Philosopher process</a:t>
            </a:r>
            <a:endParaRPr lang="x-none" sz="1600" b="1" dirty="0">
              <a:solidFill>
                <a:schemeClr val="accent2"/>
              </a:solidFill>
              <a:ea typeface="Courier New" pitchFamily="49" charset="0"/>
              <a:sym typeface="+mn-ea"/>
            </a:endParaRPr>
          </a:p>
          <a:p>
            <a:pPr>
              <a:buNone/>
            </a:pPr>
            <a:endParaRPr sz="1600" b="1" dirty="0">
              <a:latin typeface="Courier New" pitchFamily="49" charset="0"/>
              <a:ea typeface="Courier New" pitchFamily="49" charset="0"/>
              <a:sym typeface="+mn-ea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do { 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wait (chopstick[i] );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wait (chop</a:t>
            </a: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s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tick[ (i + 1) % 5] );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//  eat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signal (chopstick[i] );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lang="x-none"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s</a:t>
            </a: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ignal (chopstick[ (i + 1) % 5] );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//  think</a:t>
            </a: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281305" lvl="0" indent="-338455" defTabSz="0">
              <a:lnSpc>
                <a:spcPct val="90000"/>
              </a:lnSpc>
              <a:buNone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r>
              <a:rPr sz="1600" b="1" dirty="0">
                <a:solidFill>
                  <a:srgbClr val="000000"/>
                </a:solidFill>
                <a:latin typeface="Courier New" pitchFamily="49" charset="0"/>
                <a:sym typeface="+mn-ea"/>
              </a:rPr>
              <a:t>} while (TRUE);</a:t>
            </a:r>
            <a:br>
              <a:rPr sz="1600" b="1" dirty="0">
                <a:latin typeface="Courier New" pitchFamily="49" charset="0"/>
                <a:ea typeface="Courier New" pitchFamily="49" charset="0"/>
                <a:sym typeface="+mn-ea"/>
              </a:rPr>
            </a:br>
            <a:endParaRPr lang="en-I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1623060" y="4635500"/>
            <a:ext cx="862076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x-none" sz="1600" b="1" dirty="0">
                <a:solidFill>
                  <a:schemeClr val="accent2"/>
                </a:solidFill>
                <a:ea typeface="Courier New" pitchFamily="49" charset="0"/>
                <a:sym typeface="+mn-ea"/>
              </a:rPr>
              <a:t>Deadlock handling</a:t>
            </a:r>
            <a:endParaRPr lang="x-none" sz="1600" b="1" dirty="0">
              <a:solidFill>
                <a:schemeClr val="accent2"/>
              </a:solidFill>
              <a:ea typeface="Courier New" pitchFamily="49" charset="0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sz="1600" dirty="0">
                <a:sym typeface="+mn-ea"/>
              </a:rPr>
              <a:t>A</a:t>
            </a:r>
            <a:r>
              <a:rPr sz="1600" dirty="0">
                <a:sym typeface="+mn-ea"/>
              </a:rPr>
              <a:t>t most 4 philosophers to be sitting simultaneously at  the table.</a:t>
            </a:r>
            <a:endParaRPr sz="16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sz="1600" dirty="0">
                <a:sym typeface="+mn-ea"/>
              </a:rPr>
              <a:t>P</a:t>
            </a:r>
            <a:r>
              <a:rPr sz="1600" dirty="0">
                <a:sym typeface="+mn-ea"/>
              </a:rPr>
              <a:t>ick up the </a:t>
            </a:r>
            <a:r>
              <a:rPr lang="x-none" sz="1600" dirty="0">
                <a:sym typeface="+mn-ea"/>
              </a:rPr>
              <a:t>chopsticks </a:t>
            </a:r>
            <a:r>
              <a:rPr sz="1600" dirty="0">
                <a:sym typeface="+mn-ea"/>
              </a:rPr>
              <a:t>only if both are available (in a critical section</a:t>
            </a:r>
            <a:r>
              <a:rPr lang="x-none" sz="1600" dirty="0">
                <a:sym typeface="+mn-ea"/>
              </a:rPr>
              <a:t>)</a:t>
            </a:r>
            <a:endParaRPr lang="x-none" sz="1600" dirty="0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sz="1600" dirty="0">
                <a:sym typeface="+mn-ea"/>
              </a:rPr>
              <a:t>A</a:t>
            </a:r>
            <a:r>
              <a:rPr sz="1600" dirty="0">
                <a:sym typeface="+mn-ea"/>
              </a:rPr>
              <a:t>symmetric solution  - an odd-numbered  philosopher picks  up first the left chopstick and then the right chopstick </a:t>
            </a:r>
            <a:r>
              <a:rPr lang="x-none" sz="1600" dirty="0">
                <a:sym typeface="+mn-ea"/>
              </a:rPr>
              <a:t>and an e</a:t>
            </a:r>
            <a:r>
              <a:rPr sz="1600" dirty="0">
                <a:sym typeface="+mn-ea"/>
              </a:rPr>
              <a:t>ven-numbered  philosopher picks  up first the right chopstick and then the left chopstick. </a:t>
            </a:r>
            <a:endParaRPr sz="1600" dirty="0"/>
          </a:p>
          <a:p>
            <a:pPr marL="281305" lvl="0" indent="-338455" defTabSz="0">
              <a:lnSpc>
                <a:spcPct val="90000"/>
              </a:lnSpc>
              <a:buFont typeface="Arial" charset="0"/>
              <a:buChar char="•"/>
              <a:tabLst>
                <a:tab pos="1710055" algn="l"/>
                <a:tab pos="2002155" algn="l"/>
                <a:tab pos="2227580" algn="l"/>
                <a:tab pos="2454275" algn="l"/>
              </a:tabLst>
            </a:pPr>
            <a:endParaRPr lang="en-I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Synchronization in xv6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160" y="789940"/>
            <a:ext cx="1150302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xv6 is designed for multiple processors or uniprocessors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Uniprocessors - data races between interruptible code and interrupt handlers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provides spinlock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Invariant properties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 linked list example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happens in a data race?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Locks protects invariant properties of data structures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Modularity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Keep functionality in different modules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Locks interfere with modularization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Caller acquires lock A and calls callee - callee tries to acquire A and does not return!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Recursive locks is one solution</a:t>
            </a:r>
            <a:endParaRPr lang="x-none" alt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5884</Words>
  <Application>Kingsoft Office WPP</Application>
  <PresentationFormat>Widescreen</PresentationFormat>
  <Paragraphs>274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458</cp:revision>
  <dcterms:created xsi:type="dcterms:W3CDTF">2017-04-05T07:13:53Z</dcterms:created>
  <dcterms:modified xsi:type="dcterms:W3CDTF">2017-04-05T07:13:53Z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16393ࣳ-10.1.0.5672</vt:lpwstr>
  </property>
</Properties>
</file>