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3"/>
    <p:sldId id="272" r:id="rId4"/>
    <p:sldId id="289" r:id="rId5"/>
    <p:sldId id="294" r:id="rId6"/>
    <p:sldId id="295" r:id="rId7"/>
    <p:sldId id="296" r:id="rId8"/>
    <p:sldId id="297" r:id="rId9"/>
    <p:sldId id="304" r:id="rId10"/>
    <p:sldId id="299" r:id="rId11"/>
    <p:sldId id="279" r:id="rId12"/>
    <p:sldId id="301" r:id="rId13"/>
    <p:sldId id="302" r:id="rId14"/>
    <p:sldId id="305" r:id="rId15"/>
    <p:sldId id="306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Banker's algorithm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9555" y="663575"/>
            <a:ext cx="1168273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Multiple instances for every resource type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Conditions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Each process must claim maximum resource usage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process may have to wait for a resource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When a process gets all resources it has to return it in a finite amount of time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 be the number of processes, m be the number of resources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Some variables required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b="1" dirty="0">
                <a:sym typeface="+mn-ea"/>
              </a:rPr>
              <a:t>Available</a:t>
            </a:r>
            <a:r>
              <a:rPr lang="en-US" altLang="en-US" dirty="0">
                <a:sym typeface="+mn-ea"/>
              </a:rPr>
              <a:t>:  Vector of </a:t>
            </a:r>
            <a:r>
              <a:rPr lang="x-none" altLang="en-US" dirty="0">
                <a:sym typeface="+mn-ea"/>
              </a:rPr>
              <a:t>l</a:t>
            </a:r>
            <a:r>
              <a:rPr lang="en-US" altLang="en-US" dirty="0">
                <a:sym typeface="+mn-ea"/>
              </a:rPr>
              <a:t>ength m. If available[j] = k, there are k instances of resource type R</a:t>
            </a:r>
            <a:r>
              <a:rPr lang="en-US" altLang="en-US" baseline="-25000" dirty="0">
                <a:sym typeface="+mn-ea"/>
              </a:rPr>
              <a:t>j  </a:t>
            </a:r>
            <a:r>
              <a:rPr lang="en-US" altLang="en-US" dirty="0">
                <a:sym typeface="+mn-ea"/>
              </a:rPr>
              <a:t>available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sym typeface="+mn-ea"/>
              </a:rPr>
              <a:t>Max</a:t>
            </a:r>
            <a:r>
              <a:rPr lang="en-US" altLang="en-US" dirty="0">
                <a:sym typeface="+mn-ea"/>
              </a:rPr>
              <a:t>: n x m matrix.  If Max [i,j] = k, then process P</a:t>
            </a:r>
            <a:r>
              <a:rPr lang="en-US" altLang="en-US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may request at most k instances of resource type R</a:t>
            </a:r>
            <a:r>
              <a:rPr lang="en-US" altLang="en-US" baseline="-25000" dirty="0">
                <a:sym typeface="+mn-ea"/>
              </a:rPr>
              <a:t>j</a:t>
            </a:r>
            <a:endParaRPr lang="en-US" altLang="en-US" baseline="-250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sym typeface="+mn-ea"/>
              </a:rPr>
              <a:t>Allocation</a:t>
            </a:r>
            <a:r>
              <a:rPr lang="en-US" altLang="en-US" dirty="0">
                <a:sym typeface="+mn-ea"/>
              </a:rPr>
              <a:t>:  n x m matrix.  If Allocation[i,j] = k then P</a:t>
            </a:r>
            <a:r>
              <a:rPr lang="en-US" altLang="en-US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is currently allocated k instances of R</a:t>
            </a:r>
            <a:r>
              <a:rPr lang="en-US" altLang="en-US" baseline="-25000" dirty="0">
                <a:sym typeface="+mn-ea"/>
              </a:rPr>
              <a:t>j</a:t>
            </a:r>
            <a:endParaRPr lang="en-US" altLang="en-US" baseline="-25000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sym typeface="+mn-ea"/>
              </a:rPr>
              <a:t>Need</a:t>
            </a:r>
            <a:r>
              <a:rPr lang="en-US" altLang="en-US" dirty="0">
                <a:sym typeface="+mn-ea"/>
              </a:rPr>
              <a:t>:  n x m matrix. If Need[i,j] = k, then P</a:t>
            </a:r>
            <a:r>
              <a:rPr lang="en-US" altLang="en-US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may need k more instances of R</a:t>
            </a:r>
            <a:r>
              <a:rPr lang="en-US" altLang="en-US" baseline="-25000" dirty="0">
                <a:sym typeface="+mn-ea"/>
              </a:rPr>
              <a:t>j </a:t>
            </a:r>
            <a:r>
              <a:rPr lang="en-US" altLang="en-US" dirty="0">
                <a:sym typeface="+mn-ea"/>
              </a:rPr>
              <a:t>to complete its task </a:t>
            </a:r>
            <a:r>
              <a:rPr lang="x-none" altLang="en-US" dirty="0">
                <a:sym typeface="+mn-ea"/>
              </a:rPr>
              <a:t>so that </a:t>
            </a:r>
            <a:r>
              <a:rPr lang="en-US" altLang="en-US" dirty="0">
                <a:sym typeface="+mn-ea"/>
              </a:rPr>
              <a:t>Need [i,j] = Max[i,j] – Allocation [i,j]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Rows of matrices are represented with the row index as subscript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Banker's algorithm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9555" y="663575"/>
            <a:ext cx="11682730" cy="438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Safety algorithm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en-US" dirty="0">
                <a:sym typeface="+mn-ea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sym typeface="+mn-ea"/>
              </a:rPr>
              <a:t>Work</a:t>
            </a:r>
            <a:r>
              <a:rPr lang="en-US" altLang="en-US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dirty="0">
                <a:sym typeface="+mn-ea"/>
              </a:rPr>
              <a:t>and </a:t>
            </a:r>
            <a:r>
              <a:rPr lang="en-US" altLang="en-US" b="1" dirty="0">
                <a:solidFill>
                  <a:srgbClr val="000000"/>
                </a:solidFill>
                <a:sym typeface="+mn-ea"/>
              </a:rPr>
              <a:t>Finish</a:t>
            </a:r>
            <a:r>
              <a:rPr lang="en-US" altLang="en-US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dirty="0">
                <a:sym typeface="+mn-ea"/>
              </a:rPr>
              <a:t>be vectors of length m and n, respectively.  Initialize:</a:t>
            </a:r>
            <a:endParaRPr lang="en-US" altLang="en-US" dirty="0"/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b="1" dirty="0">
                <a:sym typeface="+mn-ea"/>
              </a:rPr>
              <a:t>Work = Available</a:t>
            </a:r>
            <a:endParaRPr lang="en-US" altLang="en-US" b="1" dirty="0"/>
          </a:p>
          <a:p>
            <a:pPr marL="1543050" lvl="3" indent="-342900">
              <a:lnSpc>
                <a:spcPct val="90000"/>
              </a:lnSpc>
              <a:buNone/>
            </a:pPr>
            <a:r>
              <a:rPr lang="en-US" altLang="en-US" b="1" dirty="0">
                <a:sym typeface="+mn-ea"/>
              </a:rPr>
              <a:t>Finish [i] = false for i = 0, 1, …, n- 1</a:t>
            </a:r>
            <a:endParaRPr lang="en-US" altLang="en-US" b="1" dirty="0"/>
          </a:p>
          <a:p>
            <a:pPr marL="1543050" lvl="3" indent="-34290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ym typeface="+mn-ea"/>
              </a:rPr>
              <a:t>2. Find an </a:t>
            </a:r>
            <a:r>
              <a:rPr lang="en-US" altLang="en-US" b="1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such that both: </a:t>
            </a:r>
            <a:endParaRPr lang="en-US" altLang="en-US" dirty="0"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ym typeface="+mn-ea"/>
              </a:rPr>
              <a:t>    (a) </a:t>
            </a:r>
            <a:r>
              <a:rPr lang="en-US" altLang="en-US" b="1" dirty="0">
                <a:sym typeface="+mn-ea"/>
              </a:rPr>
              <a:t>Finish [i] </a:t>
            </a:r>
            <a:r>
              <a:rPr lang="x-none" altLang="en-US" b="1" dirty="0">
                <a:sym typeface="+mn-ea"/>
              </a:rPr>
              <a:t>==</a:t>
            </a:r>
            <a:r>
              <a:rPr lang="en-US" altLang="en-US" b="1" dirty="0">
                <a:sym typeface="+mn-ea"/>
              </a:rPr>
              <a:t> false</a:t>
            </a:r>
            <a:endParaRPr lang="en-US" altLang="en-US" b="1" dirty="0"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b="1" dirty="0">
                <a:sym typeface="+mn-ea"/>
              </a:rPr>
              <a:t>    </a:t>
            </a:r>
            <a:r>
              <a:rPr lang="en-US" altLang="en-US" dirty="0">
                <a:sym typeface="+mn-ea"/>
              </a:rPr>
              <a:t>(b) </a:t>
            </a:r>
            <a:r>
              <a:rPr lang="en-US" altLang="en-US" b="1" dirty="0">
                <a:sym typeface="+mn-ea"/>
              </a:rPr>
              <a:t>Need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b="1" dirty="0">
                <a:sym typeface="+mn-ea"/>
              </a:rPr>
              <a:t> </a:t>
            </a:r>
            <a:r>
              <a:rPr lang="x-none" altLang="en-US" b="1" dirty="0">
                <a:sym typeface="+mn-ea"/>
              </a:rPr>
              <a:t>&lt;=</a:t>
            </a:r>
            <a:r>
              <a:rPr lang="en-US" altLang="en-US" b="1" dirty="0">
                <a:sym typeface="Symbol" pitchFamily="18" charset="2"/>
              </a:rPr>
              <a:t> Work</a:t>
            </a:r>
            <a:endParaRPr lang="en-US" altLang="en-US" b="1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b="1" dirty="0">
                <a:sym typeface="Symbol" pitchFamily="18" charset="2"/>
              </a:rPr>
              <a:t>    </a:t>
            </a:r>
            <a:r>
              <a:rPr lang="en-US" altLang="en-US" dirty="0">
                <a:sym typeface="Symbol" pitchFamily="18" charset="2"/>
              </a:rPr>
              <a:t>If no such</a:t>
            </a:r>
            <a:r>
              <a:rPr lang="en-US" altLang="en-US" b="1" dirty="0">
                <a:sym typeface="Symbol" pitchFamily="18" charset="2"/>
              </a:rPr>
              <a:t> i </a:t>
            </a:r>
            <a:r>
              <a:rPr lang="en-US" altLang="en-US" dirty="0">
                <a:sym typeface="Symbol" pitchFamily="18" charset="2"/>
              </a:rPr>
              <a:t>exists, go to step 4</a:t>
            </a:r>
            <a:endParaRPr lang="en-US" altLang="en-US" dirty="0"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ym typeface="+mn-ea"/>
              </a:rPr>
              <a:t>3. </a:t>
            </a:r>
            <a:r>
              <a:rPr lang="en-US" altLang="en-US" b="1" dirty="0">
                <a:sym typeface="+mn-ea"/>
              </a:rPr>
              <a:t>Work = Work + Allocation</a:t>
            </a:r>
            <a:r>
              <a:rPr lang="en-US" altLang="en-US" b="1" baseline="-25000" dirty="0">
                <a:sym typeface="+mn-ea"/>
              </a:rPr>
              <a:t>i</a:t>
            </a:r>
            <a:br>
              <a:rPr lang="en-US" altLang="en-US" b="1" dirty="0">
                <a:sym typeface="+mn-ea"/>
              </a:rPr>
            </a:br>
            <a:r>
              <a:rPr lang="en-US" altLang="en-US" b="1" dirty="0">
                <a:sym typeface="+mn-ea"/>
              </a:rPr>
              <a:t>    Finish[i] = true</a:t>
            </a:r>
            <a:br>
              <a:rPr lang="en-US" altLang="en-US" b="1" dirty="0">
                <a:sym typeface="+mn-ea"/>
              </a:rPr>
            </a:br>
            <a:r>
              <a:rPr lang="en-US" altLang="en-US" b="1" dirty="0">
                <a:sym typeface="+mn-ea"/>
              </a:rPr>
              <a:t>    </a:t>
            </a:r>
            <a:r>
              <a:rPr lang="en-US" altLang="en-US" dirty="0">
                <a:sym typeface="+mn-ea"/>
              </a:rPr>
              <a:t>go to step 2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ym typeface="+mn-ea"/>
              </a:rPr>
              <a:t>4. If </a:t>
            </a:r>
            <a:r>
              <a:rPr lang="en-US" altLang="en-US" b="1" dirty="0">
                <a:sym typeface="+mn-ea"/>
              </a:rPr>
              <a:t>Finish [i] == true </a:t>
            </a:r>
            <a:r>
              <a:rPr lang="en-US" altLang="en-US" dirty="0">
                <a:sym typeface="+mn-ea"/>
              </a:rPr>
              <a:t>for all </a:t>
            </a:r>
            <a:r>
              <a:rPr lang="en-US" altLang="en-US" b="1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, then the system is in a safe state</a:t>
            </a:r>
            <a:endParaRPr lang="en-US" altLang="en-US" dirty="0"/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Banker's algorithm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9555" y="663575"/>
            <a:ext cx="11682730" cy="413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Resource request algorithm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b="1" dirty="0">
                <a:sym typeface="+mn-ea"/>
              </a:rPr>
              <a:t>Request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= request vector for process </a:t>
            </a:r>
            <a:r>
              <a:rPr lang="en-US" altLang="en-US" b="1" dirty="0">
                <a:sym typeface="+mn-ea"/>
              </a:rPr>
              <a:t>P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.  If </a:t>
            </a:r>
            <a:r>
              <a:rPr lang="en-US" altLang="en-US" b="1" dirty="0">
                <a:sym typeface="+mn-ea"/>
              </a:rPr>
              <a:t>Request</a:t>
            </a:r>
            <a:r>
              <a:rPr lang="en-US" altLang="en-US" b="1" baseline="-25000" dirty="0">
                <a:sym typeface="+mn-ea"/>
              </a:rPr>
              <a:t>i </a:t>
            </a:r>
            <a:r>
              <a:rPr lang="en-US" altLang="en-US" b="1" dirty="0">
                <a:sym typeface="+mn-ea"/>
              </a:rPr>
              <a:t>[j] = k </a:t>
            </a:r>
            <a:r>
              <a:rPr lang="en-US" altLang="en-US" dirty="0">
                <a:sym typeface="+mn-ea"/>
              </a:rPr>
              <a:t>then process </a:t>
            </a:r>
            <a:r>
              <a:rPr lang="en-US" altLang="en-US" b="1" dirty="0">
                <a:sym typeface="+mn-ea"/>
              </a:rPr>
              <a:t>P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dirty="0">
                <a:sym typeface="+mn-ea"/>
              </a:rPr>
              <a:t> wants </a:t>
            </a:r>
            <a:r>
              <a:rPr lang="en-US" altLang="en-US" b="1" dirty="0">
                <a:sym typeface="+mn-ea"/>
              </a:rPr>
              <a:t>k</a:t>
            </a:r>
            <a:r>
              <a:rPr lang="en-US" altLang="en-US" dirty="0">
                <a:sym typeface="+mn-ea"/>
              </a:rPr>
              <a:t> instances of resource type </a:t>
            </a:r>
            <a:r>
              <a:rPr lang="en-US" altLang="en-US" b="1" dirty="0">
                <a:sym typeface="+mn-ea"/>
              </a:rPr>
              <a:t>R</a:t>
            </a:r>
            <a:r>
              <a:rPr lang="en-US" altLang="en-US" b="1" baseline="-25000" dirty="0">
                <a:sym typeface="+mn-ea"/>
              </a:rPr>
              <a:t>j</a:t>
            </a:r>
            <a:endParaRPr lang="en-US" altLang="en-US" b="1" baseline="-25000" dirty="0"/>
          </a:p>
          <a:p>
            <a:pPr lvl="1">
              <a:lnSpc>
                <a:spcPct val="90000"/>
              </a:lnSpc>
              <a:buNone/>
            </a:pPr>
            <a:endParaRPr lang="en-US" altLang="en-US" dirty="0"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+mn-ea"/>
              </a:rPr>
              <a:t>1.	If </a:t>
            </a:r>
            <a:r>
              <a:rPr lang="en-US" altLang="en-US" b="1" dirty="0">
                <a:sym typeface="+mn-ea"/>
              </a:rPr>
              <a:t>Request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b="1" dirty="0">
                <a:sym typeface="+mn-ea"/>
              </a:rPr>
              <a:t> </a:t>
            </a:r>
            <a:r>
              <a:rPr lang="x-none" altLang="en-US" b="1" dirty="0">
                <a:sym typeface="+mn-ea"/>
              </a:rPr>
              <a:t>&lt;= </a:t>
            </a:r>
            <a:r>
              <a:rPr lang="en-US" altLang="en-US" b="1" dirty="0">
                <a:sym typeface="Symbol" pitchFamily="18" charset="2"/>
              </a:rPr>
              <a:t>Need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go to step 2.  Otherwise, raise error condition, since process has exceeded its maximum claim</a:t>
            </a: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2.	If </a:t>
            </a:r>
            <a:r>
              <a:rPr lang="en-US" altLang="en-US" b="1" dirty="0">
                <a:sym typeface="+mn-ea"/>
              </a:rPr>
              <a:t>Request</a:t>
            </a:r>
            <a:r>
              <a:rPr lang="en-US" altLang="en-US" b="1" baseline="-25000" dirty="0">
                <a:sym typeface="+mn-ea"/>
              </a:rPr>
              <a:t>i</a:t>
            </a:r>
            <a:r>
              <a:rPr lang="en-US" altLang="en-US" b="1" dirty="0">
                <a:sym typeface="+mn-ea"/>
              </a:rPr>
              <a:t> </a:t>
            </a:r>
            <a:r>
              <a:rPr lang="x-none" altLang="en-US" b="1" dirty="0">
                <a:sym typeface="+mn-ea"/>
              </a:rPr>
              <a:t>&lt;= </a:t>
            </a:r>
            <a:r>
              <a:rPr lang="en-US" altLang="en-US" b="1" dirty="0">
                <a:sym typeface="Symbol" pitchFamily="18" charset="2"/>
              </a:rPr>
              <a:t>Available</a:t>
            </a:r>
            <a:r>
              <a:rPr lang="en-US" altLang="en-US" dirty="0">
                <a:sym typeface="Symbol" pitchFamily="18" charset="2"/>
              </a:rPr>
              <a:t>, go to step 3.  Otherwise </a:t>
            </a:r>
            <a:r>
              <a:rPr lang="en-US" altLang="en-US" b="1" dirty="0">
                <a:sym typeface="Symbol" pitchFamily="18" charset="2"/>
              </a:rPr>
              <a:t>P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 must wait, since resources are not available</a:t>
            </a: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3.	Pretend to allocate requested resources to </a:t>
            </a:r>
            <a:r>
              <a:rPr lang="en-US" altLang="en-US" b="1" dirty="0">
                <a:sym typeface="Symbol" pitchFamily="18" charset="2"/>
              </a:rPr>
              <a:t>P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by modifying the state as follows:		</a:t>
            </a:r>
            <a:r>
              <a:rPr lang="en-US" altLang="en-US" b="1" dirty="0">
                <a:sym typeface="Symbol" pitchFamily="18" charset="2"/>
              </a:rPr>
              <a:t>Available = Available  – Request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  <a:endParaRPr lang="en-US" altLang="en-US" b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ym typeface="Symbol" pitchFamily="18" charset="2"/>
              </a:rPr>
              <a:t>	Allocation</a:t>
            </a:r>
            <a:r>
              <a:rPr lang="en-US" altLang="en-US" b="1" baseline="-25000" dirty="0">
                <a:sym typeface="Symbol" pitchFamily="18" charset="2"/>
              </a:rPr>
              <a:t>i </a:t>
            </a:r>
            <a:r>
              <a:rPr lang="en-US" altLang="en-US" b="1" dirty="0">
                <a:sym typeface="Symbol" pitchFamily="18" charset="2"/>
              </a:rPr>
              <a:t>= Allocation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+ Request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  <a:endParaRPr lang="en-US" altLang="en-US" b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ym typeface="Symbol" pitchFamily="18" charset="2"/>
              </a:rPr>
              <a:t>	Need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= Need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– Request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  <a:endParaRPr lang="en-US" altLang="en-US" b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If safe the resources are allocated to </a:t>
            </a:r>
            <a:r>
              <a:rPr lang="en-US" altLang="en-US" b="1" dirty="0">
                <a:sym typeface="Symbol" pitchFamily="18" charset="2"/>
              </a:rPr>
              <a:t>P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endParaRPr lang="en-US" altLang="en-US" b="1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If unsafe </a:t>
            </a:r>
            <a:r>
              <a:rPr lang="en-US" altLang="en-US" b="1" dirty="0">
                <a:sym typeface="Symbol" pitchFamily="18" charset="2"/>
              </a:rPr>
              <a:t>P</a:t>
            </a:r>
            <a:r>
              <a:rPr lang="en-US" altLang="en-US" b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must wait, and the old resource-allocation state is restored</a:t>
            </a:r>
            <a:endParaRPr lang="en-US" altLang="en-US" dirty="0"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Example for Banker's algorithm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829945"/>
            <a:ext cx="4199890" cy="2238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955" y="776605"/>
            <a:ext cx="7488555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5 processes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3 resources = A (10), B (5), C (7)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At some time t0 we have the following state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need matrix is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Do we have a safe system?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Prove that the </a:t>
            </a:r>
            <a:r>
              <a:rPr lang="x-none" altLang="en-IN"/>
              <a:t>sequence P1, P3, P4, P2, P0 leads to a safe state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P1 requests 1 A and 2 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Assume that the allocation is done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Does the sequence P1, P3, P4, P0, P2 lead to a safe state?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2505075"/>
            <a:ext cx="160972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Deadlock detection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We need some algorithm that runs periodically to detect deadlocks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there is a single instance of each resource then we make a wait-for graph from the resource graph and check for cycles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a deadlock has been detected then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Abort processes (either all or sequentially until cycles are not there)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20" y="1873885"/>
            <a:ext cx="6355080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Necessary conditions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Graph representation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prevention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avoidance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Banker's algorithm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detection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7)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Race conditions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When several processes/threads access data concurrently and the outcome of the execution depends on the order of access</a:t>
            </a:r>
            <a:endParaRPr lang="x-none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Critical sections and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Solution to the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Peterson's solution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Support for synchronization in hardware - test_and_set(), compare_and_swap()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Mutex locks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 examples for mutexes and 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Classical problems in synchronization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Deadlocks in more detail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Deadlock and starvation for semaphores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4813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We looked at an example deadlock problem for mutexes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P1 acquires mutex A and then B, P2 acquires B and then A - deadlock!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An example with 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x-none" dirty="0">
                <a:solidFill>
                  <a:srgbClr val="000000"/>
                </a:solidFill>
                <a:sym typeface="+mn-ea"/>
              </a:rPr>
              <a:t>	    </a:t>
            </a:r>
            <a:r>
              <a:rPr dirty="0">
                <a:solidFill>
                  <a:srgbClr val="000000"/>
                </a:solidFill>
                <a:sym typeface="+mn-ea"/>
              </a:rPr>
              <a:t>Let </a:t>
            </a:r>
            <a:r>
              <a:rPr b="1" i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S</a:t>
            </a:r>
            <a:r>
              <a:rPr dirty="0">
                <a:solidFill>
                  <a:srgbClr val="000000"/>
                </a:solidFill>
                <a:sym typeface="+mn-ea"/>
              </a:rPr>
              <a:t> and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b="1" i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Q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dirty="0">
                <a:solidFill>
                  <a:srgbClr val="000000"/>
                </a:solidFill>
                <a:sym typeface="+mn-ea"/>
              </a:rPr>
              <a:t>be </a:t>
            </a:r>
            <a:r>
              <a:rPr dirty="0">
                <a:sym typeface="+mn-ea"/>
              </a:rPr>
              <a:t>two semaphores initialized to 1</a:t>
            </a: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marL="285750" indent="-285750" defTabSz="0">
              <a:lnSpc>
                <a:spcPct val="90000"/>
              </a:lnSpc>
              <a:buFont typeface="Arial" charset="0"/>
              <a:buChar char="•"/>
              <a:tabLst>
                <a:tab pos="1882775" algn="ctr"/>
                <a:tab pos="4568825" algn="ctr"/>
              </a:tabLst>
            </a:pPr>
            <a:r>
              <a:rPr lang="x-none" dirty="0">
                <a:sym typeface="+mn-ea"/>
              </a:rPr>
              <a:t>Starvation - indefinite waiting in the waiting queue for the semaphore</a:t>
            </a:r>
            <a:endParaRPr lang="x-none" dirty="0">
              <a:sym typeface="+mn-ea"/>
            </a:endParaRPr>
          </a:p>
          <a:p>
            <a:pPr marL="285750" indent="-285750" defTabSz="0">
              <a:lnSpc>
                <a:spcPct val="90000"/>
              </a:lnSpc>
              <a:buFont typeface="Arial" charset="0"/>
              <a:buChar char="•"/>
              <a:tabLst>
                <a:tab pos="1882775" algn="ctr"/>
                <a:tab pos="4568825" algn="ctr"/>
              </a:tabLst>
            </a:pPr>
            <a:r>
              <a:rPr lang="x-none" dirty="0">
                <a:sym typeface="+mn-ea"/>
              </a:rPr>
              <a:t>Priority inversion problem - a lower priority process holds a semaphore and blocks a higher priority process</a:t>
            </a:r>
            <a:endParaRPr lang="x-none"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buNone/>
              <a:tabLst>
                <a:tab pos="1882775" algn="ctr"/>
                <a:tab pos="4568825" algn="ctr"/>
              </a:tabLst>
            </a:pPr>
            <a:r>
              <a:rPr i="1" dirty="0">
                <a:solidFill>
                  <a:srgbClr val="000000"/>
                </a:solidFill>
                <a:sym typeface="+mn-ea"/>
              </a:rPr>
              <a:t>		</a:t>
            </a: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56895" y="1826895"/>
          <a:ext cx="1120203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335"/>
                <a:gridCol w="5600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signal(Q):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signal(S)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model for thinking about deadlocks and characterization of deadlocks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72085" y="739775"/>
            <a:ext cx="1188847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some resources in the system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m types of resources R</a:t>
            </a:r>
            <a:r>
              <a:rPr lang="x-none" altLang="en-IN" baseline="-25000"/>
              <a:t>1</a:t>
            </a:r>
            <a:r>
              <a:rPr lang="x-none" altLang="en-IN"/>
              <a:t>, R</a:t>
            </a:r>
            <a:r>
              <a:rPr lang="x-none" altLang="en-IN" baseline="-25000"/>
              <a:t>2</a:t>
            </a:r>
            <a:r>
              <a:rPr lang="x-none" altLang="en-IN"/>
              <a:t>, ..., R</a:t>
            </a:r>
            <a:r>
              <a:rPr lang="x-none" altLang="en-IN" baseline="-25000"/>
              <a:t>m</a:t>
            </a:r>
            <a:endParaRPr lang="x-none" altLang="en-IN" baseline="-25000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W</a:t>
            </a:r>
            <a:r>
              <a:rPr lang="x-none" altLang="en-IN" baseline="-25000"/>
              <a:t>i </a:t>
            </a:r>
            <a:r>
              <a:rPr lang="x-none" altLang="en-IN"/>
              <a:t>instances of the resource R</a:t>
            </a:r>
            <a:r>
              <a:rPr lang="x-none" altLang="en-IN" baseline="-25000"/>
              <a:t>i</a:t>
            </a:r>
            <a:endParaRPr lang="x-none" altLang="en-IN" baseline="-25000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Procedure for using an instance of a resource: request </a:t>
            </a:r>
            <a:r>
              <a:rPr lang="x-none" altLang="en-IN">
                <a:cs typeface="Arial" charset="0"/>
              </a:rPr>
              <a:t>→ </a:t>
            </a:r>
            <a:r>
              <a:rPr lang="x-none" altLang="en-IN"/>
              <a:t>use </a:t>
            </a:r>
            <a:r>
              <a:rPr lang="x-none" altLang="en-IN">
                <a:cs typeface="Arial" charset="0"/>
                <a:sym typeface="+mn-ea"/>
              </a:rPr>
              <a:t>→ </a:t>
            </a:r>
            <a:r>
              <a:rPr lang="x-none" altLang="en-IN"/>
              <a:t>release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 deadlock can occur when (necessary conditions)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Only one process can hold a resource - mutual exclusion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process holds a resource and then waits to get other resources held by other processes - hold and wait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process has to voluntarily give up a resource - No pre-emption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</a:t>
            </a:r>
            <a:r>
              <a:rPr lang="x-none" altLang="en-IN" baseline="-25000"/>
              <a:t>1</a:t>
            </a:r>
            <a:r>
              <a:rPr lang="x-none" altLang="en-IN"/>
              <a:t> wants a resource held by P</a:t>
            </a:r>
            <a:r>
              <a:rPr lang="x-none" altLang="en-IN" baseline="-25000"/>
              <a:t>2</a:t>
            </a:r>
            <a:r>
              <a:rPr lang="x-none" altLang="en-IN"/>
              <a:t>, P</a:t>
            </a:r>
            <a:r>
              <a:rPr lang="x-none" altLang="en-IN" baseline="-25000"/>
              <a:t>2</a:t>
            </a:r>
            <a:r>
              <a:rPr lang="x-none" altLang="en-IN"/>
              <a:t> one by P</a:t>
            </a:r>
            <a:r>
              <a:rPr lang="x-none" altLang="en-IN" baseline="-25000"/>
              <a:t>3</a:t>
            </a:r>
            <a:r>
              <a:rPr lang="x-none" altLang="en-IN"/>
              <a:t>, ... P</a:t>
            </a:r>
            <a:r>
              <a:rPr lang="x-none" altLang="en-IN" baseline="-25000"/>
              <a:t>n</a:t>
            </a:r>
            <a:r>
              <a:rPr lang="x-none" altLang="en-IN"/>
              <a:t> one by P</a:t>
            </a:r>
            <a:r>
              <a:rPr lang="x-none" altLang="en-IN" baseline="-25000"/>
              <a:t>n+1</a:t>
            </a:r>
            <a:r>
              <a:rPr lang="x-none" altLang="en-IN"/>
              <a:t>, and P</a:t>
            </a:r>
            <a:r>
              <a:rPr lang="x-none" altLang="en-IN" baseline="-25000"/>
              <a:t>n+1</a:t>
            </a:r>
            <a:r>
              <a:rPr lang="x-none" altLang="en-IN"/>
              <a:t> one by P</a:t>
            </a:r>
            <a:r>
              <a:rPr lang="x-none" altLang="en-IN" baseline="-25000"/>
              <a:t>1</a:t>
            </a:r>
            <a:r>
              <a:rPr lang="x-none" altLang="en-IN"/>
              <a:t> - circular wait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graph representation to think about deadlocks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46685" y="739775"/>
            <a:ext cx="1188847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Arial" charset="0"/>
              <a:buChar char="•"/>
            </a:pPr>
            <a:r>
              <a:rPr lang="x-none" altLang="en-IN"/>
              <a:t>Resources R</a:t>
            </a:r>
            <a:r>
              <a:rPr lang="x-none" altLang="en-IN" baseline="-25000"/>
              <a:t>1</a:t>
            </a:r>
            <a:r>
              <a:rPr lang="x-none" altLang="en-IN"/>
              <a:t>, R</a:t>
            </a:r>
            <a:r>
              <a:rPr lang="x-none" altLang="en-IN" baseline="-25000"/>
              <a:t>2</a:t>
            </a:r>
            <a:r>
              <a:rPr lang="x-none" altLang="en-IN"/>
              <a:t>, ..., R</a:t>
            </a:r>
            <a:r>
              <a:rPr lang="x-none" altLang="en-IN" baseline="-25000"/>
              <a:t>m </a:t>
            </a:r>
            <a:r>
              <a:rPr lang="x-none" altLang="en-IN"/>
              <a:t> and processes </a:t>
            </a:r>
            <a:r>
              <a:rPr lang="x-none" altLang="en-IN">
                <a:sym typeface="+mn-ea"/>
              </a:rPr>
              <a:t>P</a:t>
            </a:r>
            <a:r>
              <a:rPr lang="x-none" altLang="en-IN" baseline="-25000">
                <a:sym typeface="+mn-ea"/>
              </a:rPr>
              <a:t>1</a:t>
            </a:r>
            <a:r>
              <a:rPr lang="x-none" altLang="en-IN">
                <a:sym typeface="+mn-ea"/>
              </a:rPr>
              <a:t>, P</a:t>
            </a:r>
            <a:r>
              <a:rPr lang="x-none" altLang="en-IN" baseline="-25000">
                <a:sym typeface="+mn-ea"/>
              </a:rPr>
              <a:t>2</a:t>
            </a:r>
            <a:r>
              <a:rPr lang="x-none" altLang="en-IN">
                <a:sym typeface="+mn-ea"/>
              </a:rPr>
              <a:t>, ... P</a:t>
            </a:r>
            <a:r>
              <a:rPr lang="x-none" altLang="en-IN" baseline="-25000">
                <a:sym typeface="+mn-ea"/>
              </a:rPr>
              <a:t>n</a:t>
            </a:r>
            <a:r>
              <a:rPr lang="x-none" altLang="en-IN">
                <a:sym typeface="+mn-ea"/>
              </a:rPr>
              <a:t> are nodes in a graph</a:t>
            </a: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Request edge between P</a:t>
            </a:r>
            <a:r>
              <a:rPr lang="x-none" altLang="en-IN" baseline="-25000">
                <a:sym typeface="+mn-ea"/>
              </a:rPr>
              <a:t>i </a:t>
            </a:r>
            <a:r>
              <a:rPr lang="x-none" altLang="en-IN">
                <a:sym typeface="+mn-ea"/>
              </a:rPr>
              <a:t>and R</a:t>
            </a:r>
            <a:r>
              <a:rPr lang="x-none" altLang="en-IN" baseline="-25000">
                <a:sym typeface="+mn-ea"/>
              </a:rPr>
              <a:t>j</a:t>
            </a:r>
            <a:r>
              <a:rPr lang="x-none" altLang="en-IN">
                <a:sym typeface="+mn-ea"/>
              </a:rPr>
              <a:t> which is directed</a:t>
            </a: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endParaRPr lang="x-none" altLang="en-IN"/>
          </a:p>
          <a:p>
            <a:pPr marL="0" lvl="1" indent="-285750">
              <a:buFont typeface="Arial" charset="0"/>
              <a:buChar char="•"/>
            </a:pPr>
            <a:endParaRPr lang="x-none" altLang="en-IN"/>
          </a:p>
          <a:p>
            <a:pPr marL="0" lvl="1" indent="-285750">
              <a:buFont typeface="Arial" charset="0"/>
              <a:buChar char="•"/>
            </a:pPr>
            <a:r>
              <a:rPr lang="x-none" altLang="en-IN"/>
              <a:t>Allocation edge between R</a:t>
            </a:r>
            <a:r>
              <a:rPr lang="x-none" altLang="en-IN" baseline="-25000"/>
              <a:t>j</a:t>
            </a:r>
            <a:r>
              <a:rPr lang="x-none" altLang="en-IN"/>
              <a:t> and P</a:t>
            </a:r>
            <a:r>
              <a:rPr lang="x-none" altLang="en-IN" baseline="-25000"/>
              <a:t>i </a:t>
            </a:r>
            <a:r>
              <a:rPr lang="x-none" altLang="en-IN"/>
              <a:t>which is directed</a:t>
            </a:r>
            <a:endParaRPr lang="x-none" altLang="en-IN"/>
          </a:p>
        </p:txBody>
      </p:sp>
      <p:sp>
        <p:nvSpPr>
          <p:cNvPr id="10244" name="Oval 4"/>
          <p:cNvSpPr/>
          <p:nvPr/>
        </p:nvSpPr>
        <p:spPr>
          <a:xfrm>
            <a:off x="7952740" y="657543"/>
            <a:ext cx="495300" cy="49530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en-US" altLang="en-US" dirty="0">
              <a:latin typeface="Verdana" pitchFamily="34" charset="0"/>
              <a:ea typeface="MS PGothic" pitchFamily="34" charset="-128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8735060" y="687388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6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7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46" name="Oval 6"/>
          <p:cNvSpPr/>
          <p:nvPr/>
        </p:nvSpPr>
        <p:spPr>
          <a:xfrm>
            <a:off x="5751830" y="1302385"/>
            <a:ext cx="495300" cy="49530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en-US" i="1" dirty="0">
                <a:latin typeface="Helvetica" pitchFamily="-84" charset="0"/>
                <a:ea typeface="MS PGothic" pitchFamily="34" charset="-128"/>
              </a:rPr>
              <a:t>P</a:t>
            </a:r>
            <a:r>
              <a:rPr lang="en-US" altLang="en-US" i="1" baseline="-25000" dirty="0">
                <a:latin typeface="Helvetica" pitchFamily="-84" charset="0"/>
                <a:ea typeface="MS PGothic" pitchFamily="34" charset="-128"/>
              </a:rPr>
              <a:t>i</a:t>
            </a:r>
            <a:endParaRPr lang="en-US" altLang="en-US" i="1" dirty="0">
              <a:latin typeface="Helvetica" pitchFamily="-84" charset="0"/>
              <a:ea typeface="MS PGothic" pitchFamily="34" charset="-128"/>
            </a:endParaRPr>
          </a:p>
        </p:txBody>
      </p:sp>
      <p:grpSp>
        <p:nvGrpSpPr>
          <p:cNvPr id="9" name="Group 13"/>
          <p:cNvGrpSpPr/>
          <p:nvPr/>
        </p:nvGrpSpPr>
        <p:grpSpPr bwMode="auto">
          <a:xfrm rot="0">
            <a:off x="6583680" y="1365885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49" name="Line 19"/>
          <p:cNvSpPr/>
          <p:nvPr/>
        </p:nvSpPr>
        <p:spPr>
          <a:xfrm>
            <a:off x="6256655" y="156908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IN" altLang="en-US"/>
          </a:p>
        </p:txBody>
      </p:sp>
      <p:sp>
        <p:nvSpPr>
          <p:cNvPr id="10250" name="Text Box 20"/>
          <p:cNvSpPr txBox="1"/>
          <p:nvPr/>
        </p:nvSpPr>
        <p:spPr>
          <a:xfrm>
            <a:off x="6644005" y="1783715"/>
            <a:ext cx="33845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400" i="1" dirty="0">
                <a:latin typeface="Helvetica" pitchFamily="-84" charset="0"/>
                <a:ea typeface="MS PGothic" pitchFamily="34" charset="-128"/>
              </a:rPr>
              <a:t>R</a:t>
            </a:r>
            <a:r>
              <a:rPr lang="en-US" altLang="en-US" sz="1400" i="1" baseline="-25000" dirty="0">
                <a:latin typeface="Helvetica" pitchFamily="-84" charset="0"/>
                <a:ea typeface="MS PGothic" pitchFamily="34" charset="-128"/>
              </a:rPr>
              <a:t>j</a:t>
            </a:r>
            <a:endParaRPr lang="en-US" altLang="en-US" sz="1400" i="1" dirty="0">
              <a:latin typeface="Helvetica" pitchFamily="-84" charset="0"/>
              <a:ea typeface="MS PGothic" pitchFamily="34" charset="-128"/>
            </a:endParaRPr>
          </a:p>
        </p:txBody>
      </p:sp>
      <p:sp>
        <p:nvSpPr>
          <p:cNvPr id="10245" name="Oval 5"/>
          <p:cNvSpPr/>
          <p:nvPr/>
        </p:nvSpPr>
        <p:spPr>
          <a:xfrm>
            <a:off x="5948045" y="2074545"/>
            <a:ext cx="495300" cy="495300"/>
          </a:xfrm>
          <a:prstGeom prst="ellipse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en-US" i="1" dirty="0">
                <a:latin typeface="Helvetica" pitchFamily="-84" charset="0"/>
                <a:ea typeface="MS PGothic" pitchFamily="34" charset="-128"/>
              </a:rPr>
              <a:t>P</a:t>
            </a:r>
            <a:r>
              <a:rPr lang="en-US" altLang="en-US" i="1" baseline="-25000" dirty="0">
                <a:latin typeface="Helvetica" pitchFamily="-84" charset="0"/>
                <a:ea typeface="MS PGothic" pitchFamily="34" charset="-128"/>
              </a:rPr>
              <a:t>i</a:t>
            </a:r>
            <a:endParaRPr lang="en-US" altLang="en-US" dirty="0">
              <a:latin typeface="Helvetica" pitchFamily="-84" charset="0"/>
              <a:ea typeface="MS PGothic" pitchFamily="34" charset="-128"/>
            </a:endParaRPr>
          </a:p>
        </p:txBody>
      </p:sp>
      <p:grpSp>
        <p:nvGrpSpPr>
          <p:cNvPr id="11" name="Group 21"/>
          <p:cNvGrpSpPr/>
          <p:nvPr/>
        </p:nvGrpSpPr>
        <p:grpSpPr bwMode="auto">
          <a:xfrm rot="0">
            <a:off x="6741795" y="2138045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52" name="Line 27"/>
          <p:cNvSpPr/>
          <p:nvPr/>
        </p:nvSpPr>
        <p:spPr>
          <a:xfrm flipH="1">
            <a:off x="6414770" y="2284095"/>
            <a:ext cx="476250" cy="104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IN" altLang="en-US"/>
          </a:p>
        </p:txBody>
      </p:sp>
      <p:sp>
        <p:nvSpPr>
          <p:cNvPr id="10253" name="Text Box 28"/>
          <p:cNvSpPr txBox="1"/>
          <p:nvPr/>
        </p:nvSpPr>
        <p:spPr>
          <a:xfrm>
            <a:off x="6792595" y="2526665"/>
            <a:ext cx="33845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400" i="1" dirty="0">
                <a:latin typeface="Helvetica" pitchFamily="-84" charset="0"/>
                <a:ea typeface="MS PGothic" pitchFamily="34" charset="-128"/>
              </a:rPr>
              <a:t>R</a:t>
            </a:r>
            <a:r>
              <a:rPr lang="en-US" altLang="en-US" sz="1400" i="1" baseline="-25000" dirty="0">
                <a:latin typeface="Helvetica" pitchFamily="-84" charset="0"/>
                <a:ea typeface="MS PGothic" pitchFamily="34" charset="-128"/>
              </a:rPr>
              <a:t>j</a:t>
            </a:r>
            <a:endParaRPr lang="en-US" altLang="en-US" sz="1400" i="1" dirty="0">
              <a:latin typeface="Helvetica" pitchFamily="-84" charset="0"/>
              <a:ea typeface="MS PGothic" pitchFamily="34" charset="-128"/>
            </a:endParaRPr>
          </a:p>
        </p:txBody>
      </p:sp>
      <p:pic>
        <p:nvPicPr>
          <p:cNvPr id="11267" name="Picture 1032"/>
          <p:cNvPicPr>
            <a:picLocks noChangeAspect="1"/>
          </p:cNvPicPr>
          <p:nvPr/>
        </p:nvPicPr>
        <p:blipFill>
          <a:blip r:embed="rId2"/>
          <a:srcRect l="25287" t="926" r="25287" b="1532"/>
          <a:stretch>
            <a:fillRect/>
          </a:stretch>
        </p:blipFill>
        <p:spPr>
          <a:xfrm>
            <a:off x="511175" y="3194050"/>
            <a:ext cx="2213610" cy="3277870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1229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323590"/>
            <a:ext cx="2108835" cy="31083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315" name="Picture 4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135" y="3410585"/>
            <a:ext cx="2189480" cy="27933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TextBox 11"/>
          <p:cNvSpPr txBox="1"/>
          <p:nvPr/>
        </p:nvSpPr>
        <p:spPr>
          <a:xfrm>
            <a:off x="8947150" y="3364865"/>
            <a:ext cx="294640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If a graph contains no cycles; then no deadlock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If cycles exist, then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If there is only one instance of a resource; then deadlock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If there are multiple instances; possible deadlock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How to handle deadlocks?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Prevent and avoid deadlocks - don't allow system to enter a deadlock state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Allow system to enter a deadlock - identify that system has entered deadlock and then recover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Ignore the problem - used by xv6 (and in fact other operating systems)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prevention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Prevent ways/restrict ways in which requests can be made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Mutual exclusion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not needed for shareable resources like read only files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Hold and wait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processes should be allocated all its resources when the process starts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No Pre-emption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a process holding some resources asks for other resources which are held by others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Release all currently holding resources - but these are put in a wait queue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Get all resources together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Circular wait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Lock order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How to handle deadlocks?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avoidance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Make each process declare the maximum number of resource instances of each type that it needs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Define resource-allocation state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Number of available resource instances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Number of allocated resource instances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Maximum demands of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Concept of a safe state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state in which deadlocks cannot occur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system will be in a safe state if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There exists a set of processes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1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,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2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, ... ,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n</a:t>
            </a:r>
            <a:endParaRPr lang="x-none" altLang="en-IN" baseline="-25000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For each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, the resources that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can still request can be satisfied by currently available resources and resources being used by all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j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, for j &lt; i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needs resources not immediately available it has to wait for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j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-s to release them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Once it obtains the resources then it uses all the resources and releases them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Once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has finished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i+1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can start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Deadlock avoidance - safe states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An example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12 harddisks, 3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Their maximum needs and current needs are as shown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At current time, we are in a safe state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3 remaining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allocation sequence P1, P0, P2 leads to a safe state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P1 can be allocated 2 and then returned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(P0 and P2 waits)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4 + 1 = 5 remaining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P0 can get 5 and then returned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10 remaining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P2 can get 7 more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60" y="375920"/>
            <a:ext cx="376174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Avoidance algorithms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Single instance for every resource type - use the resource graph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Resource requests should be made apriori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new type of edge in the resource graph - claim edge (Process may claim a resource)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claim edge is converted to a request edge; request edge converted to an allocation/assignment edge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Once the process releases the resource the edge goes back to a claim edge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Suppose process P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i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requests R</a:t>
            </a:r>
            <a:r>
              <a:rPr lang="x-none" altLang="en-IN" baseline="-25000" dirty="0">
                <a:solidFill>
                  <a:schemeClr val="tx1"/>
                </a:solidFill>
                <a:sym typeface="+mn-ea"/>
              </a:rPr>
              <a:t>j</a:t>
            </a:r>
            <a:endParaRPr lang="x-none" altLang="en-IN" baseline="-25000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Request is granted only if converting request to assignment does not lead to cycles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6627" name="Picture 4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3018155"/>
            <a:ext cx="2653030" cy="26892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651" name="Picture 4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990" y="2941955"/>
            <a:ext cx="2790190" cy="28282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Picture 4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5" y="2965450"/>
            <a:ext cx="2653030" cy="268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7411</Words>
  <Application>Kingsoft Office WPP</Application>
  <PresentationFormat>Widescreen</PresentationFormat>
  <Paragraphs>294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556</cp:revision>
  <dcterms:created xsi:type="dcterms:W3CDTF">2017-04-05T08:16:45Z</dcterms:created>
  <dcterms:modified xsi:type="dcterms:W3CDTF">2017-04-05T08:16:45Z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16393ࡆ-10.1.0.5672</vt:lpwstr>
  </property>
</Properties>
</file>