
<file path=[Content_Types].xml><?xml version="1.0" encoding="utf-8"?>
<Types xmlns="http://schemas.openxmlformats.org/package/2006/content-types">
  <Default Extension="jpeg" ContentType="image/jpeg"/>
  <Default Extension="wmf" ContentType="image/x-wmf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3"/>
    <p:sldId id="272" r:id="rId4"/>
    <p:sldId id="289" r:id="rId5"/>
    <p:sldId id="303" r:id="rId6"/>
    <p:sldId id="304" r:id="rId7"/>
    <p:sldId id="305" r:id="rId8"/>
    <p:sldId id="306" r:id="rId9"/>
    <p:sldId id="307" r:id="rId10"/>
    <p:sldId id="309" r:id="rId11"/>
    <p:sldId id="310" r:id="rId12"/>
    <p:sldId id="311" r:id="rId13"/>
    <p:sldId id="312" r:id="rId14"/>
    <p:sldId id="313" r:id="rId15"/>
    <p:sldId id="315" r:id="rId16"/>
    <p:sldId id="314" r:id="rId17"/>
    <p:sldId id="30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notesMaster" Target="notesMasters/notesMaster1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2.wmf"/><Relationship Id="rId1" Type="http://schemas.openxmlformats.org/officeDocument/2006/relationships/image" Target="../media/image2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4.jpeg"/><Relationship Id="rId1" Type="http://schemas.openxmlformats.org/officeDocument/2006/relationships/image" Target="../media/image23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6.jpeg"/><Relationship Id="rId1" Type="http://schemas.openxmlformats.org/officeDocument/2006/relationships/image" Target="../media/image25.jpe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image" Target="../media/image27.jpe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33.png"/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image" Target="../media/image30.jpe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37.png"/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image" Target="../media/image34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8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jpeg"/><Relationship Id="rId1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4.wmf"/><Relationship Id="rId2" Type="http://schemas.openxmlformats.org/officeDocument/2006/relationships/image" Target="../media/image13.emf"/><Relationship Id="rId1" Type="http://schemas.openxmlformats.org/officeDocument/2006/relationships/image" Target="../media/image1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6.wmf"/><Relationship Id="rId1" Type="http://schemas.openxmlformats.org/officeDocument/2006/relationships/image" Target="../media/image15.jpe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0.wmf"/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129665" y="885825"/>
            <a:ext cx="9933305" cy="45046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I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Department of Avionics,</a:t>
            </a:r>
            <a:endParaRPr lang="x-none" altLang="en-I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x-none" altLang="en-I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Indian Institute of Space Science and Technology</a:t>
            </a:r>
            <a:endParaRPr lang="x-none" altLang="en-I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x-none" altLang="en-I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x-none" altLang="en-IN" sz="3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AV224 - Computer Organization &amp; Operating Systems</a:t>
            </a:r>
            <a:endParaRPr lang="x-none" altLang="en-IN" sz="3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x-none" altLang="en-IN" sz="3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x-none" altLang="en-IN" sz="3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x-none" altLang="en-I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Instructor: Vineeth B. S. (vineethbs@iist.ac.in)</a:t>
            </a:r>
            <a:endParaRPr lang="x-none" altLang="en-I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x-none" altLang="en-I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x-none" altLang="en-I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x-none" altLang="en-I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Lecture 35</a:t>
            </a:r>
            <a:endParaRPr lang="x-none" altLang="en-I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x-none" altLang="en-I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05/04/2017</a:t>
            </a:r>
            <a:endParaRPr lang="x-none" altLang="en-I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075" name="Footer Placeholder 7"/>
          <p:cNvSpPr txBox="1">
            <a:spLocks noGrp="1"/>
          </p:cNvSpPr>
          <p:nvPr/>
        </p:nvSpPr>
        <p:spPr>
          <a:xfrm>
            <a:off x="1492885" y="6081395"/>
            <a:ext cx="91440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p>
            <a:pPr lvl="0" algn="ctr" eaLnBrk="1" hangingPunct="1"/>
            <a:r>
              <a:rPr lang="x-none" sz="1600" b="1" dirty="0">
                <a:solidFill>
                  <a:srgbClr val="FF0000"/>
                </a:solidFill>
                <a:latin typeface="Arial" charset="0"/>
                <a:ea typeface="Arial" charset="0"/>
              </a:rPr>
              <a:t>Some of the figures in these lecture slides are taken from Silberschatz et al.'s</a:t>
            </a:r>
            <a:endParaRPr lang="x-none" sz="1600" b="1" dirty="0">
              <a:solidFill>
                <a:srgbClr val="FF0000"/>
              </a:solidFill>
              <a:latin typeface="Arial" charset="0"/>
              <a:ea typeface="Arial" charset="0"/>
            </a:endParaRPr>
          </a:p>
          <a:p>
            <a:pPr lvl="0" algn="ctr" eaLnBrk="1" hangingPunct="1"/>
            <a:r>
              <a:rPr lang="x-none" sz="1600" b="1" dirty="0">
                <a:solidFill>
                  <a:srgbClr val="FF0000"/>
                </a:solidFill>
                <a:latin typeface="Arial" charset="0"/>
                <a:ea typeface="Arial" charset="0"/>
              </a:rPr>
              <a:t>Operating System Concepts and the xv6 book.</a:t>
            </a:r>
            <a:endParaRPr lang="x-none" sz="1600" b="1" dirty="0">
              <a:solidFill>
                <a:srgbClr val="FF0000"/>
              </a:solidFill>
              <a:latin typeface="Arial" charset="0"/>
              <a:ea typeface="Arial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300" y="223520"/>
            <a:ext cx="1123251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/>
              <a:t>Round robin scheduling</a:t>
            </a:r>
            <a:endParaRPr lang="x-none" altLang="en-IN"/>
          </a:p>
        </p:txBody>
      </p:sp>
      <p:sp>
        <p:nvSpPr>
          <p:cNvPr id="8" name="TextBox 7"/>
          <p:cNvSpPr txBox="1"/>
          <p:nvPr/>
        </p:nvSpPr>
        <p:spPr>
          <a:xfrm>
            <a:off x="295275" y="737870"/>
            <a:ext cx="11798300" cy="6578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lvl="0" indent="-285750">
              <a:buFont typeface="Arial" charset="0"/>
              <a:buChar char="•"/>
            </a:pPr>
            <a:r>
              <a:rPr lang="x-none" altLang="en-IN"/>
              <a:t>Each process gets a quantum of CPU time after which it is pre-empted and added back to the ready queue</a:t>
            </a:r>
            <a:endParaRPr lang="x-none" altLang="en-IN"/>
          </a:p>
          <a:p>
            <a:pPr marL="285750" lvl="0" indent="-285750">
              <a:buFont typeface="Arial" charset="0"/>
              <a:buChar char="•"/>
            </a:pPr>
            <a:r>
              <a:rPr lang="x-none" altLang="en-IN"/>
              <a:t>Timers are used to preempt after every quantum of time</a:t>
            </a:r>
            <a:endParaRPr lang="x-none" altLang="en-IN"/>
          </a:p>
        </p:txBody>
      </p:sp>
      <p:graphicFrame>
        <p:nvGraphicFramePr>
          <p:cNvPr id="2" name="Table 1"/>
          <p:cNvGraphicFramePr/>
          <p:nvPr/>
        </p:nvGraphicFramePr>
        <p:xfrm>
          <a:off x="2690495" y="1602105"/>
          <a:ext cx="8534400" cy="2313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4800"/>
                <a:gridCol w="2844800"/>
              </a:tblGrid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Process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Burst Time</a:t>
                      </a:r>
                      <a:endParaRPr lang="x-none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P1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24</a:t>
                      </a:r>
                      <a:endParaRPr lang="x-none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P2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3</a:t>
                      </a:r>
                      <a:endParaRPr lang="x-none"/>
                    </a:p>
                  </a:txBody>
                  <a:tcPr/>
                </a:tc>
              </a:tr>
              <a:tr h="383540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P3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3</a:t>
                      </a:r>
                      <a:endParaRPr lang="x-none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6083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1258" y="3896043"/>
            <a:ext cx="6770687" cy="788987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300" y="223520"/>
            <a:ext cx="1123251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/>
              <a:t>Multilevel queues</a:t>
            </a:r>
            <a:endParaRPr lang="x-none" altLang="en-IN"/>
          </a:p>
        </p:txBody>
      </p:sp>
      <p:sp>
        <p:nvSpPr>
          <p:cNvPr id="8" name="TextBox 7"/>
          <p:cNvSpPr txBox="1"/>
          <p:nvPr/>
        </p:nvSpPr>
        <p:spPr>
          <a:xfrm>
            <a:off x="295910" y="737870"/>
            <a:ext cx="6278245" cy="44983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lvl="0" indent="-285750">
              <a:buFont typeface="Arial" charset="0"/>
              <a:buChar char="•"/>
            </a:pPr>
            <a:r>
              <a:rPr lang="x-none" altLang="en-IN"/>
              <a:t>The ready queue is assumed to be made up of two queues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Foreground queue (interactive processes)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Background queue (batch processes)</a:t>
            </a:r>
            <a:endParaRPr lang="x-none" altLang="en-IN"/>
          </a:p>
          <a:p>
            <a:pPr marL="285750" lvl="0" indent="-285750">
              <a:buFont typeface="Arial" charset="0"/>
              <a:buChar char="•"/>
            </a:pPr>
            <a:r>
              <a:rPr lang="x-none" altLang="en-IN"/>
              <a:t>A process is put in either one of the queues and it will rejoin the same queue</a:t>
            </a:r>
            <a:endParaRPr lang="x-none" altLang="en-IN"/>
          </a:p>
          <a:p>
            <a:pPr marL="285750" lvl="0" indent="-285750">
              <a:buFont typeface="Arial" charset="0"/>
              <a:buChar char="•"/>
            </a:pPr>
            <a:r>
              <a:rPr lang="x-none" altLang="en-IN"/>
              <a:t>Each queue has its own scheduling algorithm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Foreground queue - RR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Background queue - FCFS</a:t>
            </a:r>
            <a:endParaRPr lang="x-none" altLang="en-IN"/>
          </a:p>
          <a:p>
            <a:pPr marL="285750" lvl="0" indent="-285750">
              <a:buFont typeface="Arial" charset="0"/>
              <a:buChar char="•"/>
            </a:pPr>
            <a:r>
              <a:rPr lang="x-none" altLang="en-IN"/>
              <a:t>Scheduling between queues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Fixed priority - again may lead to starvation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Time slicing - 80 % of time to foreground, 20 % to background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endParaRPr lang="x-none" altLang="en-IN"/>
          </a:p>
          <a:p>
            <a:pPr marL="285750" lvl="0" indent="-285750">
              <a:buFont typeface="Arial" charset="0"/>
              <a:buChar char="•"/>
            </a:pPr>
            <a:r>
              <a:rPr lang="x-none" altLang="en-IN"/>
              <a:t>Extended to multilevel feedback queues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endParaRPr lang="x-none" altLang="en-IN"/>
          </a:p>
        </p:txBody>
      </p:sp>
      <p:pic>
        <p:nvPicPr>
          <p:cNvPr id="54274" name="Picture 4" descr="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3215" y="1171575"/>
            <a:ext cx="5034280" cy="3332480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300" y="223520"/>
            <a:ext cx="1123251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/>
              <a:t>Multilevel feedback queues</a:t>
            </a:r>
            <a:endParaRPr lang="x-none" altLang="en-IN"/>
          </a:p>
        </p:txBody>
      </p:sp>
      <p:sp>
        <p:nvSpPr>
          <p:cNvPr id="8" name="TextBox 7"/>
          <p:cNvSpPr txBox="1"/>
          <p:nvPr/>
        </p:nvSpPr>
        <p:spPr>
          <a:xfrm>
            <a:off x="295910" y="737870"/>
            <a:ext cx="6278245" cy="2303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lvl="0" indent="-285750">
              <a:buFont typeface="Arial" charset="0"/>
              <a:buChar char="•"/>
            </a:pPr>
            <a:r>
              <a:rPr lang="x-none" altLang="en-IN"/>
              <a:t>Processes can move among multiple queues</a:t>
            </a:r>
            <a:endParaRPr lang="x-none" altLang="en-IN"/>
          </a:p>
          <a:p>
            <a:pPr marL="285750" lvl="0" indent="-285750">
              <a:buFont typeface="Arial" charset="0"/>
              <a:buChar char="•"/>
            </a:pPr>
            <a:r>
              <a:rPr lang="x-none" altLang="en-IN"/>
              <a:t>Exercise: How can aging be implemented in this way?</a:t>
            </a:r>
            <a:endParaRPr lang="x-none" altLang="en-IN"/>
          </a:p>
          <a:p>
            <a:pPr marL="285750" lvl="0" indent="-285750">
              <a:buFont typeface="Arial" charset="0"/>
              <a:buChar char="•"/>
            </a:pPr>
            <a:endParaRPr lang="x-none" altLang="en-IN"/>
          </a:p>
          <a:p>
            <a:pPr marL="285750" lvl="0" indent="-285750">
              <a:buFont typeface="Arial" charset="0"/>
              <a:buChar char="•"/>
            </a:pPr>
            <a:r>
              <a:rPr lang="x-none" altLang="en-IN"/>
              <a:t>A process starts in the first queue - receives 8 quanta</a:t>
            </a:r>
            <a:endParaRPr lang="x-none" altLang="en-IN"/>
          </a:p>
          <a:p>
            <a:pPr marL="285750" lvl="0" indent="-285750">
              <a:buFont typeface="Arial" charset="0"/>
              <a:buChar char="•"/>
            </a:pPr>
            <a:r>
              <a:rPr lang="x-none" altLang="en-IN"/>
              <a:t>If not completed is put in the second queue - again receives 8 quanta</a:t>
            </a:r>
            <a:endParaRPr lang="x-none" altLang="en-IN"/>
          </a:p>
          <a:p>
            <a:pPr marL="285750" lvl="0" indent="-285750">
              <a:buFont typeface="Arial" charset="0"/>
              <a:buChar char="•"/>
            </a:pPr>
            <a:r>
              <a:rPr lang="x-none" altLang="en-IN"/>
              <a:t>If not completed then in the third queue - which has FCFS service</a:t>
            </a:r>
            <a:endParaRPr lang="x-none" altLang="en-IN"/>
          </a:p>
        </p:txBody>
      </p:sp>
      <p:pic>
        <p:nvPicPr>
          <p:cNvPr id="58371" name="Picture 4" descr="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8110" y="1927225"/>
            <a:ext cx="3862388" cy="2574925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300" y="223520"/>
            <a:ext cx="1123251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/>
              <a:t>Real time CPU scheduling</a:t>
            </a:r>
            <a:endParaRPr lang="x-none" altLang="en-IN"/>
          </a:p>
        </p:txBody>
      </p:sp>
      <p:sp>
        <p:nvSpPr>
          <p:cNvPr id="2" name="TextBox 1"/>
          <p:cNvSpPr txBox="1"/>
          <p:nvPr/>
        </p:nvSpPr>
        <p:spPr>
          <a:xfrm>
            <a:off x="275590" y="776605"/>
            <a:ext cx="6703695" cy="31267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charset="0"/>
              <a:buChar char="•"/>
            </a:pPr>
            <a:r>
              <a:rPr lang="x-none" altLang="en-IN"/>
              <a:t>Soft and Hard real time systems</a:t>
            </a:r>
            <a:endParaRPr lang="x-none" altLang="en-IN"/>
          </a:p>
          <a:p>
            <a:pPr marL="285750" lvl="0" indent="-285750">
              <a:buFont typeface="Arial" charset="0"/>
              <a:buChar char="•"/>
            </a:pPr>
            <a:r>
              <a:rPr lang="x-none" altLang="en-IN"/>
              <a:t>Hard constraints: have to finish tasks before their deadline</a:t>
            </a:r>
            <a:endParaRPr lang="x-none" altLang="en-IN"/>
          </a:p>
          <a:p>
            <a:pPr marL="285750" lvl="0" indent="-285750">
              <a:buFont typeface="Arial" charset="0"/>
              <a:buChar char="•"/>
            </a:pPr>
            <a:r>
              <a:rPr lang="x-none" altLang="en-IN"/>
              <a:t>Latencies which affect real time performance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Interrupt latency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Dispatch latency</a:t>
            </a:r>
            <a:endParaRPr lang="x-none" altLang="en-IN"/>
          </a:p>
          <a:p>
            <a:pPr marL="285750" lvl="0" indent="-285750">
              <a:buFont typeface="Arial" charset="0"/>
              <a:buChar char="•"/>
            </a:pPr>
            <a:r>
              <a:rPr lang="x-none" altLang="en-IN"/>
              <a:t>For real time systems we need preemptive priority based scheduling - at least get soft real time from this</a:t>
            </a:r>
            <a:endParaRPr lang="x-none" altLang="en-IN"/>
          </a:p>
          <a:p>
            <a:pPr marL="285750" lvl="0" indent="-285750">
              <a:buFont typeface="Arial" charset="0"/>
              <a:buChar char="•"/>
            </a:pPr>
            <a:r>
              <a:rPr lang="x-none" altLang="en-IN"/>
              <a:t>Usually in systems with real time requirements we also have periodic processes</a:t>
            </a:r>
            <a:endParaRPr lang="x-none" altLang="en-IN"/>
          </a:p>
          <a:p>
            <a:pPr marL="285750" lvl="0" indent="-285750">
              <a:buFont typeface="Arial" charset="0"/>
              <a:buChar char="•"/>
            </a:pPr>
            <a:endParaRPr lang="x-none" altLang="en-IN"/>
          </a:p>
          <a:p>
            <a:pPr marL="285750" lvl="0" indent="-285750">
              <a:buFont typeface="Arial" charset="0"/>
              <a:buChar char="•"/>
            </a:pPr>
            <a:endParaRPr lang="x-none" altLang="en-IN"/>
          </a:p>
        </p:txBody>
      </p:sp>
      <p:pic>
        <p:nvPicPr>
          <p:cNvPr id="78851" name="Picture 1" descr="Screen Shot 2012-12-17 at 8.37.21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6470" y="551180"/>
            <a:ext cx="4156710" cy="3060065"/>
          </a:xfrm>
          <a:prstGeom prst="rect">
            <a:avLst/>
          </a:prstGeom>
          <a:noFill/>
          <a:ln w="9525">
            <a:noFill/>
            <a:miter/>
          </a:ln>
        </p:spPr>
      </p:pic>
      <p:pic>
        <p:nvPicPr>
          <p:cNvPr id="82947" name="Picture 1" descr="Screen Shot 2012-12-17 at 8.41.54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8490" y="3947795"/>
            <a:ext cx="4807585" cy="2359025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300" y="223520"/>
            <a:ext cx="1123251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/>
              <a:t>Real time CPU scheduling </a:t>
            </a:r>
            <a:endParaRPr lang="x-none" altLang="en-IN"/>
          </a:p>
        </p:txBody>
      </p:sp>
      <p:sp>
        <p:nvSpPr>
          <p:cNvPr id="2" name="TextBox 1"/>
          <p:cNvSpPr txBox="1"/>
          <p:nvPr/>
        </p:nvSpPr>
        <p:spPr>
          <a:xfrm>
            <a:off x="275590" y="776605"/>
            <a:ext cx="5880100" cy="39497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charset="0"/>
              <a:buChar char="•"/>
            </a:pPr>
            <a:r>
              <a:rPr lang="x-none" altLang="en-IN"/>
              <a:t>Rate monotonic scheduling for periodic processes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Shorter periods - higher priority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Longer periods - less priority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Priority is inverse of the period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Deadlines can be missed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endParaRPr lang="x-none" altLang="en-IN"/>
          </a:p>
          <a:p>
            <a:pPr marL="285750" lvl="0" indent="-285750">
              <a:buFont typeface="Arial" charset="0"/>
              <a:buChar char="•"/>
            </a:pPr>
            <a:r>
              <a:rPr lang="x-none" altLang="en-IN"/>
              <a:t>Earliest deadline first (EDF)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Earlier deadline - higher priority</a:t>
            </a:r>
            <a:endParaRPr lang="x-none" altLang="en-IN"/>
          </a:p>
          <a:p>
            <a:pPr marL="285750" indent="-285750">
              <a:buFont typeface="Arial" charset="0"/>
              <a:buChar char="•"/>
            </a:pPr>
            <a:endParaRPr lang="x-none" altLang="en-IN"/>
          </a:p>
        </p:txBody>
      </p:sp>
      <p:pic>
        <p:nvPicPr>
          <p:cNvPr id="86019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4585" y="933450"/>
            <a:ext cx="5478145" cy="1274445"/>
          </a:xfrm>
          <a:prstGeom prst="rect">
            <a:avLst/>
          </a:prstGeom>
          <a:noFill/>
          <a:ln w="9525">
            <a:noFill/>
            <a:miter/>
          </a:ln>
        </p:spPr>
      </p:pic>
      <p:pic>
        <p:nvPicPr>
          <p:cNvPr id="88066" name="Picture 3"/>
          <p:cNvPicPr>
            <a:picLocks noChangeAspect="1"/>
          </p:cNvPicPr>
          <p:nvPr/>
        </p:nvPicPr>
        <p:blipFill>
          <a:blip r:embed="rId3"/>
          <a:srcRect l="662" t="40077" r="664" b="40047"/>
          <a:stretch>
            <a:fillRect/>
          </a:stretch>
        </p:blipFill>
        <p:spPr>
          <a:xfrm>
            <a:off x="6186805" y="2379345"/>
            <a:ext cx="5337175" cy="1108075"/>
          </a:xfrm>
          <a:prstGeom prst="rect">
            <a:avLst/>
          </a:prstGeom>
          <a:noFill/>
          <a:ln w="38100">
            <a:noFill/>
            <a:miter/>
          </a:ln>
        </p:spPr>
      </p:pic>
      <p:pic>
        <p:nvPicPr>
          <p:cNvPr id="90115" name="Picture 4"/>
          <p:cNvPicPr>
            <a:picLocks noChangeAspect="1"/>
          </p:cNvPicPr>
          <p:nvPr/>
        </p:nvPicPr>
        <p:blipFill>
          <a:blip r:embed="rId4"/>
          <a:srcRect l="711" t="40184" r="711" b="39867"/>
          <a:stretch>
            <a:fillRect/>
          </a:stretch>
        </p:blipFill>
        <p:spPr>
          <a:xfrm>
            <a:off x="6145530" y="4139565"/>
            <a:ext cx="5292090" cy="1028700"/>
          </a:xfrm>
          <a:prstGeom prst="rect">
            <a:avLst/>
          </a:prstGeom>
          <a:noFill/>
          <a:ln w="38100">
            <a:noFill/>
            <a:miter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300" y="223520"/>
            <a:ext cx="1123251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/>
              <a:t>Evaluation of scheduling algorithms</a:t>
            </a:r>
            <a:endParaRPr lang="x-none" altLang="en-IN"/>
          </a:p>
        </p:txBody>
      </p:sp>
      <p:sp>
        <p:nvSpPr>
          <p:cNvPr id="2" name="TextBox 1"/>
          <p:cNvSpPr txBox="1"/>
          <p:nvPr/>
        </p:nvSpPr>
        <p:spPr>
          <a:xfrm>
            <a:off x="248920" y="737870"/>
            <a:ext cx="11734800" cy="50469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charset="0"/>
              <a:buChar char="•"/>
            </a:pPr>
            <a:r>
              <a:rPr lang="x-none" altLang="en-IN"/>
              <a:t>Deterministic approaches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Suppose there are 5 processes arriving at time 0 with burst times 10, 29, 3, 7, 12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Evaluation for each kind of scheduling algorithm: FCFS, non-preemptive SJF, RR</a:t>
            </a:r>
            <a:endParaRPr lang="x-none" altLang="en-IN"/>
          </a:p>
          <a:p>
            <a:pPr marL="285750" indent="-285750">
              <a:buFont typeface="Arial" charset="0"/>
              <a:buChar char="•"/>
            </a:pPr>
            <a:endParaRPr lang="x-none" altLang="en-IN"/>
          </a:p>
          <a:p>
            <a:pPr marL="285750" indent="-285750">
              <a:buFont typeface="Arial" charset="0"/>
              <a:buChar char="•"/>
            </a:pPr>
            <a:endParaRPr lang="x-none" altLang="en-IN"/>
          </a:p>
          <a:p>
            <a:pPr marL="285750" indent="-285750">
              <a:buFont typeface="Arial" charset="0"/>
              <a:buChar char="•"/>
            </a:pPr>
            <a:endParaRPr lang="x-none" altLang="en-IN"/>
          </a:p>
          <a:p>
            <a:pPr marL="285750" indent="-285750">
              <a:buFont typeface="Arial" charset="0"/>
              <a:buChar char="•"/>
            </a:pPr>
            <a:endParaRPr lang="x-none" altLang="en-IN"/>
          </a:p>
          <a:p>
            <a:pPr marL="285750" indent="-285750">
              <a:buFont typeface="Arial" charset="0"/>
              <a:buChar char="•"/>
            </a:pPr>
            <a:endParaRPr lang="x-none" altLang="en-IN"/>
          </a:p>
          <a:p>
            <a:pPr marL="285750" indent="-285750">
              <a:buFont typeface="Arial" charset="0"/>
              <a:buChar char="•"/>
            </a:pPr>
            <a:endParaRPr lang="x-none" altLang="en-IN"/>
          </a:p>
          <a:p>
            <a:pPr marL="285750" indent="-285750">
              <a:buFont typeface="Arial" charset="0"/>
              <a:buChar char="•"/>
            </a:pPr>
            <a:endParaRPr lang="x-none" altLang="en-IN"/>
          </a:p>
          <a:p>
            <a:pPr marL="285750" indent="-285750">
              <a:buFont typeface="Arial" charset="0"/>
              <a:buChar char="•"/>
            </a:pPr>
            <a:endParaRPr lang="x-none" altLang="en-IN"/>
          </a:p>
          <a:p>
            <a:pPr marL="285750" indent="-285750">
              <a:buFont typeface="Arial" charset="0"/>
              <a:buChar char="•"/>
            </a:pPr>
            <a:endParaRPr lang="x-none" altLang="en-IN"/>
          </a:p>
          <a:p>
            <a:pPr marL="285750" indent="-285750">
              <a:buFont typeface="Arial" charset="0"/>
              <a:buChar char="•"/>
            </a:pPr>
            <a:r>
              <a:rPr lang="x-none" altLang="en-IN"/>
              <a:t>Queueing theory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Uses probability models for describing how processes are generated, and what their burst times are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Analytical results for average queue length, average delay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Fundamental result - Little's law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endParaRPr lang="x-none" altLang="en-IN"/>
          </a:p>
          <a:p>
            <a:pPr marL="285750" lvl="0" indent="-285750">
              <a:buFont typeface="Arial" charset="0"/>
              <a:buChar char="•"/>
            </a:pPr>
            <a:r>
              <a:rPr lang="x-none" altLang="en-IN"/>
              <a:t>Simulations</a:t>
            </a:r>
            <a:endParaRPr lang="x-none" altLang="en-IN"/>
          </a:p>
        </p:txBody>
      </p:sp>
      <p:pic>
        <p:nvPicPr>
          <p:cNvPr id="122883" name="Picture 2" descr="Screen Shot 2012-12-17 at 9.47.12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2183" y="1717040"/>
            <a:ext cx="4445000" cy="828675"/>
          </a:xfrm>
          <a:prstGeom prst="rect">
            <a:avLst/>
          </a:prstGeom>
          <a:noFill/>
          <a:ln w="9525">
            <a:noFill/>
            <a:miter/>
          </a:ln>
        </p:spPr>
      </p:pic>
      <p:pic>
        <p:nvPicPr>
          <p:cNvPr id="122884" name="Picture 3" descr="Screen Shot 2012-12-17 at 9.47.18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3608" y="2411413"/>
            <a:ext cx="4529137" cy="771525"/>
          </a:xfrm>
          <a:prstGeom prst="rect">
            <a:avLst/>
          </a:prstGeom>
          <a:noFill/>
          <a:ln w="9525">
            <a:noFill/>
            <a:miter/>
          </a:ln>
        </p:spPr>
      </p:pic>
      <p:pic>
        <p:nvPicPr>
          <p:cNvPr id="122885" name="Picture 4" descr="Screen Shot 2012-12-17 at 9.47.24 PM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1070" y="3164840"/>
            <a:ext cx="4445000" cy="752475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300" y="223520"/>
            <a:ext cx="1123251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/>
              <a:t>Summary</a:t>
            </a:r>
            <a:endParaRPr lang="x-none" altLang="en-IN"/>
          </a:p>
        </p:txBody>
      </p:sp>
      <p:sp>
        <p:nvSpPr>
          <p:cNvPr id="10" name="TextBox 9"/>
          <p:cNvSpPr txBox="1"/>
          <p:nvPr/>
        </p:nvSpPr>
        <p:spPr>
          <a:xfrm>
            <a:off x="249555" y="663575"/>
            <a:ext cx="11682730" cy="44983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lvl="0" indent="-285750">
              <a:buFont typeface="Arial" charset="0"/>
              <a:buChar char="•"/>
            </a:pPr>
            <a:r>
              <a:rPr lang="x-none" altLang="en-IN" dirty="0">
                <a:solidFill>
                  <a:schemeClr val="tx1"/>
                </a:solidFill>
                <a:sym typeface="+mn-ea"/>
              </a:rPr>
              <a:t>Scheduling policies for CPU</a:t>
            </a:r>
            <a:endParaRPr lang="x-none" altLang="en-IN" dirty="0">
              <a:solidFill>
                <a:schemeClr val="tx1"/>
              </a:solidFill>
              <a:sym typeface="+mn-ea"/>
            </a:endParaRPr>
          </a:p>
          <a:p>
            <a:pPr marL="285750" lvl="0" indent="-285750">
              <a:buFont typeface="Arial" charset="0"/>
              <a:buChar char="•"/>
            </a:pPr>
            <a:r>
              <a:rPr lang="x-none" altLang="en-IN" dirty="0">
                <a:solidFill>
                  <a:schemeClr val="tx1"/>
                </a:solidFill>
                <a:sym typeface="+mn-ea"/>
              </a:rPr>
              <a:t>Performance metrics</a:t>
            </a:r>
            <a:endParaRPr lang="x-none" altLang="en-IN" dirty="0">
              <a:solidFill>
                <a:schemeClr val="tx1"/>
              </a:solidFill>
              <a:sym typeface="+mn-ea"/>
            </a:endParaRPr>
          </a:p>
          <a:p>
            <a:pPr marL="285750" lvl="0" indent="-285750">
              <a:buFont typeface="Arial" charset="0"/>
              <a:buChar char="•"/>
            </a:pPr>
            <a:r>
              <a:rPr lang="x-none" altLang="en-IN" dirty="0">
                <a:solidFill>
                  <a:schemeClr val="tx1"/>
                </a:solidFill>
                <a:sym typeface="+mn-ea"/>
              </a:rPr>
              <a:t>Common scheduling methods</a:t>
            </a:r>
            <a:endParaRPr lang="x-none" altLang="en-IN" dirty="0">
              <a:solidFill>
                <a:schemeClr val="tx1"/>
              </a:solidFill>
              <a:sym typeface="+mn-ea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x-none" altLang="en-IN" dirty="0">
                <a:solidFill>
                  <a:schemeClr val="tx1"/>
                </a:solidFill>
                <a:sym typeface="+mn-ea"/>
              </a:rPr>
              <a:t>FCFS</a:t>
            </a:r>
            <a:endParaRPr lang="x-none" altLang="en-IN" dirty="0">
              <a:solidFill>
                <a:schemeClr val="tx1"/>
              </a:solidFill>
              <a:sym typeface="+mn-ea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x-none" altLang="en-IN" dirty="0">
                <a:solidFill>
                  <a:schemeClr val="tx1"/>
                </a:solidFill>
                <a:sym typeface="+mn-ea"/>
              </a:rPr>
              <a:t>SJF</a:t>
            </a:r>
            <a:endParaRPr lang="x-none" altLang="en-IN" dirty="0">
              <a:solidFill>
                <a:schemeClr val="tx1"/>
              </a:solidFill>
              <a:sym typeface="+mn-ea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x-none" altLang="en-IN" dirty="0">
                <a:solidFill>
                  <a:schemeClr val="tx1"/>
                </a:solidFill>
                <a:sym typeface="+mn-ea"/>
              </a:rPr>
              <a:t>SRTF</a:t>
            </a:r>
            <a:endParaRPr lang="x-none" altLang="en-IN" dirty="0">
              <a:solidFill>
                <a:schemeClr val="tx1"/>
              </a:solidFill>
              <a:sym typeface="+mn-ea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x-none" altLang="en-IN" dirty="0">
                <a:solidFill>
                  <a:schemeClr val="tx1"/>
                </a:solidFill>
                <a:sym typeface="+mn-ea"/>
              </a:rPr>
              <a:t>Priority</a:t>
            </a:r>
            <a:endParaRPr lang="x-none" altLang="en-IN" dirty="0">
              <a:solidFill>
                <a:schemeClr val="tx1"/>
              </a:solidFill>
              <a:sym typeface="+mn-ea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x-none" altLang="en-IN" dirty="0">
                <a:solidFill>
                  <a:schemeClr val="tx1"/>
                </a:solidFill>
                <a:sym typeface="+mn-ea"/>
              </a:rPr>
              <a:t>RR</a:t>
            </a:r>
            <a:endParaRPr lang="x-none" altLang="en-IN" dirty="0">
              <a:solidFill>
                <a:schemeClr val="tx1"/>
              </a:solidFill>
              <a:sym typeface="+mn-ea"/>
            </a:endParaRPr>
          </a:p>
          <a:p>
            <a:pPr marL="285750" lvl="0" indent="-285750">
              <a:buFont typeface="Arial" charset="0"/>
              <a:buChar char="•"/>
            </a:pPr>
            <a:r>
              <a:rPr lang="x-none" altLang="en-IN" dirty="0">
                <a:solidFill>
                  <a:schemeClr val="tx1"/>
                </a:solidFill>
                <a:sym typeface="+mn-ea"/>
              </a:rPr>
              <a:t>Multilevel queues</a:t>
            </a:r>
            <a:endParaRPr lang="x-none" altLang="en-IN" dirty="0">
              <a:solidFill>
                <a:schemeClr val="tx1"/>
              </a:solidFill>
              <a:sym typeface="+mn-ea"/>
            </a:endParaRPr>
          </a:p>
          <a:p>
            <a:pPr marL="285750" lvl="0" indent="-285750">
              <a:buFont typeface="Arial" charset="0"/>
              <a:buChar char="•"/>
            </a:pPr>
            <a:r>
              <a:rPr lang="x-none" altLang="en-IN" dirty="0">
                <a:solidFill>
                  <a:schemeClr val="tx1"/>
                </a:solidFill>
                <a:sym typeface="+mn-ea"/>
              </a:rPr>
              <a:t>Real time scheduling</a:t>
            </a:r>
            <a:endParaRPr lang="x-none" altLang="en-IN" dirty="0">
              <a:solidFill>
                <a:schemeClr val="tx1"/>
              </a:solidFill>
              <a:sym typeface="+mn-ea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x-none" altLang="en-IN" dirty="0">
                <a:solidFill>
                  <a:schemeClr val="tx1"/>
                </a:solidFill>
                <a:sym typeface="+mn-ea"/>
              </a:rPr>
              <a:t>Rate monotonic</a:t>
            </a:r>
            <a:endParaRPr lang="x-none" altLang="en-IN" dirty="0">
              <a:solidFill>
                <a:schemeClr val="tx1"/>
              </a:solidFill>
              <a:sym typeface="+mn-ea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x-none" altLang="en-IN" dirty="0">
                <a:solidFill>
                  <a:schemeClr val="tx1"/>
                </a:solidFill>
                <a:sym typeface="+mn-ea"/>
              </a:rPr>
              <a:t>EDF</a:t>
            </a:r>
            <a:endParaRPr lang="x-none" altLang="en-IN" dirty="0">
              <a:solidFill>
                <a:schemeClr val="tx1"/>
              </a:solidFill>
              <a:sym typeface="+mn-ea"/>
            </a:endParaRPr>
          </a:p>
          <a:p>
            <a:pPr marL="285750" lvl="0" indent="-285750">
              <a:buFont typeface="Arial" charset="0"/>
              <a:buChar char="•"/>
            </a:pPr>
            <a:r>
              <a:rPr lang="x-none" altLang="en-IN" dirty="0">
                <a:solidFill>
                  <a:schemeClr val="tx1"/>
                </a:solidFill>
                <a:sym typeface="+mn-ea"/>
              </a:rPr>
              <a:t>Performance analysis - Little's law</a:t>
            </a:r>
            <a:endParaRPr lang="x-none" altLang="en-IN" dirty="0">
              <a:solidFill>
                <a:schemeClr val="tx1"/>
              </a:solidFill>
              <a:sym typeface="+mn-ea"/>
            </a:endParaRPr>
          </a:p>
          <a:p>
            <a:pPr marL="285750" lvl="0" indent="-285750">
              <a:buFont typeface="Arial" charset="0"/>
              <a:buChar char="•"/>
            </a:pPr>
            <a:endParaRPr lang="x-none" altLang="en-IN" dirty="0">
              <a:solidFill>
                <a:schemeClr val="tx1"/>
              </a:solidFill>
              <a:sym typeface="+mn-ea"/>
            </a:endParaRPr>
          </a:p>
          <a:p>
            <a:pPr marL="285750" lvl="0" indent="-285750">
              <a:buFont typeface="Arial" charset="0"/>
              <a:buChar char="•"/>
            </a:pPr>
            <a:r>
              <a:rPr lang="x-none" altLang="en-IN" dirty="0">
                <a:solidFill>
                  <a:schemeClr val="tx1"/>
                </a:solidFill>
                <a:sym typeface="+mn-ea"/>
              </a:rPr>
              <a:t>Reference: Silberschatz et al. (Topics from Ch. 6)</a:t>
            </a:r>
            <a:endParaRPr lang="x-none" altLang="en-IN" dirty="0">
              <a:solidFill>
                <a:schemeClr val="tx1"/>
              </a:solidFill>
              <a:sym typeface="+mn-ea"/>
            </a:endParaRPr>
          </a:p>
          <a:p>
            <a:pPr lvl="0" indent="0">
              <a:buFont typeface="Arial" charset="0"/>
              <a:buNone/>
            </a:pPr>
            <a:endParaRPr lang="x-none" altLang="en-IN" dirty="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204470" y="294640"/>
            <a:ext cx="11618595" cy="25781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indent="0">
              <a:buFont typeface="Arial" charset="0"/>
              <a:buNone/>
            </a:pPr>
            <a:r>
              <a:rPr lang="x-none" altLang="en-IN">
                <a:sym typeface="+mn-ea"/>
              </a:rPr>
              <a:t>Review ...</a:t>
            </a:r>
            <a:endParaRPr lang="x-none" altLang="en-IN"/>
          </a:p>
          <a:p>
            <a:pPr marL="285750" lvl="0" indent="-285750">
              <a:buFont typeface="Arial" charset="0"/>
              <a:buChar char="•"/>
            </a:pPr>
            <a:r>
              <a:rPr lang="x-none" dirty="0">
                <a:solidFill>
                  <a:schemeClr val="tx1"/>
                </a:solidFill>
                <a:sym typeface="+mn-ea"/>
              </a:rPr>
              <a:t>Processes</a:t>
            </a:r>
            <a:endParaRPr lang="x-none" dirty="0">
              <a:solidFill>
                <a:schemeClr val="tx1"/>
              </a:solidFill>
              <a:sym typeface="+mn-ea"/>
            </a:endParaRPr>
          </a:p>
          <a:p>
            <a:pPr marL="285750" lvl="0" indent="-285750">
              <a:buFont typeface="Arial" charset="0"/>
              <a:buChar char="•"/>
            </a:pPr>
            <a:r>
              <a:rPr lang="x-none" dirty="0">
                <a:solidFill>
                  <a:schemeClr val="tx1"/>
                </a:solidFill>
                <a:sym typeface="+mn-ea"/>
              </a:rPr>
              <a:t>Threads</a:t>
            </a:r>
            <a:endParaRPr lang="x-none" dirty="0">
              <a:solidFill>
                <a:schemeClr val="tx1"/>
              </a:solidFill>
              <a:sym typeface="+mn-ea"/>
            </a:endParaRPr>
          </a:p>
          <a:p>
            <a:pPr marL="285750" lvl="0" indent="-285750">
              <a:buFont typeface="Arial" charset="0"/>
              <a:buChar char="•"/>
            </a:pPr>
            <a:r>
              <a:rPr lang="x-none" dirty="0">
                <a:solidFill>
                  <a:schemeClr val="tx1"/>
                </a:solidFill>
                <a:sym typeface="+mn-ea"/>
              </a:rPr>
              <a:t>Concurrent execution - race conditions</a:t>
            </a:r>
            <a:endParaRPr lang="x-none" dirty="0">
              <a:solidFill>
                <a:schemeClr val="tx1"/>
              </a:solidFill>
              <a:sym typeface="+mn-ea"/>
            </a:endParaRPr>
          </a:p>
          <a:p>
            <a:pPr marL="285750" lvl="0" indent="-285750">
              <a:buFont typeface="Arial" charset="0"/>
              <a:buChar char="•"/>
            </a:pPr>
            <a:r>
              <a:rPr lang="x-none" dirty="0">
                <a:solidFill>
                  <a:schemeClr val="tx1"/>
                </a:solidFill>
                <a:sym typeface="+mn-ea"/>
              </a:rPr>
              <a:t>Synchronization</a:t>
            </a:r>
            <a:endParaRPr lang="x-none" dirty="0">
              <a:solidFill>
                <a:schemeClr val="tx1"/>
              </a:solidFill>
              <a:sym typeface="+mn-ea"/>
            </a:endParaRPr>
          </a:p>
          <a:p>
            <a:pPr marL="285750" lvl="0" indent="-285750">
              <a:buFont typeface="Arial" charset="0"/>
              <a:buChar char="•"/>
            </a:pPr>
            <a:r>
              <a:rPr lang="x-none" dirty="0">
                <a:solidFill>
                  <a:schemeClr val="tx1"/>
                </a:solidFill>
                <a:sym typeface="+mn-ea"/>
              </a:rPr>
              <a:t>Deadlocks</a:t>
            </a:r>
            <a:endParaRPr lang="x-none" dirty="0">
              <a:solidFill>
                <a:schemeClr val="tx1"/>
              </a:solidFill>
              <a:sym typeface="+mn-ea"/>
            </a:endParaRPr>
          </a:p>
          <a:p>
            <a:pPr marL="285750" lvl="0" indent="-285750">
              <a:buFont typeface="Arial" charset="0"/>
              <a:buChar char="•"/>
            </a:pPr>
            <a:endParaRPr lang="x-none" dirty="0">
              <a:solidFill>
                <a:schemeClr val="tx1"/>
              </a:solidFill>
              <a:sym typeface="+mn-ea"/>
            </a:endParaRPr>
          </a:p>
          <a:p>
            <a:pPr lvl="0" indent="0">
              <a:buFont typeface="Arial" charset="0"/>
              <a:buNone/>
            </a:pPr>
            <a:r>
              <a:rPr lang="x-none" dirty="0">
                <a:solidFill>
                  <a:schemeClr val="tx1"/>
                </a:solidFill>
                <a:sym typeface="+mn-ea"/>
              </a:rPr>
              <a:t>Today's class</a:t>
            </a:r>
            <a:endParaRPr lang="x-none" dirty="0">
              <a:solidFill>
                <a:schemeClr val="tx1"/>
              </a:solidFill>
              <a:sym typeface="+mn-ea"/>
            </a:endParaRPr>
          </a:p>
          <a:p>
            <a:pPr marL="285750" lvl="0" indent="-285750">
              <a:buFont typeface="Arial" charset="0"/>
              <a:buChar char="•"/>
            </a:pPr>
            <a:r>
              <a:rPr lang="x-none" altLang="en-IN"/>
              <a:t>Scheduling of processes</a:t>
            </a:r>
            <a:endParaRPr lang="x-none" alt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300" y="223520"/>
            <a:ext cx="1123251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/>
              <a:t>CPU scheduling</a:t>
            </a:r>
            <a:endParaRPr lang="x-none" altLang="en-IN"/>
          </a:p>
        </p:txBody>
      </p:sp>
      <p:pic>
        <p:nvPicPr>
          <p:cNvPr id="7172" name="Picture 1" descr="6_01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4265" y="501015"/>
            <a:ext cx="3325495" cy="596201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8" name="TextBox 7"/>
          <p:cNvSpPr txBox="1"/>
          <p:nvPr/>
        </p:nvSpPr>
        <p:spPr>
          <a:xfrm>
            <a:off x="294640" y="737870"/>
            <a:ext cx="6831965" cy="2029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charset="0"/>
              <a:buChar char="•"/>
            </a:pPr>
            <a:r>
              <a:rPr lang="x-none" altLang="en-IN"/>
              <a:t>Consider the case of a single CPU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Burst of CPU use interwoven with I/O use and therefore waiting (remember I/O bound and processor bound processes?)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CPU bursts are of small duration</a:t>
            </a:r>
            <a:endParaRPr lang="x-none" altLang="en-IN"/>
          </a:p>
          <a:p>
            <a:pPr marL="285750" lvl="0" indent="-285750">
              <a:buFont typeface="Arial" charset="0"/>
              <a:buChar char="•"/>
            </a:pPr>
            <a:r>
              <a:rPr lang="x-none" altLang="en-IN"/>
              <a:t>Maximize CPU utilization by time sharing bursts of different processes !</a:t>
            </a:r>
            <a:endParaRPr lang="x-none" altLang="en-IN"/>
          </a:p>
        </p:txBody>
      </p:sp>
      <p:pic>
        <p:nvPicPr>
          <p:cNvPr id="8195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110" y="3519805"/>
            <a:ext cx="4152900" cy="2762250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300" y="223520"/>
            <a:ext cx="1123251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/>
              <a:t>Short term scheduler</a:t>
            </a:r>
            <a:endParaRPr lang="x-none" altLang="en-IN"/>
          </a:p>
        </p:txBody>
      </p:sp>
      <p:sp>
        <p:nvSpPr>
          <p:cNvPr id="8" name="TextBox 7"/>
          <p:cNvSpPr txBox="1"/>
          <p:nvPr/>
        </p:nvSpPr>
        <p:spPr>
          <a:xfrm>
            <a:off x="295275" y="737870"/>
            <a:ext cx="6330315" cy="66929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charset="0"/>
              <a:buChar char="•"/>
            </a:pPr>
            <a:r>
              <a:rPr lang="x-none" altLang="en-IN"/>
              <a:t>Short term scheduling decisions are taken at a fast time scale</a:t>
            </a:r>
            <a:endParaRPr lang="x-none" altLang="en-IN"/>
          </a:p>
          <a:p>
            <a:pPr marL="285750" indent="-285750">
              <a:buFont typeface="Arial" charset="0"/>
              <a:buChar char="•"/>
            </a:pPr>
            <a:r>
              <a:rPr lang="x-none" altLang="en-IN"/>
              <a:t>The scheduler decides which process in the ready queue should be run next</a:t>
            </a:r>
            <a:endParaRPr lang="x-none" altLang="en-IN"/>
          </a:p>
          <a:p>
            <a:pPr marL="285750" indent="-285750">
              <a:buFont typeface="Arial" charset="0"/>
              <a:buChar char="•"/>
            </a:pPr>
            <a:r>
              <a:rPr lang="x-none" altLang="en-IN"/>
              <a:t>CPU scheduling decisions can be non-preemptive or preemptive</a:t>
            </a:r>
            <a:endParaRPr lang="x-none" altLang="en-IN"/>
          </a:p>
          <a:p>
            <a:pPr marL="285750" indent="-285750">
              <a:buFont typeface="Arial" charset="0"/>
              <a:buChar char="•"/>
            </a:pPr>
            <a:r>
              <a:rPr lang="x-none" altLang="en-IN"/>
              <a:t>Preemptive scheduling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Examples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endParaRPr lang="x-none" altLang="en-IN"/>
          </a:p>
          <a:p>
            <a:pPr marL="285750" lvl="0" indent="-285750">
              <a:buFont typeface="Arial" charset="0"/>
              <a:buChar char="•"/>
            </a:pPr>
            <a:r>
              <a:rPr lang="en-US" altLang="en-US" dirty="0">
                <a:sym typeface="+mn-ea"/>
              </a:rPr>
              <a:t>Dispatcher module gives control of the CPU to the process selected by the short-term scheduler; this involves: switching context</a:t>
            </a:r>
            <a:r>
              <a:rPr lang="x-none" altLang="en-US" dirty="0">
                <a:sym typeface="+mn-ea"/>
              </a:rPr>
              <a:t>, </a:t>
            </a:r>
            <a:r>
              <a:rPr lang="en-US" altLang="en-US" dirty="0">
                <a:sym typeface="+mn-ea"/>
              </a:rPr>
              <a:t>switching to user mode</a:t>
            </a:r>
            <a:r>
              <a:rPr lang="x-none" altLang="en-US" dirty="0">
                <a:sym typeface="+mn-ea"/>
              </a:rPr>
              <a:t>, </a:t>
            </a:r>
            <a:r>
              <a:rPr lang="en-US" altLang="en-US" dirty="0">
                <a:sym typeface="+mn-ea"/>
              </a:rPr>
              <a:t>jumping to the proper location in the user program to restart that program</a:t>
            </a:r>
            <a:endParaRPr lang="en-US" altLang="en-US" dirty="0"/>
          </a:p>
          <a:p>
            <a:pPr marL="285750" lvl="0" indent="-285750">
              <a:buFont typeface="Arial" charset="0"/>
              <a:buChar char="•"/>
            </a:pPr>
            <a:r>
              <a:rPr lang="x-none" altLang="en-US" dirty="0">
                <a:sym typeface="+mn-ea"/>
              </a:rPr>
              <a:t>The t</a:t>
            </a:r>
            <a:r>
              <a:rPr lang="en-US" altLang="en-US" dirty="0">
                <a:sym typeface="+mn-ea"/>
              </a:rPr>
              <a:t>ime it takes for the dispatcher to stop one process and start another running </a:t>
            </a:r>
            <a:r>
              <a:rPr lang="x-none" altLang="en-US" dirty="0">
                <a:sym typeface="+mn-ea"/>
              </a:rPr>
              <a:t>is called dispatch latency</a:t>
            </a:r>
            <a:endParaRPr lang="x-none" altLang="en-US" dirty="0">
              <a:sym typeface="+mn-ea"/>
            </a:endParaRPr>
          </a:p>
          <a:p>
            <a:pPr marL="285750" lvl="0" indent="-285750">
              <a:buFont typeface="Arial" charset="0"/>
              <a:buChar char="•"/>
            </a:pP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endParaRPr lang="x-none" altLang="en-IN"/>
          </a:p>
        </p:txBody>
      </p:sp>
      <p:pic>
        <p:nvPicPr>
          <p:cNvPr id="17411" name="Picture 4" descr="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8155" y="1511935"/>
            <a:ext cx="5195570" cy="3001010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300" y="223520"/>
            <a:ext cx="1123251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/>
              <a:t>Performance metrics in process scheduling</a:t>
            </a:r>
            <a:endParaRPr lang="x-none" altLang="en-IN"/>
          </a:p>
        </p:txBody>
      </p:sp>
      <p:sp>
        <p:nvSpPr>
          <p:cNvPr id="8" name="TextBox 7"/>
          <p:cNvSpPr txBox="1"/>
          <p:nvPr/>
        </p:nvSpPr>
        <p:spPr>
          <a:xfrm>
            <a:off x="295275" y="737870"/>
            <a:ext cx="11798300" cy="31095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lvl="0" indent="-285750">
              <a:buFont typeface="Arial" charset="0"/>
              <a:buChar char="•"/>
            </a:pPr>
            <a:r>
              <a:rPr lang="en-US" altLang="en-US" dirty="0">
                <a:sym typeface="+mn-ea"/>
              </a:rPr>
              <a:t>Max CPU utilization</a:t>
            </a:r>
            <a:endParaRPr lang="en-US" altLang="en-US" dirty="0">
              <a:sym typeface="+mn-ea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x-none" altLang="en-US" dirty="0">
                <a:sym typeface="+mn-ea"/>
              </a:rPr>
              <a:t>Fraction of time the CPU is used</a:t>
            </a:r>
            <a:endParaRPr lang="x-none" altLang="en-US" dirty="0">
              <a:sym typeface="+mn-ea"/>
            </a:endParaRPr>
          </a:p>
          <a:p>
            <a:pPr marL="285750" lvl="0" indent="-285750">
              <a:buFont typeface="Arial" charset="0"/>
              <a:buChar char="•"/>
            </a:pPr>
            <a:r>
              <a:rPr lang="en-US" altLang="en-US" dirty="0">
                <a:sym typeface="+mn-ea"/>
              </a:rPr>
              <a:t>Max throughput</a:t>
            </a:r>
            <a:endParaRPr lang="en-US" altLang="en-US" dirty="0">
              <a:sym typeface="+mn-ea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x-none" altLang="en-US" dirty="0">
                <a:sym typeface="+mn-ea"/>
              </a:rPr>
              <a:t>Number of processes which finish execution in unit time</a:t>
            </a:r>
            <a:endParaRPr lang="x-none" altLang="en-US" dirty="0">
              <a:sym typeface="+mn-ea"/>
            </a:endParaRPr>
          </a:p>
          <a:p>
            <a:pPr marL="285750" lvl="0" indent="-285750">
              <a:buFont typeface="Arial" charset="0"/>
              <a:buChar char="•"/>
            </a:pPr>
            <a:r>
              <a:rPr lang="en-US" altLang="en-US" dirty="0">
                <a:sym typeface="+mn-ea"/>
              </a:rPr>
              <a:t>Min turnaround time </a:t>
            </a:r>
            <a:endParaRPr lang="en-US" altLang="en-US" dirty="0">
              <a:sym typeface="+mn-ea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x-none" altLang="en-US" dirty="0">
                <a:sym typeface="+mn-ea"/>
              </a:rPr>
              <a:t>amount of time to execute a process</a:t>
            </a:r>
            <a:endParaRPr lang="x-none" altLang="en-US" dirty="0">
              <a:sym typeface="+mn-ea"/>
            </a:endParaRPr>
          </a:p>
          <a:p>
            <a:pPr marL="285750" lvl="0" indent="-285750">
              <a:buFont typeface="Arial" charset="0"/>
              <a:buChar char="•"/>
            </a:pPr>
            <a:r>
              <a:rPr lang="en-US" altLang="en-US" dirty="0">
                <a:sym typeface="+mn-ea"/>
              </a:rPr>
              <a:t>Min waiting time </a:t>
            </a:r>
            <a:endParaRPr lang="en-US" altLang="en-US" dirty="0">
              <a:sym typeface="+mn-ea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x-none" altLang="en-US" dirty="0">
                <a:sym typeface="+mn-ea"/>
              </a:rPr>
              <a:t>amount of time a process spends waiting in queue</a:t>
            </a:r>
            <a:endParaRPr lang="x-none" altLang="en-US" dirty="0">
              <a:sym typeface="+mn-ea"/>
            </a:endParaRPr>
          </a:p>
          <a:p>
            <a:pPr marL="285750" lvl="0" indent="-285750">
              <a:buFont typeface="Arial" charset="0"/>
              <a:buChar char="•"/>
            </a:pPr>
            <a:r>
              <a:rPr lang="en-US" altLang="en-US" dirty="0">
                <a:sym typeface="+mn-ea"/>
              </a:rPr>
              <a:t>Min response time</a:t>
            </a:r>
            <a:endParaRPr lang="en-US" altLang="en-US" dirty="0">
              <a:sym typeface="+mn-ea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x-none" altLang="en-US" dirty="0">
                <a:sym typeface="+mn-ea"/>
              </a:rPr>
              <a:t>amount of time from when a process is first started to the first time it is scheduled</a:t>
            </a:r>
            <a:endParaRPr lang="x-none" altLang="en-US" dirty="0">
              <a:sym typeface="+mn-ea"/>
            </a:endParaRPr>
          </a:p>
          <a:p>
            <a:pPr marL="285750" lvl="0" indent="-285750">
              <a:buFont typeface="Arial" charset="0"/>
              <a:buChar char="•"/>
            </a:pPr>
            <a:endParaRPr lang="x-none" alt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300" y="223520"/>
            <a:ext cx="1123251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/>
              <a:t>First come first served schedule</a:t>
            </a:r>
            <a:endParaRPr lang="x-none" altLang="en-IN"/>
          </a:p>
        </p:txBody>
      </p:sp>
      <p:sp>
        <p:nvSpPr>
          <p:cNvPr id="8" name="TextBox 7"/>
          <p:cNvSpPr txBox="1"/>
          <p:nvPr/>
        </p:nvSpPr>
        <p:spPr>
          <a:xfrm>
            <a:off x="295275" y="737870"/>
            <a:ext cx="11798300" cy="25781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lvl="0" indent="-285750">
              <a:buFont typeface="Arial" charset="0"/>
              <a:buChar char="•"/>
            </a:pPr>
            <a:r>
              <a:rPr lang="x-none" altLang="en-IN"/>
              <a:t>Processes and the CPU burst times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P1 - 24, P2 - 3, P3 - 3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Order of arrival is P1, P2, and P3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Waiting time for P1 = 0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For P2 = 24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For P3 = 27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Average waiting time is 17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What happens if the order is P2, P3, and P1?s</a:t>
            </a:r>
            <a:endParaRPr lang="x-none" altLang="en-IN"/>
          </a:p>
        </p:txBody>
      </p:sp>
      <p:pic>
        <p:nvPicPr>
          <p:cNvPr id="13316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8870" y="1511300"/>
            <a:ext cx="6954838" cy="801688"/>
          </a:xfrm>
          <a:prstGeom prst="rect">
            <a:avLst/>
          </a:prstGeom>
          <a:noFill/>
          <a:ln w="9525">
            <a:noFill/>
            <a:miter/>
          </a:ln>
        </p:spPr>
      </p:pic>
      <p:pic>
        <p:nvPicPr>
          <p:cNvPr id="14340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3595" y="3712845"/>
            <a:ext cx="7123113" cy="804863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300" y="223520"/>
            <a:ext cx="1123251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/>
              <a:t>Shortest job first (SJF) scheduling</a:t>
            </a:r>
            <a:endParaRPr lang="x-none" altLang="en-IN"/>
          </a:p>
        </p:txBody>
      </p:sp>
      <p:sp>
        <p:nvSpPr>
          <p:cNvPr id="2" name="TextBox 1"/>
          <p:cNvSpPr txBox="1"/>
          <p:nvPr/>
        </p:nvSpPr>
        <p:spPr>
          <a:xfrm>
            <a:off x="314325" y="725170"/>
            <a:ext cx="6266180" cy="25781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charset="0"/>
              <a:buChar char="•"/>
            </a:pPr>
            <a:r>
              <a:rPr lang="x-none" altLang="en-IN"/>
              <a:t>Each process also has the length of its burst (or estimated length)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The burst time can be estimated from earlier bursts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Exponential averaging</a:t>
            </a:r>
            <a:endParaRPr lang="x-none" altLang="en-IN"/>
          </a:p>
          <a:p>
            <a:pPr marL="285750" indent="-285750">
              <a:buFont typeface="Arial" charset="0"/>
              <a:buChar char="•"/>
            </a:pPr>
            <a:r>
              <a:rPr lang="x-none" altLang="en-IN"/>
              <a:t>Schedule the process with the shortest burst first amongst all processes in the ready queue</a:t>
            </a:r>
            <a:endParaRPr lang="x-none" altLang="en-IN"/>
          </a:p>
          <a:p>
            <a:pPr marL="285750" indent="-285750">
              <a:buFont typeface="Arial" charset="0"/>
              <a:buChar char="•"/>
            </a:pPr>
            <a:r>
              <a:rPr lang="x-none" altLang="en-IN"/>
              <a:t>SJF is optimal for the average waiting time</a:t>
            </a:r>
            <a:endParaRPr lang="x-none" altLang="en-IN"/>
          </a:p>
          <a:p>
            <a:pPr marL="285750" indent="-285750">
              <a:buFont typeface="Arial" charset="0"/>
              <a:buChar char="•"/>
            </a:pPr>
            <a:r>
              <a:rPr lang="x-none" altLang="en-IN"/>
              <a:t>Pre-emptive version is shortest remaining time first (SRTF)</a:t>
            </a:r>
            <a:endParaRPr lang="x-none" altLang="en-IN"/>
          </a:p>
        </p:txBody>
      </p:sp>
      <p:pic>
        <p:nvPicPr>
          <p:cNvPr id="17411" name="Picture 1" descr="6_03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6275" y="819785"/>
            <a:ext cx="4791710" cy="3899535"/>
          </a:xfrm>
          <a:prstGeom prst="rect">
            <a:avLst/>
          </a:prstGeom>
          <a:noFill/>
          <a:ln w="9525">
            <a:noFill/>
            <a:miter/>
          </a:ln>
        </p:spPr>
      </p:pic>
      <p:pic>
        <p:nvPicPr>
          <p:cNvPr id="16388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990" y="3922395"/>
            <a:ext cx="6177915" cy="814070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300" y="223520"/>
            <a:ext cx="1123251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/>
              <a:t>Shortest remaining time first</a:t>
            </a:r>
            <a:endParaRPr lang="x-none" altLang="en-IN"/>
          </a:p>
        </p:txBody>
      </p:sp>
      <p:sp>
        <p:nvSpPr>
          <p:cNvPr id="8" name="TextBox 7"/>
          <p:cNvSpPr txBox="1"/>
          <p:nvPr/>
        </p:nvSpPr>
        <p:spPr>
          <a:xfrm>
            <a:off x="295275" y="737870"/>
            <a:ext cx="11798300" cy="55956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lvl="0" indent="-285750">
              <a:buFont typeface="Arial" charset="0"/>
              <a:buChar char="•"/>
            </a:pPr>
            <a:r>
              <a:rPr lang="x-none" altLang="en-IN"/>
              <a:t>Consider 4 processes</a:t>
            </a:r>
            <a:endParaRPr lang="x-none" altLang="en-IN"/>
          </a:p>
          <a:p>
            <a:pPr marL="285750" lvl="0" indent="-285750">
              <a:buFont typeface="Arial" charset="0"/>
              <a:buChar char="•"/>
            </a:pPr>
            <a:endParaRPr lang="x-none" altLang="en-IN"/>
          </a:p>
          <a:p>
            <a:pPr marL="285750" lvl="0" indent="-285750">
              <a:buFont typeface="Arial" charset="0"/>
              <a:buChar char="•"/>
            </a:pPr>
            <a:endParaRPr lang="x-none" altLang="en-IN"/>
          </a:p>
          <a:p>
            <a:pPr marL="285750" lvl="0" indent="-285750">
              <a:buFont typeface="Arial" charset="0"/>
              <a:buChar char="•"/>
            </a:pPr>
            <a:endParaRPr lang="x-none" altLang="en-IN"/>
          </a:p>
          <a:p>
            <a:pPr marL="285750" lvl="0" indent="-285750">
              <a:buFont typeface="Arial" charset="0"/>
              <a:buChar char="•"/>
            </a:pPr>
            <a:endParaRPr lang="x-none" altLang="en-IN"/>
          </a:p>
          <a:p>
            <a:pPr marL="285750" lvl="0" indent="-285750">
              <a:buFont typeface="Arial" charset="0"/>
              <a:buChar char="•"/>
            </a:pPr>
            <a:endParaRPr lang="x-none" altLang="en-IN"/>
          </a:p>
          <a:p>
            <a:pPr marL="285750" lvl="0" indent="-285750">
              <a:buFont typeface="Arial" charset="0"/>
              <a:buChar char="•"/>
            </a:pPr>
            <a:endParaRPr lang="x-none" altLang="en-IN"/>
          </a:p>
          <a:p>
            <a:pPr marL="285750" lvl="0" indent="-285750">
              <a:buFont typeface="Arial" charset="0"/>
              <a:buChar char="•"/>
            </a:pPr>
            <a:endParaRPr lang="x-none" altLang="en-IN"/>
          </a:p>
          <a:p>
            <a:pPr marL="285750" lvl="0" indent="-285750">
              <a:buFont typeface="Arial" charset="0"/>
              <a:buChar char="•"/>
            </a:pPr>
            <a:endParaRPr lang="x-none" altLang="en-IN"/>
          </a:p>
          <a:p>
            <a:pPr marL="285750" lvl="0" indent="-285750">
              <a:buFont typeface="Arial" charset="0"/>
              <a:buChar char="•"/>
            </a:pPr>
            <a:r>
              <a:rPr lang="x-none" altLang="en-IN"/>
              <a:t>With preemptive scheduling we have the following order in which the processes are executed</a:t>
            </a:r>
            <a:endParaRPr lang="x-none" altLang="en-IN"/>
          </a:p>
          <a:p>
            <a:pPr marL="285750" lvl="0" indent="-285750">
              <a:buFont typeface="Arial" charset="0"/>
              <a:buChar char="•"/>
            </a:pPr>
            <a:endParaRPr lang="x-none" altLang="en-IN"/>
          </a:p>
          <a:p>
            <a:pPr marL="285750" lvl="0" indent="-285750">
              <a:buFont typeface="Arial" charset="0"/>
              <a:buChar char="•"/>
            </a:pPr>
            <a:endParaRPr lang="x-none" altLang="en-IN"/>
          </a:p>
          <a:p>
            <a:pPr marL="285750" lvl="0" indent="-285750">
              <a:buFont typeface="Arial" charset="0"/>
              <a:buChar char="•"/>
            </a:pPr>
            <a:endParaRPr lang="x-none" altLang="en-IN"/>
          </a:p>
          <a:p>
            <a:pPr marL="285750" lvl="0" indent="-285750">
              <a:buFont typeface="Arial" charset="0"/>
              <a:buChar char="•"/>
            </a:pPr>
            <a:endParaRPr lang="x-none" altLang="en-IN"/>
          </a:p>
          <a:p>
            <a:pPr marL="285750" lvl="0" indent="-285750">
              <a:buFont typeface="Arial" charset="0"/>
              <a:buChar char="•"/>
            </a:pPr>
            <a:endParaRPr lang="x-none" altLang="en-IN"/>
          </a:p>
          <a:p>
            <a:pPr marL="285750" lvl="0" indent="-285750">
              <a:buFont typeface="Arial" charset="0"/>
              <a:buChar char="•"/>
            </a:pPr>
            <a:endParaRPr lang="x-none" altLang="en-IN"/>
          </a:p>
          <a:p>
            <a:pPr marL="285750" lvl="0" indent="-285750">
              <a:buFont typeface="Arial" charset="0"/>
              <a:buChar char="•"/>
            </a:pPr>
            <a:endParaRPr lang="x-none" altLang="en-IN"/>
          </a:p>
          <a:p>
            <a:pPr marL="285750" lvl="0" indent="-285750">
              <a:buFont typeface="Arial" charset="0"/>
              <a:buChar char="•"/>
            </a:pPr>
            <a:endParaRPr lang="x-none" altLang="en-IN"/>
          </a:p>
          <a:p>
            <a:pPr marL="285750" lvl="0" indent="-285750">
              <a:buFont typeface="Arial" charset="0"/>
              <a:buChar char="•"/>
            </a:pPr>
            <a:endParaRPr lang="x-none" altLang="en-IN"/>
          </a:p>
          <a:p>
            <a:pPr marL="285750" lvl="0" indent="-285750">
              <a:buFont typeface="Arial" charset="0"/>
              <a:buChar char="•"/>
            </a:pPr>
            <a:endParaRPr lang="x-none" altLang="en-IN"/>
          </a:p>
        </p:txBody>
      </p:sp>
      <p:graphicFrame>
        <p:nvGraphicFramePr>
          <p:cNvPr id="2" name="Table 1"/>
          <p:cNvGraphicFramePr/>
          <p:nvPr/>
        </p:nvGraphicFramePr>
        <p:xfrm>
          <a:off x="1867535" y="1087120"/>
          <a:ext cx="8534400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4800"/>
                <a:gridCol w="2844800"/>
                <a:gridCol w="284480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Process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Arrival Time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Burst Time</a:t>
                      </a:r>
                      <a:endParaRPr lang="x-none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P1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0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8</a:t>
                      </a:r>
                      <a:endParaRPr lang="x-none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P2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1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4</a:t>
                      </a:r>
                      <a:endParaRPr lang="x-none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P3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2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9</a:t>
                      </a:r>
                      <a:endParaRPr lang="x-none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P4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3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5</a:t>
                      </a:r>
                      <a:endParaRPr lang="x-none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7891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7600" y="3679825"/>
            <a:ext cx="6792595" cy="800100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300" y="223520"/>
            <a:ext cx="1123251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/>
              <a:t>Priority scheduling</a:t>
            </a:r>
            <a:endParaRPr lang="x-none" altLang="en-IN"/>
          </a:p>
        </p:txBody>
      </p:sp>
      <p:sp>
        <p:nvSpPr>
          <p:cNvPr id="8" name="TextBox 7"/>
          <p:cNvSpPr txBox="1"/>
          <p:nvPr/>
        </p:nvSpPr>
        <p:spPr>
          <a:xfrm>
            <a:off x="295275" y="737870"/>
            <a:ext cx="11798300" cy="69672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lvl="0" indent="-285750">
              <a:buFont typeface="Arial" charset="0"/>
              <a:buChar char="•"/>
            </a:pPr>
            <a:r>
              <a:rPr lang="x-none" altLang="en-IN"/>
              <a:t>Each process will have a priority associated with it</a:t>
            </a:r>
            <a:endParaRPr lang="x-none" altLang="en-IN"/>
          </a:p>
          <a:p>
            <a:pPr marL="285750" lvl="0" indent="-285750">
              <a:buFont typeface="Arial" charset="0"/>
              <a:buChar char="•"/>
            </a:pPr>
            <a:r>
              <a:rPr lang="x-none" altLang="en-IN"/>
              <a:t>Priority is indicated by an integer (rank - smaller means more priority)</a:t>
            </a:r>
            <a:endParaRPr lang="x-none" altLang="en-IN"/>
          </a:p>
          <a:p>
            <a:pPr marL="285750" lvl="0" indent="-285750">
              <a:buFont typeface="Arial" charset="0"/>
              <a:buChar char="•"/>
            </a:pPr>
            <a:r>
              <a:rPr lang="x-none" altLang="en-IN"/>
              <a:t>Scheduling can be preemptive or non-preemptive</a:t>
            </a:r>
            <a:endParaRPr lang="x-none" altLang="en-IN"/>
          </a:p>
          <a:p>
            <a:pPr marL="285750" lvl="0" indent="-285750">
              <a:buFont typeface="Arial" charset="0"/>
              <a:buChar char="•"/>
            </a:pPr>
            <a:r>
              <a:rPr lang="x-none" altLang="en-IN"/>
              <a:t>Priority scheduling suffers from </a:t>
            </a:r>
            <a:r>
              <a:rPr lang="x-none" altLang="en-IN">
                <a:solidFill>
                  <a:srgbClr val="FF0000"/>
                </a:solidFill>
              </a:rPr>
              <a:t>starvation </a:t>
            </a:r>
            <a:r>
              <a:rPr lang="x-none" altLang="en-IN"/>
              <a:t>which can be solved by </a:t>
            </a:r>
            <a:r>
              <a:rPr lang="x-none" altLang="en-IN">
                <a:solidFill>
                  <a:srgbClr val="FF0000"/>
                </a:solidFill>
              </a:rPr>
              <a:t>aging</a:t>
            </a:r>
            <a:endParaRPr lang="x-none" altLang="en-IN">
              <a:solidFill>
                <a:srgbClr val="FF0000"/>
              </a:solidFill>
            </a:endParaRPr>
          </a:p>
          <a:p>
            <a:pPr marL="285750" lvl="0" indent="-285750">
              <a:buFont typeface="Arial" charset="0"/>
              <a:buChar char="•"/>
            </a:pPr>
            <a:r>
              <a:rPr lang="x-none" altLang="en-IN"/>
              <a:t>Consider the example</a:t>
            </a:r>
            <a:endParaRPr lang="x-none" altLang="en-IN"/>
          </a:p>
          <a:p>
            <a:pPr marL="285750" lvl="0" indent="-285750">
              <a:buFont typeface="Arial" charset="0"/>
              <a:buChar char="•"/>
            </a:pPr>
            <a:endParaRPr lang="x-none" altLang="en-IN"/>
          </a:p>
          <a:p>
            <a:pPr marL="285750" lvl="0" indent="-285750">
              <a:buFont typeface="Arial" charset="0"/>
              <a:buChar char="•"/>
            </a:pPr>
            <a:endParaRPr lang="x-none" altLang="en-IN"/>
          </a:p>
          <a:p>
            <a:pPr marL="285750" lvl="0" indent="-285750">
              <a:buFont typeface="Arial" charset="0"/>
              <a:buChar char="•"/>
            </a:pPr>
            <a:endParaRPr lang="x-none" altLang="en-IN"/>
          </a:p>
          <a:p>
            <a:pPr marL="285750" lvl="0" indent="-285750">
              <a:buFont typeface="Arial" charset="0"/>
              <a:buChar char="•"/>
            </a:pPr>
            <a:endParaRPr lang="x-none" altLang="en-IN"/>
          </a:p>
          <a:p>
            <a:pPr marL="285750" lvl="0" indent="-285750">
              <a:buFont typeface="Arial" charset="0"/>
              <a:buChar char="•"/>
            </a:pPr>
            <a:endParaRPr lang="x-none" altLang="en-IN"/>
          </a:p>
          <a:p>
            <a:pPr marL="285750" lvl="0" indent="-285750">
              <a:buFont typeface="Arial" charset="0"/>
              <a:buChar char="•"/>
            </a:pPr>
            <a:endParaRPr lang="x-none" altLang="en-IN"/>
          </a:p>
          <a:p>
            <a:pPr marL="285750" lvl="0" indent="-285750">
              <a:buFont typeface="Arial" charset="0"/>
              <a:buChar char="•"/>
            </a:pPr>
            <a:endParaRPr lang="x-none" altLang="en-IN"/>
          </a:p>
          <a:p>
            <a:pPr marL="285750" lvl="0" indent="-285750">
              <a:buFont typeface="Arial" charset="0"/>
              <a:buChar char="•"/>
            </a:pPr>
            <a:endParaRPr lang="x-none" altLang="en-IN"/>
          </a:p>
          <a:p>
            <a:pPr marL="285750" lvl="0" indent="-285750">
              <a:buFont typeface="Arial" charset="0"/>
              <a:buChar char="•"/>
            </a:pPr>
            <a:endParaRPr lang="x-none" altLang="en-IN"/>
          </a:p>
          <a:p>
            <a:pPr marL="285750" lvl="0" indent="-285750">
              <a:buFont typeface="Arial" charset="0"/>
              <a:buChar char="•"/>
            </a:pPr>
            <a:endParaRPr lang="x-none" altLang="en-IN"/>
          </a:p>
          <a:p>
            <a:pPr marL="285750" lvl="0" indent="-285750">
              <a:buFont typeface="Arial" charset="0"/>
              <a:buChar char="•"/>
            </a:pPr>
            <a:r>
              <a:rPr lang="x-none" altLang="en-IN"/>
              <a:t>With priority scheduling we have</a:t>
            </a:r>
            <a:endParaRPr lang="x-none" altLang="en-IN"/>
          </a:p>
          <a:p>
            <a:pPr marL="285750" lvl="0" indent="-285750">
              <a:buFont typeface="Arial" charset="0"/>
              <a:buChar char="•"/>
            </a:pPr>
            <a:endParaRPr lang="x-none" altLang="en-IN"/>
          </a:p>
          <a:p>
            <a:pPr marL="285750" lvl="0" indent="-285750">
              <a:buFont typeface="Arial" charset="0"/>
              <a:buChar char="•"/>
            </a:pPr>
            <a:endParaRPr lang="x-none" altLang="en-IN"/>
          </a:p>
          <a:p>
            <a:pPr marL="285750" lvl="0" indent="-285750">
              <a:buFont typeface="Arial" charset="0"/>
              <a:buChar char="•"/>
            </a:pPr>
            <a:endParaRPr lang="x-none" altLang="en-IN"/>
          </a:p>
          <a:p>
            <a:pPr marL="285750" lvl="0" indent="-285750">
              <a:buFont typeface="Arial" charset="0"/>
              <a:buChar char="•"/>
            </a:pPr>
            <a:endParaRPr lang="x-none" altLang="en-IN"/>
          </a:p>
          <a:p>
            <a:pPr marL="285750" lvl="0" indent="-285750">
              <a:buFont typeface="Arial" charset="0"/>
              <a:buChar char="•"/>
            </a:pPr>
            <a:endParaRPr lang="x-none" altLang="en-IN"/>
          </a:p>
          <a:p>
            <a:pPr marL="285750" lvl="0" indent="-285750">
              <a:buFont typeface="Arial" charset="0"/>
              <a:buChar char="•"/>
            </a:pPr>
            <a:endParaRPr lang="x-none" altLang="en-IN"/>
          </a:p>
          <a:p>
            <a:pPr marL="285750" lvl="0" indent="-285750">
              <a:buFont typeface="Arial" charset="0"/>
              <a:buChar char="•"/>
            </a:pPr>
            <a:endParaRPr lang="x-none" altLang="en-IN"/>
          </a:p>
          <a:p>
            <a:pPr marL="285750" lvl="0" indent="-285750">
              <a:buFont typeface="Arial" charset="0"/>
              <a:buChar char="•"/>
            </a:pPr>
            <a:endParaRPr lang="x-none" altLang="en-IN"/>
          </a:p>
          <a:p>
            <a:pPr marL="285750" lvl="0" indent="-285750">
              <a:buFont typeface="Arial" charset="0"/>
              <a:buChar char="•"/>
            </a:pPr>
            <a:endParaRPr lang="x-none" altLang="en-IN"/>
          </a:p>
        </p:txBody>
      </p:sp>
      <p:graphicFrame>
        <p:nvGraphicFramePr>
          <p:cNvPr id="2" name="Table 1"/>
          <p:cNvGraphicFramePr/>
          <p:nvPr/>
        </p:nvGraphicFramePr>
        <p:xfrm>
          <a:off x="1777365" y="2232025"/>
          <a:ext cx="8534400" cy="2313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4800"/>
                <a:gridCol w="2844800"/>
                <a:gridCol w="2844800"/>
              </a:tblGrid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Process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Burst Time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Priority</a:t>
                      </a:r>
                      <a:endParaRPr lang="x-none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P1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10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3</a:t>
                      </a:r>
                      <a:endParaRPr lang="x-none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P2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1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1</a:t>
                      </a:r>
                      <a:endParaRPr lang="x-none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P3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2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4</a:t>
                      </a:r>
                      <a:endParaRPr lang="x-none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P4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1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5</a:t>
                      </a:r>
                      <a:endParaRPr lang="x-none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P5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5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2</a:t>
                      </a:r>
                      <a:endParaRPr lang="x-none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1987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3963" y="5360035"/>
            <a:ext cx="6057900" cy="887413"/>
          </a:xfrm>
          <a:prstGeom prst="rect">
            <a:avLst/>
          </a:prstGeom>
          <a:noFill/>
          <a:ln w="9525">
            <a:noFill/>
            <a:miter/>
          </a:ln>
        </p:spPr>
      </p:pic>
      <p:pic>
        <p:nvPicPr>
          <p:cNvPr id="7" name="Picture 1"/>
          <p:cNvPicPr>
            <a:picLocks noChangeAspect="1"/>
          </p:cNvPicPr>
          <p:nvPr/>
        </p:nvPicPr>
        <p:blipFill>
          <a:blip r:embed="rId3"/>
          <a:srcRect l="38795" t="11660" r="46981" b="34907"/>
          <a:stretch>
            <a:fillRect/>
          </a:stretch>
        </p:blipFill>
        <p:spPr>
          <a:xfrm>
            <a:off x="3157220" y="5474335"/>
            <a:ext cx="861695" cy="474345"/>
          </a:xfrm>
          <a:prstGeom prst="rect">
            <a:avLst/>
          </a:prstGeom>
          <a:noFill/>
          <a:ln w="9525">
            <a:noFill/>
            <a:miter/>
          </a:ln>
        </p:spPr>
      </p:pic>
      <p:pic>
        <p:nvPicPr>
          <p:cNvPr id="9" name="Picture 1"/>
          <p:cNvPicPr>
            <a:picLocks noChangeAspect="1"/>
          </p:cNvPicPr>
          <p:nvPr/>
        </p:nvPicPr>
        <p:blipFill>
          <a:blip r:embed="rId4"/>
          <a:srcRect l="38795" t="11660" r="46981" b="34907"/>
          <a:stretch>
            <a:fillRect/>
          </a:stretch>
        </p:blipFill>
        <p:spPr>
          <a:xfrm>
            <a:off x="2613660" y="5486400"/>
            <a:ext cx="232410" cy="474345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5105</Words>
  <Application>Kingsoft Office WPP</Application>
  <PresentationFormat>Widescreen</PresentationFormat>
  <Paragraphs>317</Paragraphs>
  <Slides>16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vineeth</dc:creator>
  <cp:lastModifiedBy>vineeth</cp:lastModifiedBy>
  <cp:revision>642</cp:revision>
  <dcterms:created xsi:type="dcterms:W3CDTF">2017-04-04T18:02:45Z</dcterms:created>
  <dcterms:modified xsi:type="dcterms:W3CDTF">2017-04-04T18:02:45Z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16393द-10.1.0.5672</vt:lpwstr>
  </property>
</Properties>
</file>