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14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Obtaining a single data path for different instructions using multiplexers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0" y="802005"/>
            <a:ext cx="37833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revisiting add r1, r2, r3</a:t>
            </a:r>
            <a:endParaRPr lang="x-none" altLang="en-IN"/>
          </a:p>
        </p:txBody>
      </p:sp>
      <p:pic>
        <p:nvPicPr>
          <p:cNvPr id="13317" name="Picture 6" descr="f04-1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3415" y="1150620"/>
            <a:ext cx="9045575" cy="5121275"/>
          </a:xfrm>
          <a:ln w="9525">
            <a:noFill/>
            <a:miter/>
          </a:ln>
        </p:spPr>
      </p:pic>
      <p:sp>
        <p:nvSpPr>
          <p:cNvPr id="12" name="Right Arrow 11"/>
          <p:cNvSpPr/>
          <p:nvPr/>
        </p:nvSpPr>
        <p:spPr>
          <a:xfrm>
            <a:off x="4096385" y="3143885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Right Arrow 12"/>
          <p:cNvSpPr/>
          <p:nvPr/>
        </p:nvSpPr>
        <p:spPr>
          <a:xfrm>
            <a:off x="4107815" y="3566795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5" name="Right Arrow 14"/>
          <p:cNvSpPr/>
          <p:nvPr/>
        </p:nvSpPr>
        <p:spPr>
          <a:xfrm>
            <a:off x="6320790" y="3550920"/>
            <a:ext cx="925830" cy="16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Right Arrow 15"/>
          <p:cNvSpPr/>
          <p:nvPr/>
        </p:nvSpPr>
        <p:spPr>
          <a:xfrm>
            <a:off x="6358255" y="3977005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7" name="Right Arrow 16"/>
          <p:cNvSpPr/>
          <p:nvPr/>
        </p:nvSpPr>
        <p:spPr>
          <a:xfrm>
            <a:off x="7064375" y="4439285"/>
            <a:ext cx="232410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0" name="Down Arrow 19"/>
          <p:cNvSpPr/>
          <p:nvPr/>
        </p:nvSpPr>
        <p:spPr>
          <a:xfrm>
            <a:off x="9011285" y="879475"/>
            <a:ext cx="205740" cy="6045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Up Arrow 25"/>
          <p:cNvSpPr/>
          <p:nvPr/>
        </p:nvSpPr>
        <p:spPr>
          <a:xfrm>
            <a:off x="6798310" y="4752340"/>
            <a:ext cx="219075" cy="65595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Right Arrow 26"/>
          <p:cNvSpPr/>
          <p:nvPr/>
        </p:nvSpPr>
        <p:spPr>
          <a:xfrm>
            <a:off x="2612390" y="1402080"/>
            <a:ext cx="758825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385310" y="950595"/>
            <a:ext cx="2805430" cy="154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" name="Right Arrow 1"/>
          <p:cNvSpPr/>
          <p:nvPr/>
        </p:nvSpPr>
        <p:spPr>
          <a:xfrm>
            <a:off x="4118610" y="4259580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7629525" y="4902835"/>
            <a:ext cx="1338580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985000" y="6316345"/>
            <a:ext cx="1338580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Up Arrow 9"/>
          <p:cNvSpPr/>
          <p:nvPr/>
        </p:nvSpPr>
        <p:spPr>
          <a:xfrm>
            <a:off x="10450830" y="4815205"/>
            <a:ext cx="219075" cy="65595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Right Arrow 10"/>
          <p:cNvSpPr/>
          <p:nvPr/>
        </p:nvSpPr>
        <p:spPr>
          <a:xfrm>
            <a:off x="6263640" y="1463040"/>
            <a:ext cx="211074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15" grpId="0" animBg="1"/>
      <p:bldP spid="16" grpId="0" animBg="1"/>
      <p:bldP spid="26" grpId="0" animBg="1"/>
      <p:bldP spid="17" grpId="0" animBg="1"/>
      <p:bldP spid="8" grpId="0" animBg="1"/>
      <p:bldP spid="10" grpId="0" animBg="1"/>
      <p:bldP spid="9" grpId="0" animBg="1"/>
      <p:bldP spid="20" grpId="0" animBg="1"/>
      <p:bldP spid="27" grpId="0" animBg="1"/>
      <p:bldP spid="11" grpId="0" bldLvl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Obtaining a single data path for different instructions using multiplexers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885" y="802005"/>
            <a:ext cx="37833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Exercise</a:t>
            </a:r>
            <a:endParaRPr lang="x-none" altLang="en-IN"/>
          </a:p>
        </p:txBody>
      </p:sp>
      <p:pic>
        <p:nvPicPr>
          <p:cNvPr id="13317" name="Picture 6" descr="f04-1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57420" y="1638300"/>
            <a:ext cx="6601460" cy="3737610"/>
          </a:xfrm>
          <a:ln w="9525">
            <a:noFill/>
            <a:miter/>
          </a:ln>
        </p:spPr>
      </p:pic>
      <p:sp>
        <p:nvSpPr>
          <p:cNvPr id="14" name="TextBox 13"/>
          <p:cNvSpPr txBox="1"/>
          <p:nvPr/>
        </p:nvSpPr>
        <p:spPr>
          <a:xfrm>
            <a:off x="403225" y="1356360"/>
            <a:ext cx="414337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Draw the complete path taken for the load and store instructions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control signals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885" y="840105"/>
            <a:ext cx="116954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The three instruction classes (R-type, load and store, and branch) use two different instruction formats.</a:t>
            </a:r>
            <a:endParaRPr lang="x-none" altLang="en-IN"/>
          </a:p>
        </p:txBody>
      </p:sp>
      <p:pic>
        <p:nvPicPr>
          <p:cNvPr id="16389" name="Picture 6" descr="f04-14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25745" y="1431925"/>
            <a:ext cx="6624320" cy="2406015"/>
          </a:xfrm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391160" y="1421130"/>
            <a:ext cx="486346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Instruction format for R-format instructions, 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opcode of 0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three register operands: rs, rt, and rd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Fields rs and rt are sources, and rd is the destination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The ALU function is in the funct field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Instruction format for load </a:t>
            </a:r>
            <a:r>
              <a:rPr lang="x-none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and store</a:t>
            </a:r>
            <a:endParaRPr lang="x-none"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load </a:t>
            </a: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(opcode = 35</a:t>
            </a:r>
            <a:r>
              <a:rPr baseline="-25000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ten</a:t>
            </a: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) and store (opcode = 43</a:t>
            </a:r>
            <a:r>
              <a:rPr baseline="-25000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ten</a:t>
            </a: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)</a:t>
            </a:r>
            <a:endParaRPr lang="x-none"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</a:t>
            </a: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he register rs is the base register that is added to the 16-bit address field to form the memory address. 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For loads, rt is the destination register for the loaded value. 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For stores, rt is the source register whose value should be stored into memory.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42355" y="4045585"/>
            <a:ext cx="569976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Instruction format for branch equal 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opcode =4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</a:t>
            </a: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he registers rs and rt are the source registers that are compared for equality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t</a:t>
            </a:r>
            <a:r>
              <a:rPr>
                <a:solidFill>
                  <a:srgbClr val="000000"/>
                </a:solidFill>
                <a:latin typeface="Arial" charset="0"/>
                <a:ea typeface="Times New Roman" pitchFamily="18" charset="0"/>
                <a:sym typeface="+mn-ea"/>
              </a:rPr>
              <a:t>he 16-bit address field is sign-extended, shifted, and added to the PC + 4 to compute the branch target address.</a:t>
            </a:r>
            <a:endParaRPr>
              <a:solidFill>
                <a:srgbClr val="000000"/>
              </a:solidFill>
              <a:latin typeface="Arial" charset="0"/>
              <a:ea typeface="Times New Roman" pitchFamily="18" charset="0"/>
            </a:endParaRPr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much more refined view of the processor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74825" y="793115"/>
            <a:ext cx="8940165" cy="5534025"/>
          </a:xfrm>
          <a:ln w="9525">
            <a:noFill/>
            <a:miter/>
          </a:ln>
        </p:spPr>
      </p:pic>
      <p:sp>
        <p:nvSpPr>
          <p:cNvPr id="8" name="Down Arrow 7"/>
          <p:cNvSpPr/>
          <p:nvPr/>
        </p:nvSpPr>
        <p:spPr>
          <a:xfrm>
            <a:off x="4263390" y="2179955"/>
            <a:ext cx="257175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625465" y="5459730"/>
            <a:ext cx="257175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401820" y="4363720"/>
            <a:ext cx="257175" cy="6172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8055610" y="5779770"/>
            <a:ext cx="257175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</a:t>
            </a:r>
            <a:endParaRPr lang="x-none" altLang="en-IN"/>
          </a:p>
        </p:txBody>
      </p:sp>
      <p:pic>
        <p:nvPicPr>
          <p:cNvPr id="3077" name="Picture 7" descr="f04-0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69710" y="815340"/>
            <a:ext cx="5147945" cy="2784475"/>
          </a:xfrm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352425" y="828040"/>
            <a:ext cx="588010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Processor data path implementation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Implementation of instruction fetch datapath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Implementation of add r1, r2, r3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197" name="Picture 6" descr="f04-06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6935" y="3358515"/>
            <a:ext cx="4024630" cy="3135630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9" name="Group 8"/>
          <p:cNvGrpSpPr/>
          <p:nvPr/>
        </p:nvGrpSpPr>
        <p:grpSpPr>
          <a:xfrm>
            <a:off x="6064703" y="3969385"/>
            <a:ext cx="5119552" cy="2339340"/>
            <a:chOff x="3608" y="4833"/>
            <a:chExt cx="11896" cy="4677"/>
          </a:xfrm>
        </p:grpSpPr>
        <p:pic>
          <p:nvPicPr>
            <p:cNvPr id="9221" name="Picture 6" descr="f04-07-9780124077263"/>
            <p:cNvPicPr>
              <a:picLocks noChangeAspect="1"/>
            </p:cNvPicPr>
            <p:nvPr/>
          </p:nvPicPr>
          <p:blipFill>
            <a:blip r:embed="rId4"/>
            <a:srcRect l="145" t="-945" r="40661" b="9927"/>
            <a:stretch>
              <a:fillRect/>
            </a:stretch>
          </p:blipFill>
          <p:spPr>
            <a:xfrm>
              <a:off x="3898" y="4931"/>
              <a:ext cx="6139" cy="3851"/>
            </a:xfrm>
            <a:prstGeom prst="rect">
              <a:avLst/>
            </a:prstGeom>
            <a:ln w="9525">
              <a:noFill/>
              <a:miter/>
            </a:ln>
          </p:spPr>
        </p:pic>
        <p:pic>
          <p:nvPicPr>
            <p:cNvPr id="7" name="Picture 6" descr="f04-07-9780124077263"/>
            <p:cNvPicPr>
              <a:picLocks noChangeAspect="1"/>
            </p:cNvPicPr>
            <p:nvPr/>
          </p:nvPicPr>
          <p:blipFill>
            <a:blip r:embed="rId5"/>
            <a:srcRect l="69694" t="24" r="-183" b="17608"/>
            <a:stretch>
              <a:fillRect/>
            </a:stretch>
          </p:blipFill>
          <p:spPr>
            <a:xfrm>
              <a:off x="12125" y="4833"/>
              <a:ext cx="3379" cy="3726"/>
            </a:xfrm>
            <a:prstGeom prst="rect">
              <a:avLst/>
            </a:prstGeom>
            <a:ln w="9525">
              <a:noFill/>
              <a:miter/>
            </a:ln>
          </p:spPr>
        </p:pic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3629" y="5273"/>
              <a:ext cx="1647" cy="164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</p:cNvCxnSpPr>
            <p:nvPr/>
          </p:nvCxnSpPr>
          <p:spPr>
            <a:xfrm>
              <a:off x="3608" y="6101"/>
              <a:ext cx="1707" cy="187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</p:cNvCxnSpPr>
            <p:nvPr/>
          </p:nvCxnSpPr>
          <p:spPr>
            <a:xfrm flipV="1">
              <a:off x="3608" y="7078"/>
              <a:ext cx="1707" cy="14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907" y="5761"/>
              <a:ext cx="2521" cy="36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803" y="7403"/>
              <a:ext cx="2604" cy="13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flipH="1">
              <a:off x="4484" y="6838"/>
              <a:ext cx="10999" cy="2672"/>
            </a:xfrm>
            <a:prstGeom prst="bentConnector3">
              <a:avLst>
                <a:gd name="adj1" fmla="val -340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>
              <a:off x="4100" y="8213"/>
              <a:ext cx="1722" cy="872"/>
            </a:xfrm>
            <a:prstGeom prst="bentConnector3">
              <a:avLst>
                <a:gd name="adj1" fmla="val 49942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load and store instruction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52425" y="828040"/>
            <a:ext cx="588010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load instruction is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load r1, [r2 + offset]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components that we need are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data memory unit - for storing data and reading data from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Offsets are added to or subtracted in the ALU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But the ALU operates on 32 bit quantities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So we need a sign extender that takes 16 bit inputs and puts out sign extented 32 bit values</a:t>
            </a:r>
            <a:endParaRPr lang="x-none" altLang="en-IN"/>
          </a:p>
        </p:txBody>
      </p:sp>
      <p:pic>
        <p:nvPicPr>
          <p:cNvPr id="10245" name="Picture 6" descr="f04-08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522085" y="661035"/>
            <a:ext cx="5477510" cy="3054350"/>
          </a:xfrm>
          <a:ln w="9525">
            <a:noFill/>
            <a:miter/>
          </a:ln>
        </p:spPr>
      </p:pic>
      <p:graphicFrame>
        <p:nvGraphicFramePr>
          <p:cNvPr id="10" name="Table 9"/>
          <p:cNvGraphicFramePr/>
          <p:nvPr/>
        </p:nvGraphicFramePr>
        <p:xfrm>
          <a:off x="1630045" y="423418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rsource (e.g. r2)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rdest (e.g. r1)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load - </a:t>
            </a:r>
            <a:r>
              <a:rPr lang="x-none" altLang="en-IN">
                <a:solidFill>
                  <a:srgbClr val="FF0000"/>
                </a:solidFill>
              </a:rPr>
              <a:t>load r1, [r2 + offset]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0245" name="Picture 6" descr="f04-08-9780124077263"/>
          <p:cNvPicPr>
            <a:picLocks noChangeAspect="1"/>
          </p:cNvPicPr>
          <p:nvPr>
            <p:ph idx="1"/>
          </p:nvPr>
        </p:nvPicPr>
        <p:blipFill>
          <a:blip r:embed="rId2"/>
          <a:srcRect l="464" t="1268" r="40876" b="10104"/>
          <a:stretch>
            <a:fillRect/>
          </a:stretch>
        </p:blipFill>
        <p:spPr>
          <a:xfrm>
            <a:off x="8607425" y="1367790"/>
            <a:ext cx="3213100" cy="2707005"/>
          </a:xfrm>
          <a:ln w="9525">
            <a:noFill/>
            <a:miter/>
          </a:ln>
        </p:spPr>
      </p:pic>
      <p:pic>
        <p:nvPicPr>
          <p:cNvPr id="7" name="Picture 6" descr="f04-08-9780124077263"/>
          <p:cNvPicPr>
            <a:picLocks noChangeAspect="1"/>
          </p:cNvPicPr>
          <p:nvPr/>
        </p:nvPicPr>
        <p:blipFill>
          <a:blip r:embed="rId3"/>
          <a:srcRect l="60387" t="7775" b="20644"/>
          <a:stretch>
            <a:fillRect/>
          </a:stretch>
        </p:blipFill>
        <p:spPr>
          <a:xfrm>
            <a:off x="3310255" y="4163060"/>
            <a:ext cx="2169795" cy="2186305"/>
          </a:xfrm>
          <a:prstGeom prst="rect">
            <a:avLst/>
          </a:prstGeom>
          <a:ln w="9525">
            <a:noFill/>
            <a:miter/>
          </a:ln>
        </p:spPr>
      </p:pic>
      <p:pic>
        <p:nvPicPr>
          <p:cNvPr id="9221" name="Picture 6" descr="f04-07-9780124077263"/>
          <p:cNvPicPr>
            <a:picLocks noChangeAspect="1"/>
          </p:cNvPicPr>
          <p:nvPr/>
        </p:nvPicPr>
        <p:blipFill>
          <a:blip r:embed="rId4"/>
          <a:srcRect l="9207" t="-3861" r="42263" b="9924"/>
          <a:stretch>
            <a:fillRect/>
          </a:stretch>
        </p:blipFill>
        <p:spPr>
          <a:xfrm>
            <a:off x="1848485" y="1483360"/>
            <a:ext cx="3363595" cy="26568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Picture 6" descr="f04-07-9780124077263"/>
          <p:cNvPicPr>
            <a:picLocks noChangeAspect="1"/>
          </p:cNvPicPr>
          <p:nvPr/>
        </p:nvPicPr>
        <p:blipFill>
          <a:blip r:embed="rId5"/>
          <a:srcRect l="69562" t="299" r="100" b="24769"/>
          <a:stretch>
            <a:fillRect/>
          </a:stretch>
        </p:blipFill>
        <p:spPr>
          <a:xfrm>
            <a:off x="5466715" y="1553845"/>
            <a:ext cx="2183130" cy="2200275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9" name="Table 8"/>
          <p:cNvGraphicFramePr/>
          <p:nvPr/>
        </p:nvGraphicFramePr>
        <p:xfrm>
          <a:off x="268605" y="1402080"/>
          <a:ext cx="1163320" cy="321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</a:tblGrid>
              <a:tr h="804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rsource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(e.g. r2)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4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rdest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(e.g. r1)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offset/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immediate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374140" y="1884045"/>
            <a:ext cx="780415" cy="7219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12240" y="2959100"/>
            <a:ext cx="756920" cy="5105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1418590" y="4196080"/>
            <a:ext cx="2061210" cy="1075055"/>
          </a:xfrm>
          <a:prstGeom prst="bentConnector3">
            <a:avLst>
              <a:gd name="adj1" fmla="val 50031"/>
            </a:avLst>
          </a:prstGeom>
          <a:ln w="38100">
            <a:solidFill>
              <a:srgbClr val="92D050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</p:cNvCxnSpPr>
          <p:nvPr/>
        </p:nvCxnSpPr>
        <p:spPr>
          <a:xfrm flipV="1">
            <a:off x="5480050" y="3223895"/>
            <a:ext cx="164465" cy="2032635"/>
          </a:xfrm>
          <a:prstGeom prst="bentConnector2">
            <a:avLst/>
          </a:prstGeom>
          <a:ln w="38100">
            <a:solidFill>
              <a:srgbClr val="92D05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32400" y="2134870"/>
            <a:ext cx="39751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632065" y="2149475"/>
            <a:ext cx="972185" cy="692150"/>
          </a:xfrm>
          <a:prstGeom prst="bentConnector3">
            <a:avLst>
              <a:gd name="adj1" fmla="val 500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39950" y="2117725"/>
            <a:ext cx="9481820" cy="3977005"/>
            <a:chOff x="3370" y="3335"/>
            <a:chExt cx="14932" cy="6263"/>
          </a:xfrm>
        </p:grpSpPr>
        <p:cxnSp>
          <p:nvCxnSpPr>
            <p:cNvPr id="17" name="Elbow Connector 16"/>
            <p:cNvCxnSpPr/>
            <p:nvPr/>
          </p:nvCxnSpPr>
          <p:spPr>
            <a:xfrm rot="10800000" flipV="1">
              <a:off x="3370" y="3335"/>
              <a:ext cx="14932" cy="6263"/>
            </a:xfrm>
            <a:prstGeom prst="bentConnector3">
              <a:avLst>
                <a:gd name="adj1" fmla="val -3428"/>
              </a:avLst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370" y="5472"/>
              <a:ext cx="0" cy="41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>
            <a:off x="6249035" y="1346835"/>
            <a:ext cx="278765" cy="290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0" name="Oval 19"/>
          <p:cNvSpPr/>
          <p:nvPr/>
        </p:nvSpPr>
        <p:spPr>
          <a:xfrm>
            <a:off x="9970135" y="4013835"/>
            <a:ext cx="278765" cy="2749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1" name="Oval 20"/>
          <p:cNvSpPr/>
          <p:nvPr/>
        </p:nvSpPr>
        <p:spPr>
          <a:xfrm>
            <a:off x="3543935" y="4067175"/>
            <a:ext cx="278130" cy="29019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91735" y="1570990"/>
            <a:ext cx="8756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r2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store - </a:t>
            </a:r>
            <a:r>
              <a:rPr lang="x-none" altLang="en-IN">
                <a:solidFill>
                  <a:srgbClr val="FF0000"/>
                </a:solidFill>
              </a:rPr>
              <a:t>store [r2 + offset], r1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0245" name="Picture 6" descr="f04-08-9780124077263"/>
          <p:cNvPicPr>
            <a:picLocks noChangeAspect="1"/>
          </p:cNvPicPr>
          <p:nvPr>
            <p:ph idx="1"/>
          </p:nvPr>
        </p:nvPicPr>
        <p:blipFill>
          <a:blip r:embed="rId2"/>
          <a:srcRect l="464" t="1268" r="40876" b="10104"/>
          <a:stretch>
            <a:fillRect/>
          </a:stretch>
        </p:blipFill>
        <p:spPr>
          <a:xfrm>
            <a:off x="8607425" y="1367790"/>
            <a:ext cx="3213100" cy="2707005"/>
          </a:xfrm>
          <a:ln w="9525">
            <a:noFill/>
            <a:miter/>
          </a:ln>
        </p:spPr>
      </p:pic>
      <p:pic>
        <p:nvPicPr>
          <p:cNvPr id="7" name="Picture 6" descr="f04-08-9780124077263"/>
          <p:cNvPicPr>
            <a:picLocks noChangeAspect="1"/>
          </p:cNvPicPr>
          <p:nvPr/>
        </p:nvPicPr>
        <p:blipFill>
          <a:blip r:embed="rId3"/>
          <a:srcRect l="60387" t="7775" b="20644"/>
          <a:stretch>
            <a:fillRect/>
          </a:stretch>
        </p:blipFill>
        <p:spPr>
          <a:xfrm>
            <a:off x="3310255" y="4163060"/>
            <a:ext cx="2169795" cy="2186305"/>
          </a:xfrm>
          <a:prstGeom prst="rect">
            <a:avLst/>
          </a:prstGeom>
          <a:ln w="9525">
            <a:noFill/>
            <a:miter/>
          </a:ln>
        </p:spPr>
      </p:pic>
      <p:pic>
        <p:nvPicPr>
          <p:cNvPr id="9221" name="Picture 6" descr="f04-07-9780124077263"/>
          <p:cNvPicPr>
            <a:picLocks noChangeAspect="1"/>
          </p:cNvPicPr>
          <p:nvPr/>
        </p:nvPicPr>
        <p:blipFill>
          <a:blip r:embed="rId4"/>
          <a:srcRect l="9207" t="-3861" r="42263" b="9924"/>
          <a:stretch>
            <a:fillRect/>
          </a:stretch>
        </p:blipFill>
        <p:spPr>
          <a:xfrm>
            <a:off x="1848485" y="1483360"/>
            <a:ext cx="3363595" cy="26568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Picture 6" descr="f04-07-9780124077263"/>
          <p:cNvPicPr>
            <a:picLocks noChangeAspect="1"/>
          </p:cNvPicPr>
          <p:nvPr/>
        </p:nvPicPr>
        <p:blipFill>
          <a:blip r:embed="rId5"/>
          <a:srcRect l="69562" t="299" r="100" b="24769"/>
          <a:stretch>
            <a:fillRect/>
          </a:stretch>
        </p:blipFill>
        <p:spPr>
          <a:xfrm>
            <a:off x="5466715" y="1553845"/>
            <a:ext cx="2183130" cy="2200275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9" name="Table 8"/>
          <p:cNvGraphicFramePr/>
          <p:nvPr/>
        </p:nvGraphicFramePr>
        <p:xfrm>
          <a:off x="268605" y="1402080"/>
          <a:ext cx="1163320" cy="321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</a:tblGrid>
              <a:tr h="804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rmem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(e.g. r2)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4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rsource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(e.g. r1)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offset/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immediate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374140" y="1884045"/>
            <a:ext cx="780415" cy="7219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81125" y="2414905"/>
            <a:ext cx="828675" cy="10547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1418590" y="4196080"/>
            <a:ext cx="2061210" cy="1075055"/>
          </a:xfrm>
          <a:prstGeom prst="bentConnector3">
            <a:avLst>
              <a:gd name="adj1" fmla="val 50031"/>
            </a:avLst>
          </a:prstGeom>
          <a:ln w="38100">
            <a:solidFill>
              <a:srgbClr val="92D050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</p:cNvCxnSpPr>
          <p:nvPr/>
        </p:nvCxnSpPr>
        <p:spPr>
          <a:xfrm flipV="1">
            <a:off x="5480050" y="3223895"/>
            <a:ext cx="164465" cy="2032635"/>
          </a:xfrm>
          <a:prstGeom prst="bentConnector2">
            <a:avLst/>
          </a:prstGeom>
          <a:ln w="38100">
            <a:solidFill>
              <a:srgbClr val="92D05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32400" y="2134870"/>
            <a:ext cx="39751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632065" y="2149475"/>
            <a:ext cx="972185" cy="692150"/>
          </a:xfrm>
          <a:prstGeom prst="bentConnector3">
            <a:avLst>
              <a:gd name="adj1" fmla="val 500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9035" y="1346835"/>
            <a:ext cx="278765" cy="290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91735" y="1570990"/>
            <a:ext cx="8756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r2</a:t>
            </a:r>
            <a:endParaRPr lang="x-none" altLang="en-IN"/>
          </a:p>
        </p:txBody>
      </p:sp>
      <p:sp>
        <p:nvSpPr>
          <p:cNvPr id="2" name="Oval 1"/>
          <p:cNvSpPr/>
          <p:nvPr/>
        </p:nvSpPr>
        <p:spPr>
          <a:xfrm>
            <a:off x="9985375" y="1075055"/>
            <a:ext cx="278765" cy="2749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95570" y="3180715"/>
            <a:ext cx="3375660" cy="1062990"/>
            <a:chOff x="8182" y="5009"/>
            <a:chExt cx="5316" cy="1674"/>
          </a:xfrm>
        </p:grpSpPr>
        <p:cxnSp>
          <p:nvCxnSpPr>
            <p:cNvPr id="16" name="Elbow Connector 15"/>
            <p:cNvCxnSpPr/>
            <p:nvPr/>
          </p:nvCxnSpPr>
          <p:spPr>
            <a:xfrm>
              <a:off x="8182" y="5069"/>
              <a:ext cx="3421" cy="1614"/>
            </a:xfrm>
            <a:prstGeom prst="bentConnector3">
              <a:avLst>
                <a:gd name="adj1" fmla="val 9003"/>
              </a:avLst>
            </a:prstGeom>
            <a:ln w="38100"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11582" y="5009"/>
              <a:ext cx="1916" cy="1663"/>
            </a:xfrm>
            <a:prstGeom prst="bentConnector3">
              <a:avLst>
                <a:gd name="adj1" fmla="val 50052"/>
              </a:avLst>
            </a:prstGeom>
            <a:ln w="38100"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446520" y="3823970"/>
            <a:ext cx="8756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r1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conditional branch instructions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060" y="828040"/>
            <a:ext cx="1149032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conditional branch instruction is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beq r1, r2, offset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r1 and r2 are compared for equality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if they are equal then the execution shifts to (PC + 4) + offset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We note that since instructions are 32 bits wide, the offset can indicate words. So the offset is shifted to the left by 2 bits</a:t>
            </a:r>
            <a:endParaRPr lang="x-none" altLang="en-IN"/>
          </a:p>
        </p:txBody>
      </p:sp>
      <p:graphicFrame>
        <p:nvGraphicFramePr>
          <p:cNvPr id="42" name="Table 41"/>
          <p:cNvGraphicFramePr/>
          <p:nvPr/>
        </p:nvGraphicFramePr>
        <p:xfrm>
          <a:off x="513080" y="2958465"/>
          <a:ext cx="1163320" cy="321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</a:tblGrid>
              <a:tr h="804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rcomp1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(e.g. r2)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4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rcomp2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(e.g. r1)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80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offset/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1">
                          <a:solidFill>
                            <a:schemeClr val="tx1"/>
                          </a:solidFill>
                        </a:rPr>
                        <a:t>immediate</a:t>
                      </a:r>
                      <a:endParaRPr lang="x-none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45" name="Picture 6" descr="f04-07-9780124077263"/>
          <p:cNvPicPr>
            <a:picLocks noChangeAspect="1"/>
          </p:cNvPicPr>
          <p:nvPr/>
        </p:nvPicPr>
        <p:blipFill>
          <a:blip r:embed="rId2"/>
          <a:srcRect l="69562" t="299" r="100" b="24769"/>
          <a:stretch>
            <a:fillRect/>
          </a:stretch>
        </p:blipFill>
        <p:spPr>
          <a:xfrm>
            <a:off x="5659755" y="3252470"/>
            <a:ext cx="2183130" cy="22002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269" name="Picture 6" descr="f04-09-9780124077263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23770" y="2564765"/>
            <a:ext cx="6906260" cy="3896995"/>
          </a:xfrm>
          <a:ln w="9525">
            <a:noFill/>
            <a:miter/>
          </a:ln>
        </p:spPr>
      </p:pic>
      <p:cxnSp>
        <p:nvCxnSpPr>
          <p:cNvPr id="47" name="Straight Arrow Connector 46"/>
          <p:cNvCxnSpPr/>
          <p:nvPr/>
        </p:nvCxnSpPr>
        <p:spPr>
          <a:xfrm flipV="1">
            <a:off x="1675765" y="4315460"/>
            <a:ext cx="1712595" cy="6838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66410" y="4180840"/>
            <a:ext cx="128333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77840" y="4977130"/>
            <a:ext cx="128333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07985" y="4718050"/>
            <a:ext cx="128333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30375" y="5928995"/>
            <a:ext cx="276479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14640" y="3100070"/>
            <a:ext cx="383540" cy="27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690370" y="3831590"/>
            <a:ext cx="1727835" cy="4140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304155" y="3413125"/>
            <a:ext cx="795655" cy="2560320"/>
            <a:chOff x="8335" y="5378"/>
            <a:chExt cx="1253" cy="403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335" y="9395"/>
              <a:ext cx="7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984" y="5437"/>
              <a:ext cx="604" cy="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004" y="5378"/>
              <a:ext cx="0" cy="4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/>
          <p:cNvSpPr/>
          <p:nvPr/>
        </p:nvSpPr>
        <p:spPr>
          <a:xfrm>
            <a:off x="7190105" y="3634740"/>
            <a:ext cx="135890" cy="163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3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Obtaining a single data path for different instructions using multiplexers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2293" name="Picture 6" descr="f04-10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17650" y="1458595"/>
            <a:ext cx="8689975" cy="4233545"/>
          </a:xfrm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261620" y="802005"/>
            <a:ext cx="37833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add r1, r2, r3</a:t>
            </a:r>
            <a:endParaRPr lang="x-none" altLang="en-IN"/>
          </a:p>
        </p:txBody>
      </p:sp>
      <p:sp>
        <p:nvSpPr>
          <p:cNvPr id="8" name="Right Arrow 7"/>
          <p:cNvSpPr/>
          <p:nvPr/>
        </p:nvSpPr>
        <p:spPr>
          <a:xfrm>
            <a:off x="1522730" y="2576830"/>
            <a:ext cx="79819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ight Arrow 8"/>
          <p:cNvSpPr/>
          <p:nvPr/>
        </p:nvSpPr>
        <p:spPr>
          <a:xfrm>
            <a:off x="2371090" y="1443355"/>
            <a:ext cx="48958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Right Arrow 9"/>
          <p:cNvSpPr/>
          <p:nvPr/>
        </p:nvSpPr>
        <p:spPr>
          <a:xfrm>
            <a:off x="2382520" y="2046605"/>
            <a:ext cx="48958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Right Arrow 10"/>
          <p:cNvSpPr/>
          <p:nvPr/>
        </p:nvSpPr>
        <p:spPr>
          <a:xfrm>
            <a:off x="2380615" y="2958465"/>
            <a:ext cx="48958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2" name="Right Arrow 11"/>
          <p:cNvSpPr/>
          <p:nvPr/>
        </p:nvSpPr>
        <p:spPr>
          <a:xfrm>
            <a:off x="4968875" y="1789430"/>
            <a:ext cx="1042670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Right Arrow 12"/>
          <p:cNvSpPr/>
          <p:nvPr/>
        </p:nvSpPr>
        <p:spPr>
          <a:xfrm>
            <a:off x="4994275" y="2534920"/>
            <a:ext cx="48958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Down Arrow 13"/>
          <p:cNvSpPr/>
          <p:nvPr/>
        </p:nvSpPr>
        <p:spPr>
          <a:xfrm>
            <a:off x="7158355" y="3105150"/>
            <a:ext cx="154305" cy="136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7941945" y="3862705"/>
            <a:ext cx="154305" cy="136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Left Arrow 15"/>
          <p:cNvSpPr/>
          <p:nvPr/>
        </p:nvSpPr>
        <p:spPr>
          <a:xfrm>
            <a:off x="5086985" y="5729605"/>
            <a:ext cx="2894965" cy="180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7" name="Up Arrow 16"/>
          <p:cNvSpPr/>
          <p:nvPr/>
        </p:nvSpPr>
        <p:spPr>
          <a:xfrm>
            <a:off x="2616200" y="3671570"/>
            <a:ext cx="219075" cy="1839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" name="Up Arrow 18"/>
          <p:cNvSpPr/>
          <p:nvPr/>
        </p:nvSpPr>
        <p:spPr>
          <a:xfrm>
            <a:off x="5452745" y="3686810"/>
            <a:ext cx="416560" cy="80137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0" name="Up Arrow 19"/>
          <p:cNvSpPr/>
          <p:nvPr/>
        </p:nvSpPr>
        <p:spPr>
          <a:xfrm>
            <a:off x="9552940" y="3637280"/>
            <a:ext cx="416560" cy="80137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14" grpId="0" animBg="1"/>
      <p:bldP spid="15" grpId="0" animBg="1"/>
      <p:bldP spid="16" grpId="0" animBg="1"/>
      <p:bldP spid="17" grpId="0" animBg="1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Obtaining a single data path for different instructions using multiplexers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2293" name="Picture 6" descr="f04-10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17650" y="1426210"/>
            <a:ext cx="8689975" cy="4233545"/>
          </a:xfrm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261620" y="802005"/>
            <a:ext cx="37833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load r1, [r2 + offset]</a:t>
            </a:r>
            <a:endParaRPr lang="x-none" altLang="en-IN"/>
          </a:p>
        </p:txBody>
      </p:sp>
      <p:sp>
        <p:nvSpPr>
          <p:cNvPr id="8" name="Right Arrow 7"/>
          <p:cNvSpPr/>
          <p:nvPr/>
        </p:nvSpPr>
        <p:spPr>
          <a:xfrm>
            <a:off x="1522730" y="2576830"/>
            <a:ext cx="79819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ight Arrow 8"/>
          <p:cNvSpPr/>
          <p:nvPr/>
        </p:nvSpPr>
        <p:spPr>
          <a:xfrm>
            <a:off x="2355215" y="1443355"/>
            <a:ext cx="48958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Right Arrow 10"/>
          <p:cNvSpPr/>
          <p:nvPr/>
        </p:nvSpPr>
        <p:spPr>
          <a:xfrm>
            <a:off x="2380615" y="2958465"/>
            <a:ext cx="48958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" name="Right Arrow 1"/>
          <p:cNvSpPr/>
          <p:nvPr/>
        </p:nvSpPr>
        <p:spPr>
          <a:xfrm>
            <a:off x="2653030" y="4735195"/>
            <a:ext cx="1113790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Right Arrow 17"/>
          <p:cNvSpPr/>
          <p:nvPr/>
        </p:nvSpPr>
        <p:spPr>
          <a:xfrm>
            <a:off x="4949825" y="1762125"/>
            <a:ext cx="1017905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1" name="Right Arrow 20"/>
          <p:cNvSpPr/>
          <p:nvPr/>
        </p:nvSpPr>
        <p:spPr>
          <a:xfrm>
            <a:off x="4750435" y="4749800"/>
            <a:ext cx="1113790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Up Arrow 21"/>
          <p:cNvSpPr/>
          <p:nvPr/>
        </p:nvSpPr>
        <p:spPr>
          <a:xfrm>
            <a:off x="5468620" y="3752215"/>
            <a:ext cx="384175" cy="6724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Right Arrow 22"/>
          <p:cNvSpPr/>
          <p:nvPr/>
        </p:nvSpPr>
        <p:spPr>
          <a:xfrm>
            <a:off x="7255510" y="2402205"/>
            <a:ext cx="601980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Up Arrow 23"/>
          <p:cNvSpPr/>
          <p:nvPr/>
        </p:nvSpPr>
        <p:spPr>
          <a:xfrm>
            <a:off x="9568815" y="3622675"/>
            <a:ext cx="384175" cy="6724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2555240" y="5677535"/>
            <a:ext cx="7520940" cy="2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2" grpId="0" bldLvl="0" animBg="1"/>
      <p:bldP spid="21" grpId="1" animBg="1"/>
      <p:bldP spid="18" grpId="0" animBg="1"/>
      <p:bldP spid="22" grpId="0" animBg="1"/>
      <p:bldP spid="23" grpId="1" bldLvl="0" animBg="1"/>
      <p:bldP spid="24" grpId="0" bldLvl="0" animBg="1"/>
      <p:bldP spid="25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Obtaining a single data path for different instructions using multiplexers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0" y="802005"/>
            <a:ext cx="37833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beq r1, r2, offset</a:t>
            </a:r>
            <a:endParaRPr lang="x-none" altLang="en-IN"/>
          </a:p>
        </p:txBody>
      </p:sp>
      <p:pic>
        <p:nvPicPr>
          <p:cNvPr id="13317" name="Picture 6" descr="f04-1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3415" y="1150620"/>
            <a:ext cx="9045575" cy="5121275"/>
          </a:xfrm>
          <a:ln w="9525">
            <a:noFill/>
            <a:miter/>
          </a:ln>
        </p:spPr>
      </p:pic>
      <p:sp>
        <p:nvSpPr>
          <p:cNvPr id="12" name="Right Arrow 11"/>
          <p:cNvSpPr/>
          <p:nvPr/>
        </p:nvSpPr>
        <p:spPr>
          <a:xfrm>
            <a:off x="4096385" y="3143885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Right Arrow 12"/>
          <p:cNvSpPr/>
          <p:nvPr/>
        </p:nvSpPr>
        <p:spPr>
          <a:xfrm>
            <a:off x="4107815" y="3566795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Right Arrow 13"/>
          <p:cNvSpPr/>
          <p:nvPr/>
        </p:nvSpPr>
        <p:spPr>
          <a:xfrm>
            <a:off x="4068445" y="5674995"/>
            <a:ext cx="1273810" cy="18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5" name="Right Arrow 14"/>
          <p:cNvSpPr/>
          <p:nvPr/>
        </p:nvSpPr>
        <p:spPr>
          <a:xfrm>
            <a:off x="6320790" y="3550920"/>
            <a:ext cx="925830" cy="16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Right Arrow 15"/>
          <p:cNvSpPr/>
          <p:nvPr/>
        </p:nvSpPr>
        <p:spPr>
          <a:xfrm>
            <a:off x="6358255" y="3977005"/>
            <a:ext cx="33464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7" name="Right Arrow 16"/>
          <p:cNvSpPr/>
          <p:nvPr/>
        </p:nvSpPr>
        <p:spPr>
          <a:xfrm>
            <a:off x="7064375" y="4439285"/>
            <a:ext cx="232410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" name="Right Arrow 18"/>
          <p:cNvSpPr/>
          <p:nvPr/>
        </p:nvSpPr>
        <p:spPr>
          <a:xfrm>
            <a:off x="8348980" y="3614420"/>
            <a:ext cx="232410" cy="1543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0" name="Down Arrow 19"/>
          <p:cNvSpPr/>
          <p:nvPr/>
        </p:nvSpPr>
        <p:spPr>
          <a:xfrm>
            <a:off x="9011285" y="879475"/>
            <a:ext cx="205740" cy="6045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Up Arrow 25"/>
          <p:cNvSpPr/>
          <p:nvPr/>
        </p:nvSpPr>
        <p:spPr>
          <a:xfrm>
            <a:off x="6798310" y="4752340"/>
            <a:ext cx="219075" cy="65595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Right Arrow 26"/>
          <p:cNvSpPr/>
          <p:nvPr/>
        </p:nvSpPr>
        <p:spPr>
          <a:xfrm>
            <a:off x="4002405" y="2044700"/>
            <a:ext cx="3395980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Right Arrow 27"/>
          <p:cNvSpPr/>
          <p:nvPr/>
        </p:nvSpPr>
        <p:spPr>
          <a:xfrm>
            <a:off x="6457950" y="2378075"/>
            <a:ext cx="1016635" cy="141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17" grpId="0" animBg="1"/>
      <p:bldP spid="19" grpId="0" animBg="1"/>
      <p:bldP spid="20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Kingsoft Office WPP</Application>
  <PresentationFormat>Widescreen</PresentationFormat>
  <Paragraphs>138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382</cp:revision>
  <dcterms:created xsi:type="dcterms:W3CDTF">2017-02-09T02:14:52Z</dcterms:created>
  <dcterms:modified xsi:type="dcterms:W3CDTF">2017-02-09T02:14:52Z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16393ȅ-10.1.0.5672</vt:lpwstr>
  </property>
</Properties>
</file>