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272" r:id="rId4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15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09/02/2017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Adding an unconditional jump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25605" name="Picture 6" descr="f04-23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33375" y="859155"/>
            <a:ext cx="6419850" cy="442913"/>
          </a:xfrm>
          <a:ln w="9525">
            <a:noFill/>
            <a:miter/>
          </a:ln>
        </p:spPr>
      </p:pic>
      <p:sp>
        <p:nvSpPr>
          <p:cNvPr id="7" name="TextBox 6"/>
          <p:cNvSpPr txBox="1"/>
          <p:nvPr/>
        </p:nvSpPr>
        <p:spPr>
          <a:xfrm>
            <a:off x="6953250" y="828040"/>
            <a:ext cx="505650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instruction format is different from the formats that we have seen.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314325" y="1651000"/>
            <a:ext cx="652399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The PC is 32 bits wide. How to compute the value that the PC should be updated with ?</a:t>
            </a:r>
            <a:endParaRPr lang="x-none" altLang="en-IN"/>
          </a:p>
        </p:txBody>
      </p:sp>
      <p:graphicFrame>
        <p:nvGraphicFramePr>
          <p:cNvPr id="10" name="Table 9"/>
          <p:cNvGraphicFramePr/>
          <p:nvPr/>
        </p:nvGraphicFramePr>
        <p:xfrm>
          <a:off x="1874520" y="2590800"/>
          <a:ext cx="8699500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295"/>
                <a:gridCol w="6287770"/>
                <a:gridCol w="940435"/>
              </a:tblGrid>
              <a:tr h="932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31-28 bits of current 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PC + 4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26 bits from the instruction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Adding an unconditional jump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739265" y="601345"/>
          <a:ext cx="8699500" cy="93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295"/>
                <a:gridCol w="6287770"/>
                <a:gridCol w="940435"/>
              </a:tblGrid>
              <a:tr h="932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31-28 bits of current 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PC + 4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26 bits from the instruction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>
                          <a:solidFill>
                            <a:schemeClr val="tx1"/>
                          </a:solidFill>
                        </a:rPr>
                        <a:t>00</a:t>
                      </a:r>
                      <a:endParaRPr lang="x-none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6629" name="Picture 6" descr="f04-24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22780" y="1675765"/>
            <a:ext cx="8743315" cy="48113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Single cycle data path processors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1149032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The instructions that we have seen are implemented so that each instruction takes one clock cycle to complete - single cycle data paths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We need multiple copies of the same component - for example adders in our processor design. There is less reuse of component.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clock period is therefore decided by the </a:t>
            </a:r>
            <a:r>
              <a:rPr lang="x-none" altLang="en-IN" i="1"/>
              <a:t>slowest</a:t>
            </a:r>
            <a:r>
              <a:rPr lang="x-none" altLang="en-IN"/>
              <a:t> instruction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instruction that has the most propagation delays is the slowest instruction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Violates a design principle of making </a:t>
            </a:r>
            <a:r>
              <a:rPr lang="x-none" altLang="en-IN" i="1"/>
              <a:t>common cases fast</a:t>
            </a:r>
            <a:endParaRPr lang="x-none" altLang="en-IN" i="1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Not feasible to vary the clock period depending on the instruction - added complexity in the design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Introduction to Pipelining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60" y="764540"/>
            <a:ext cx="5096510" cy="1755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Each task consists of a series of steps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step can be independently executed on a device/circuit devoted to that step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improvement is on the total time to execute a number of tasks, not on the total time for a single task</a:t>
            </a:r>
            <a:endParaRPr lang="x-none" altLang="en-IN"/>
          </a:p>
        </p:txBody>
      </p:sp>
      <p:pic>
        <p:nvPicPr>
          <p:cNvPr id="27653" name="Picture 6" descr="f04-2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72455" y="909320"/>
            <a:ext cx="5851525" cy="4662170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A much more refined view of the processor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74825" y="793115"/>
            <a:ext cx="8940165" cy="5534025"/>
          </a:xfrm>
          <a:ln w="9525">
            <a:noFill/>
            <a:miter/>
          </a:ln>
        </p:spPr>
      </p:pic>
      <p:sp>
        <p:nvSpPr>
          <p:cNvPr id="8" name="Down Arrow 7"/>
          <p:cNvSpPr/>
          <p:nvPr/>
        </p:nvSpPr>
        <p:spPr>
          <a:xfrm>
            <a:off x="4263390" y="2179955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5625465" y="5459730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0" name="Down Arrow 9"/>
          <p:cNvSpPr/>
          <p:nvPr/>
        </p:nvSpPr>
        <p:spPr>
          <a:xfrm rot="10800000">
            <a:off x="4401820" y="4363720"/>
            <a:ext cx="257175" cy="61722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8055610" y="5779770"/>
            <a:ext cx="257175" cy="617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 signals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52720" y="1157605"/>
            <a:ext cx="6465570" cy="4002405"/>
          </a:xfrm>
          <a:ln w="9525">
            <a:noFill/>
            <a:miter/>
          </a:ln>
        </p:spPr>
      </p:pic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699135" y="1236345"/>
          <a:ext cx="3870325" cy="2560320"/>
        </p:xfrm>
        <a:graphic>
          <a:graphicData uri="http://schemas.openxmlformats.org/drawingml/2006/table">
            <a:tbl>
              <a:tblPr/>
              <a:tblGrid>
                <a:gridCol w="1935480"/>
                <a:gridCol w="1934845"/>
              </a:tblGrid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charset="2"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</a:t>
                      </a:r>
                      <a:endParaRPr kumimoji="0" lang="en-A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1045" y="3945890"/>
            <a:ext cx="3799205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How to generate control signals for the ALU?</a:t>
            </a:r>
            <a:endParaRPr lang="x-none" altLang="en-IN"/>
          </a:p>
        </p:txBody>
      </p:sp>
      <p:pic>
        <p:nvPicPr>
          <p:cNvPr id="16389" name="Picture 6" descr="f04-14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76605" y="4651375"/>
            <a:ext cx="5343525" cy="1940560"/>
          </a:xfrm>
          <a:prstGeom prst="rect">
            <a:avLst/>
          </a:prstGeo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Generating ALU Control signals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95695" y="878205"/>
            <a:ext cx="5611495" cy="3473450"/>
          </a:xfrm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388620" y="810260"/>
            <a:ext cx="568261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How to generate control signals for the ALU?</a:t>
            </a:r>
            <a:endParaRPr lang="x-none" altLang="en-IN"/>
          </a:p>
          <a:p>
            <a:pPr marL="742950" lvl="1" indent="-285750" algn="l">
              <a:buFont typeface="Arial" charset="0"/>
              <a:buChar char="•"/>
            </a:pPr>
            <a:r>
              <a:rPr lang="x-none" altLang="en-IN"/>
              <a:t>Cannot use the "funct" field always</a:t>
            </a:r>
            <a:endParaRPr lang="x-none" altLang="en-IN"/>
          </a:p>
          <a:p>
            <a:pPr marL="742950" lvl="1" indent="-285750" algn="l">
              <a:buFont typeface="Arial" charset="0"/>
              <a:buChar char="•"/>
            </a:pPr>
            <a:r>
              <a:rPr lang="x-none" altLang="en-IN"/>
              <a:t>Depending on the opcode we need to generate the control inputs</a:t>
            </a:r>
            <a:endParaRPr lang="x-none" altLang="en-IN"/>
          </a:p>
          <a:p>
            <a:pPr marL="1200150" lvl="2" indent="-285750" algn="l">
              <a:buFont typeface="Arial" charset="0"/>
              <a:buChar char="•"/>
            </a:pPr>
            <a:r>
              <a:rPr lang="x-none" altLang="en-IN"/>
              <a:t>If we have load/store, then ALU should add</a:t>
            </a:r>
            <a:endParaRPr lang="x-none" altLang="en-IN"/>
          </a:p>
          <a:p>
            <a:pPr marL="1200150" lvl="2" indent="-285750" algn="l">
              <a:buFont typeface="Arial" charset="0"/>
              <a:buChar char="•"/>
            </a:pPr>
            <a:r>
              <a:rPr lang="x-none" altLang="en-IN"/>
              <a:t>If we have beq, then ALU should subtract for comparison</a:t>
            </a:r>
            <a:endParaRPr lang="x-none" altLang="en-IN"/>
          </a:p>
        </p:txBody>
      </p:sp>
      <p:pic>
        <p:nvPicPr>
          <p:cNvPr id="14341" name="Picture 6" descr="f04-12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6265" y="3916680"/>
            <a:ext cx="7002145" cy="240919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 of other control signals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7413" name="Picture 6" descr="f04-15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03225" y="798830"/>
            <a:ext cx="5412105" cy="5095240"/>
          </a:xfrm>
          <a:ln w="9525">
            <a:noFill/>
            <a:miter/>
          </a:ln>
        </p:spPr>
      </p:pic>
      <p:pic>
        <p:nvPicPr>
          <p:cNvPr id="18437" name="Picture 6" descr="f04-16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42965" y="886143"/>
            <a:ext cx="6105525" cy="32797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Control unit for generating control signals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9461" name="Picture 6" descr="f04-17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0400" y="1632585"/>
            <a:ext cx="5950585" cy="4619625"/>
          </a:xfrm>
          <a:ln w="9525">
            <a:noFill/>
            <a:miter/>
          </a:ln>
        </p:spPr>
      </p:pic>
      <p:sp>
        <p:nvSpPr>
          <p:cNvPr id="7" name="Line Callout 1 6"/>
          <p:cNvSpPr/>
          <p:nvPr/>
        </p:nvSpPr>
        <p:spPr>
          <a:xfrm>
            <a:off x="7790180" y="1188085"/>
            <a:ext cx="3975735" cy="2109470"/>
          </a:xfrm>
          <a:prstGeom prst="borderCallout1">
            <a:avLst>
              <a:gd name="adj1" fmla="val 18750"/>
              <a:gd name="adj2" fmla="val -8333"/>
              <a:gd name="adj3" fmla="val 81065"/>
              <a:gd name="adj4" fmla="val -540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All control signals can be generated based on the opcode itself, except for the beq instruction</a:t>
            </a:r>
            <a:endParaRPr lang="x-none" altLang="en-IN"/>
          </a:p>
          <a:p>
            <a:pPr marL="285750" indent="-285750" algn="l">
              <a:buFont typeface="Arial" charset="0"/>
              <a:buChar char="•"/>
            </a:pPr>
            <a:r>
              <a:rPr lang="x-none" altLang="en-IN"/>
              <a:t>For the beq instruction depending on Zero, the mux control signal is changed</a:t>
            </a:r>
            <a:endParaRPr lang="x-none" altLang="en-IN"/>
          </a:p>
        </p:txBody>
      </p:sp>
      <p:pic>
        <p:nvPicPr>
          <p:cNvPr id="20485" name="Picture 6" descr="f04-18-978012407726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1035" y="676275"/>
            <a:ext cx="6680835" cy="8667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Executing the add r1, r2, r3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21509" name="Picture 6" descr="f04-19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37105" y="737870"/>
            <a:ext cx="7230110" cy="5612130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Executing the load r1, [r2 + offset]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22533" name="Picture 6" descr="f04-20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01240" y="778510"/>
            <a:ext cx="7119620" cy="5526405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Executing the beq r1, r2, offset instruction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23557" name="Picture 6" descr="f04-21-9780124077263"/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25040" y="750570"/>
            <a:ext cx="7178675" cy="5572760"/>
          </a:xfrm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2340</Words>
  <Application>Kingsoft Office WPP</Application>
  <PresentationFormat>Widescreen</PresentationFormat>
  <Paragraphs>104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442</cp:revision>
  <dcterms:created xsi:type="dcterms:W3CDTF">2017-02-09T02:59:26Z</dcterms:created>
  <dcterms:modified xsi:type="dcterms:W3CDTF">2017-02-09T02:59:26Z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16393಍-10.1.0.5672</vt:lpwstr>
  </property>
</Properties>
</file>