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3"/>
    <p:sldId id="345" r:id="rId4"/>
    <p:sldId id="406" r:id="rId6"/>
    <p:sldId id="407" r:id="rId7"/>
    <p:sldId id="408" r:id="rId8"/>
    <p:sldId id="409" r:id="rId9"/>
    <p:sldId id="410" r:id="rId10"/>
    <p:sldId id="411" r:id="rId11"/>
    <p:sldId id="413" r:id="rId12"/>
    <p:sldId id="412" r:id="rId13"/>
    <p:sldId id="414" r:id="rId14"/>
    <p:sldId id="416" r:id="rId15"/>
    <p:sldId id="417" r:id="rId16"/>
    <p:sldId id="41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x-none" alt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x-none" alt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x-none" alt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x-none" alt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x-none" alt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x-none" alt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x-none" alt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x-none" alt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x-none" alt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x-none" alt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x-none" alt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x-none" alt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x-none" alt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6.png"/><Relationship Id="rId1" Type="http://schemas.openxmlformats.org/officeDocument/2006/relationships/image" Target="../media/image15.jpe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8.png"/><Relationship Id="rId1" Type="http://schemas.openxmlformats.org/officeDocument/2006/relationships/image" Target="../media/image17.jpe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0.png"/><Relationship Id="rId1" Type="http://schemas.openxmlformats.org/officeDocument/2006/relationships/image" Target="../media/image19.jpe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3.jpeg"/><Relationship Id="rId2" Type="http://schemas.openxmlformats.org/officeDocument/2006/relationships/image" Target="../media/image22.png"/><Relationship Id="rId1" Type="http://schemas.openxmlformats.org/officeDocument/2006/relationships/image" Target="../media/image21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1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1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3.png"/><Relationship Id="rId1" Type="http://schemas.openxmlformats.org/officeDocument/2006/relationships/image" Target="../media/image1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129665" y="1330325"/>
            <a:ext cx="9933305" cy="45046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I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Department of Avionics,</a:t>
            </a:r>
            <a:endParaRPr lang="x-none" altLang="en-I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x-none" altLang="en-I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Indian Institute of Space Science and Technology</a:t>
            </a:r>
            <a:endParaRPr lang="x-none" altLang="en-I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x-none" altLang="en-I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x-none" altLang="en-IN" sz="3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AV224 - Computer Organization &amp; Operating Systems</a:t>
            </a:r>
            <a:endParaRPr lang="x-none" altLang="en-IN" sz="3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x-none" altLang="en-IN" sz="3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x-none" altLang="en-IN" sz="3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x-none" altLang="en-I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Instructor: Vineeth B. S. (vineethbs@iist.ac.in)</a:t>
            </a:r>
            <a:endParaRPr lang="x-none" altLang="en-I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x-none" altLang="en-I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x-none" altLang="en-I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x-none" altLang="en-I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Lecture 24</a:t>
            </a:r>
            <a:endParaRPr lang="x-none" altLang="en-I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x-none" altLang="en-I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02/03/2017</a:t>
            </a:r>
            <a:endParaRPr lang="x-none" altLang="en-I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075" name="Footer Placeholder 7"/>
          <p:cNvSpPr txBox="1">
            <a:spLocks noGrp="1"/>
          </p:cNvSpPr>
          <p:nvPr/>
        </p:nvSpPr>
        <p:spPr>
          <a:xfrm>
            <a:off x="1492885" y="6081395"/>
            <a:ext cx="91440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p>
            <a:pPr lvl="0" algn="ctr" eaLnBrk="1" hangingPunct="1"/>
            <a:r>
              <a:rPr lang="x-none" sz="1600" b="1" dirty="0">
                <a:solidFill>
                  <a:srgbClr val="FF0000"/>
                </a:solidFill>
                <a:latin typeface="Arial" charset="0"/>
                <a:ea typeface="Arial" charset="0"/>
              </a:rPr>
              <a:t>Figures in these lecture slides are taken from Hennessy and Patterson's</a:t>
            </a:r>
            <a:endParaRPr lang="x-none" sz="1600" b="1" dirty="0">
              <a:solidFill>
                <a:srgbClr val="FF0000"/>
              </a:solidFill>
              <a:latin typeface="Arial" charset="0"/>
              <a:ea typeface="Arial" charset="0"/>
            </a:endParaRPr>
          </a:p>
          <a:p>
            <a:pPr lvl="0" algn="ctr" eaLnBrk="1" hangingPunct="1"/>
            <a:r>
              <a:rPr lang="x-none" sz="1600" b="1" dirty="0">
                <a:solidFill>
                  <a:srgbClr val="FF0000"/>
                </a:solidFill>
                <a:latin typeface="Arial" charset="0"/>
                <a:ea typeface="Arial" charset="0"/>
              </a:rPr>
              <a:t>Computer Organization and Design</a:t>
            </a:r>
            <a:endParaRPr lang="x-none" sz="1600" b="1" dirty="0">
              <a:solidFill>
                <a:srgbClr val="FF0000"/>
              </a:solidFill>
              <a:latin typeface="Arial" charset="0"/>
              <a:ea typeface="Arial" charset="0"/>
            </a:endParaRPr>
          </a:p>
          <a:p>
            <a:pPr lvl="0" algn="ctr" eaLnBrk="1" hangingPunct="1"/>
            <a:r>
              <a:rPr lang="x-none" sz="1600" b="1" dirty="0">
                <a:solidFill>
                  <a:srgbClr val="FF0000"/>
                </a:solidFill>
                <a:latin typeface="Arial" charset="0"/>
                <a:ea typeface="Arial" charset="0"/>
              </a:rPr>
              <a:t>(</a:t>
            </a:r>
            <a:r>
              <a:rPr sz="1600" b="1" dirty="0">
                <a:solidFill>
                  <a:srgbClr val="FF0000"/>
                </a:solidFill>
                <a:latin typeface="Arial" charset="0"/>
                <a:ea typeface="Arial" charset="0"/>
              </a:rPr>
              <a:t>Copyright © 2014 Elsevier Inc. All rights reserved</a:t>
            </a:r>
            <a:r>
              <a:rPr lang="x-none" sz="1600" b="1" dirty="0">
                <a:solidFill>
                  <a:srgbClr val="FF0000"/>
                </a:solidFill>
                <a:latin typeface="Arial" charset="0"/>
                <a:ea typeface="Arial" charset="0"/>
              </a:rPr>
              <a:t>)</a:t>
            </a:r>
            <a:endParaRPr lang="x-none" sz="1600" b="1" dirty="0">
              <a:solidFill>
                <a:srgbClr val="FF0000"/>
              </a:solidFill>
              <a:latin typeface="Arial" charset="0"/>
              <a:ea typeface="Arial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300" y="223520"/>
            <a:ext cx="1123251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>
                <a:solidFill>
                  <a:schemeClr val="tx1"/>
                </a:solidFill>
              </a:rPr>
              <a:t>Virtual memory - dirty pages</a:t>
            </a:r>
            <a:endParaRPr lang="x-none" altLang="en-IN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62255" y="647700"/>
            <a:ext cx="11579860" cy="2029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lvl="0" indent="-285750" algn="just">
              <a:buFont typeface="Arial" charset="0"/>
              <a:buChar char="•"/>
            </a:pPr>
            <a:r>
              <a:rPr lang="x-none" altLang="en-IN"/>
              <a:t>Suppose there is a page in main memory and one of the words in that page was written to</a:t>
            </a:r>
            <a:endParaRPr lang="x-none" altLang="en-IN"/>
          </a:p>
          <a:p>
            <a:pPr marL="285750" lvl="0" indent="-285750" algn="just">
              <a:buFont typeface="Arial" charset="0"/>
              <a:buChar char="•"/>
            </a:pPr>
            <a:r>
              <a:rPr lang="x-none" altLang="en-IN"/>
              <a:t>Write through is not efficient, as we don't want to write to the disk everytime to maintain consistency (disk access is of the order of millions of processor cycle times)</a:t>
            </a:r>
            <a:endParaRPr lang="x-none" altLang="en-IN"/>
          </a:p>
          <a:p>
            <a:pPr marL="285750" lvl="0" indent="-285750" algn="just">
              <a:buFont typeface="Arial" charset="0"/>
              <a:buChar char="•"/>
            </a:pPr>
            <a:r>
              <a:rPr lang="x-none" altLang="en-IN"/>
              <a:t>Write back is used</a:t>
            </a:r>
            <a:endParaRPr lang="x-none" altLang="en-IN"/>
          </a:p>
          <a:p>
            <a:pPr marL="285750" lvl="0" indent="-285750" algn="just">
              <a:buFont typeface="Arial" charset="0"/>
              <a:buChar char="•"/>
            </a:pPr>
            <a:r>
              <a:rPr lang="x-none" altLang="en-IN"/>
              <a:t>The page table also consists of a dirty bit.</a:t>
            </a:r>
            <a:endParaRPr lang="x-none" altLang="en-IN"/>
          </a:p>
          <a:p>
            <a:pPr marL="742950" lvl="1" indent="-285750" algn="just">
              <a:buFont typeface="Arial" charset="0"/>
              <a:buChar char="•"/>
            </a:pPr>
            <a:r>
              <a:rPr lang="x-none" altLang="en-IN"/>
              <a:t>The bit is set whenever any word on a page is modified</a:t>
            </a:r>
            <a:endParaRPr lang="x-none" altLang="en-IN"/>
          </a:p>
          <a:p>
            <a:pPr marL="742950" lvl="1" indent="-285750" algn="just">
              <a:buFont typeface="Arial" charset="0"/>
              <a:buChar char="•"/>
            </a:pPr>
            <a:r>
              <a:rPr lang="x-none" altLang="en-IN"/>
              <a:t>If the dirty bit is set for a page which has to be replaced, then it needs to be written back to the disk</a:t>
            </a:r>
            <a:endParaRPr lang="x-none" altLang="en-IN"/>
          </a:p>
        </p:txBody>
      </p:sp>
      <p:pic>
        <p:nvPicPr>
          <p:cNvPr id="148482" name="Picture 5" descr="f05-23-P374493"/>
          <p:cNvPicPr>
            <a:picLocks noChangeAspect="1"/>
          </p:cNvPicPr>
          <p:nvPr/>
        </p:nvPicPr>
        <p:blipFill>
          <a:blip r:embed="rId2"/>
          <a:srcRect l="9055" t="40221" r="50986"/>
          <a:stretch>
            <a:fillRect/>
          </a:stretch>
        </p:blipFill>
        <p:spPr>
          <a:xfrm>
            <a:off x="4269105" y="3032760"/>
            <a:ext cx="3010535" cy="3174365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300" y="223520"/>
            <a:ext cx="1123251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>
                <a:solidFill>
                  <a:schemeClr val="tx1"/>
                </a:solidFill>
              </a:rPr>
              <a:t>Virtual memory - Translation Lookaside Buffers (TLBs)</a:t>
            </a:r>
            <a:endParaRPr lang="x-none" altLang="en-IN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62255" y="648335"/>
            <a:ext cx="4683760" cy="39497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lvl="0" indent="-285750" algn="just">
              <a:buFont typeface="Arial" charset="0"/>
              <a:buChar char="•"/>
            </a:pPr>
            <a:r>
              <a:rPr lang="x-none" altLang="en-IN"/>
              <a:t>Page tables are stored in main memory</a:t>
            </a:r>
            <a:endParaRPr lang="x-none" altLang="en-IN"/>
          </a:p>
          <a:p>
            <a:pPr marL="285750" lvl="0" indent="-285750" algn="just">
              <a:buFont typeface="Arial" charset="0"/>
              <a:buChar char="•"/>
            </a:pPr>
            <a:r>
              <a:rPr lang="x-none" altLang="en-IN"/>
              <a:t>Each main memory access actual requires two memory accesses!</a:t>
            </a:r>
            <a:endParaRPr lang="x-none" altLang="en-IN"/>
          </a:p>
          <a:p>
            <a:pPr marL="742950" lvl="1" indent="-285750" algn="just">
              <a:buFont typeface="Arial" charset="0"/>
              <a:buChar char="•"/>
            </a:pPr>
            <a:r>
              <a:rPr lang="x-none" altLang="en-IN"/>
              <a:t>One to access page table using the virtual address</a:t>
            </a:r>
            <a:endParaRPr lang="x-none" altLang="en-IN"/>
          </a:p>
          <a:p>
            <a:pPr marL="742950" lvl="1" indent="-285750" algn="just">
              <a:buFont typeface="Arial" charset="0"/>
              <a:buChar char="•"/>
            </a:pPr>
            <a:r>
              <a:rPr lang="x-none" altLang="en-IN"/>
              <a:t>And the next to access the actual physical address obtained from the page table</a:t>
            </a:r>
            <a:endParaRPr lang="x-none" altLang="en-IN"/>
          </a:p>
          <a:p>
            <a:pPr marL="285750" lvl="0" indent="-285750" algn="just">
              <a:buFont typeface="Arial" charset="0"/>
              <a:buChar char="•"/>
            </a:pPr>
            <a:r>
              <a:rPr lang="x-none" altLang="en-IN"/>
              <a:t>Locality of reference to the page table comes to the rescue</a:t>
            </a:r>
            <a:endParaRPr lang="x-none" altLang="en-IN"/>
          </a:p>
          <a:p>
            <a:pPr marL="285750" lvl="0" indent="-285750" algn="just">
              <a:buFont typeface="Arial" charset="0"/>
              <a:buChar char="•"/>
            </a:pPr>
            <a:r>
              <a:rPr lang="x-none" altLang="en-IN"/>
              <a:t>Special cache for recent translations (from virtual to physical addresses)</a:t>
            </a:r>
            <a:endParaRPr lang="x-none" altLang="en-IN"/>
          </a:p>
          <a:p>
            <a:pPr marL="742950" lvl="1" indent="-285750" algn="just">
              <a:buFont typeface="Arial" charset="0"/>
              <a:buChar char="•"/>
            </a:pPr>
            <a:r>
              <a:rPr lang="x-none" altLang="en-IN">
                <a:solidFill>
                  <a:srgbClr val="FF0000"/>
                </a:solidFill>
              </a:rPr>
              <a:t>Translation Lookaside Buffer or Translation Cache</a:t>
            </a:r>
            <a:endParaRPr lang="x-none" altLang="en-IN">
              <a:solidFill>
                <a:srgbClr val="FF0000"/>
              </a:solidFill>
            </a:endParaRPr>
          </a:p>
        </p:txBody>
      </p:sp>
      <p:pic>
        <p:nvPicPr>
          <p:cNvPr id="148482" name="Picture 5" descr="f05-23-P37449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4595" y="1152843"/>
            <a:ext cx="6535738" cy="4606925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300" y="223520"/>
            <a:ext cx="1123251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>
                <a:solidFill>
                  <a:schemeClr val="tx1"/>
                </a:solidFill>
              </a:rPr>
              <a:t>Translation Lookaside Buffer operation</a:t>
            </a:r>
            <a:endParaRPr lang="x-none" altLang="en-IN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62255" y="648335"/>
            <a:ext cx="4683760" cy="25781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lvl="0" indent="-285750" algn="just">
              <a:buFont typeface="Arial" charset="0"/>
              <a:buChar char="•"/>
            </a:pPr>
            <a:r>
              <a:rPr lang="x-none" altLang="en-IN"/>
              <a:t>If TLB hit, then translate directly and use</a:t>
            </a:r>
            <a:endParaRPr lang="x-none" altLang="en-IN"/>
          </a:p>
          <a:p>
            <a:pPr marL="285750" lvl="0" indent="-285750" algn="just">
              <a:buFont typeface="Arial" charset="0"/>
              <a:buChar char="•"/>
            </a:pPr>
            <a:r>
              <a:rPr lang="x-none" altLang="en-IN">
                <a:solidFill>
                  <a:schemeClr val="tx1"/>
                </a:solidFill>
              </a:rPr>
              <a:t>If TLB miss</a:t>
            </a:r>
            <a:endParaRPr lang="x-none" altLang="en-IN">
              <a:solidFill>
                <a:schemeClr val="tx1"/>
              </a:solidFill>
            </a:endParaRPr>
          </a:p>
          <a:p>
            <a:pPr marL="742950" lvl="1" indent="-285750" algn="just">
              <a:buFont typeface="Arial" charset="0"/>
              <a:buChar char="•"/>
            </a:pPr>
            <a:r>
              <a:rPr lang="x-none" altLang="en-IN">
                <a:solidFill>
                  <a:schemeClr val="tx1"/>
                </a:solidFill>
              </a:rPr>
              <a:t>Not in TLB but in page table</a:t>
            </a:r>
            <a:endParaRPr lang="x-none" altLang="en-IN">
              <a:solidFill>
                <a:schemeClr val="tx1"/>
              </a:solidFill>
            </a:endParaRPr>
          </a:p>
          <a:p>
            <a:pPr marL="1200150" lvl="2" indent="-285750" algn="just">
              <a:buFont typeface="Arial" charset="0"/>
              <a:buChar char="•"/>
            </a:pPr>
            <a:r>
              <a:rPr lang="x-none" altLang="en-IN">
                <a:solidFill>
                  <a:schemeClr val="tx1"/>
                </a:solidFill>
              </a:rPr>
              <a:t>Load from page table to TLB (just like a cache miss)</a:t>
            </a:r>
            <a:endParaRPr lang="x-none" altLang="en-IN">
              <a:solidFill>
                <a:schemeClr val="tx1"/>
              </a:solidFill>
            </a:endParaRPr>
          </a:p>
          <a:p>
            <a:pPr marL="742950" lvl="1" indent="-285750" algn="just">
              <a:buFont typeface="Arial" charset="0"/>
              <a:buChar char="•"/>
            </a:pPr>
            <a:r>
              <a:rPr lang="x-none" altLang="en-IN">
                <a:solidFill>
                  <a:schemeClr val="tx1"/>
                </a:solidFill>
              </a:rPr>
              <a:t>Page fault</a:t>
            </a:r>
            <a:endParaRPr lang="x-none" altLang="en-IN">
              <a:solidFill>
                <a:schemeClr val="tx1"/>
              </a:solidFill>
            </a:endParaRPr>
          </a:p>
          <a:p>
            <a:pPr marL="1200150" lvl="2" indent="-285750" algn="just">
              <a:buFont typeface="Arial" charset="0"/>
              <a:buChar char="•"/>
            </a:pPr>
            <a:r>
              <a:rPr lang="x-none" altLang="en-IN">
                <a:solidFill>
                  <a:schemeClr val="tx1"/>
                </a:solidFill>
              </a:rPr>
              <a:t>The page needs to the loaded into the memory, possibly swapped</a:t>
            </a:r>
            <a:endParaRPr lang="x-none" altLang="en-IN">
              <a:solidFill>
                <a:schemeClr val="tx1"/>
              </a:solidFill>
            </a:endParaRPr>
          </a:p>
        </p:txBody>
      </p:sp>
      <p:pic>
        <p:nvPicPr>
          <p:cNvPr id="148482" name="Picture 5" descr="f05-23-P37449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4595" y="1152843"/>
            <a:ext cx="6535738" cy="4606925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300" y="223520"/>
            <a:ext cx="1123251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>
                <a:solidFill>
                  <a:schemeClr val="tx1"/>
                </a:solidFill>
              </a:rPr>
              <a:t>Translation Lookaside Buffer along with Caches</a:t>
            </a:r>
            <a:endParaRPr lang="x-none" altLang="en-IN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62255" y="648970"/>
            <a:ext cx="5726430" cy="2029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lvl="0" indent="-285750" algn="just">
              <a:buFont typeface="Arial" charset="0"/>
              <a:buChar char="•"/>
            </a:pPr>
            <a:r>
              <a:rPr lang="x-none" altLang="en-IN">
                <a:solidFill>
                  <a:schemeClr val="tx1"/>
                </a:solidFill>
              </a:rPr>
              <a:t>Virtual memory and caches work together as a hierarchy</a:t>
            </a:r>
            <a:endParaRPr lang="x-none" altLang="en-IN">
              <a:solidFill>
                <a:schemeClr val="tx1"/>
              </a:solidFill>
            </a:endParaRPr>
          </a:p>
          <a:p>
            <a:pPr marL="285750" lvl="0" indent="-285750" algn="just">
              <a:buFont typeface="Arial" charset="0"/>
              <a:buChar char="•"/>
            </a:pPr>
            <a:r>
              <a:rPr lang="x-none" altLang="en-IN">
                <a:solidFill>
                  <a:schemeClr val="tx1"/>
                </a:solidFill>
              </a:rPr>
              <a:t>If the cache tag uses physical address then we need a scheme that does virtual to physical translation</a:t>
            </a:r>
            <a:endParaRPr lang="x-none" altLang="en-IN">
              <a:solidFill>
                <a:schemeClr val="tx1"/>
              </a:solidFill>
            </a:endParaRPr>
          </a:p>
          <a:p>
            <a:pPr marL="285750" lvl="0" indent="-285750" algn="just">
              <a:buFont typeface="Arial" charset="0"/>
              <a:buChar char="•"/>
            </a:pPr>
            <a:r>
              <a:rPr lang="x-none" altLang="en-IN">
                <a:solidFill>
                  <a:schemeClr val="tx1"/>
                </a:solidFill>
              </a:rPr>
              <a:t>Several possibilities arise in the hierarchy as shown below</a:t>
            </a:r>
            <a:endParaRPr lang="x-none" altLang="en-IN">
              <a:solidFill>
                <a:schemeClr val="tx1"/>
              </a:solidFill>
            </a:endParaRPr>
          </a:p>
        </p:txBody>
      </p:sp>
      <p:pic>
        <p:nvPicPr>
          <p:cNvPr id="156676" name="Picture 5" descr="f05-24-P37449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4290" y="664210"/>
            <a:ext cx="5560695" cy="5704840"/>
          </a:xfrm>
          <a:prstGeom prst="rect">
            <a:avLst/>
          </a:prstGeom>
          <a:noFill/>
          <a:ln w="9525">
            <a:noFill/>
            <a:miter/>
          </a:ln>
        </p:spPr>
      </p:pic>
      <p:pic>
        <p:nvPicPr>
          <p:cNvPr id="34821" name="Picture 6" descr="f05-32-9780124077263"/>
          <p:cNvPicPr>
            <a:picLocks noChangeAspect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281305" y="3021330"/>
            <a:ext cx="6047740" cy="1871345"/>
          </a:xfrm>
          <a:ln w="9525">
            <a:noFill/>
            <a:miter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300" y="223520"/>
            <a:ext cx="1123251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>
                <a:solidFill>
                  <a:schemeClr val="tx1"/>
                </a:solidFill>
              </a:rPr>
              <a:t>Memory protection</a:t>
            </a:r>
            <a:endParaRPr lang="x-none" altLang="en-IN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62255" y="649605"/>
            <a:ext cx="11541760" cy="2303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lvl="0" indent="-285750" algn="just">
              <a:buFont typeface="Arial" charset="0"/>
              <a:buChar char="•"/>
            </a:pPr>
            <a:r>
              <a:rPr lang="x-none" altLang="en-IN">
                <a:solidFill>
                  <a:schemeClr val="tx1"/>
                </a:solidFill>
              </a:rPr>
              <a:t>TLB usually contains a write access bit - indicating whether the page can be written to</a:t>
            </a:r>
            <a:endParaRPr lang="x-none" altLang="en-IN">
              <a:solidFill>
                <a:schemeClr val="tx1"/>
              </a:solidFill>
            </a:endParaRPr>
          </a:p>
          <a:p>
            <a:pPr marL="285750" lvl="0" indent="-285750" algn="just">
              <a:buFont typeface="Arial" charset="0"/>
              <a:buChar char="•"/>
            </a:pPr>
            <a:r>
              <a:rPr lang="x-none" altLang="en-IN">
                <a:solidFill>
                  <a:schemeClr val="tx1"/>
                </a:solidFill>
              </a:rPr>
              <a:t>Protection is implemented by the operating system with support from the underlying hardware</a:t>
            </a:r>
            <a:endParaRPr lang="x-none" altLang="en-IN">
              <a:solidFill>
                <a:schemeClr val="tx1"/>
              </a:solidFill>
            </a:endParaRPr>
          </a:p>
          <a:p>
            <a:pPr marL="742950" lvl="1" indent="-285750" algn="just">
              <a:buFont typeface="Arial" charset="0"/>
              <a:buChar char="•"/>
            </a:pPr>
            <a:r>
              <a:rPr lang="x-none" altLang="en-IN">
                <a:solidFill>
                  <a:schemeClr val="tx1"/>
                </a:solidFill>
              </a:rPr>
              <a:t>Two modes - kernel/supervisor and user</a:t>
            </a:r>
            <a:endParaRPr lang="x-none" altLang="en-IN">
              <a:solidFill>
                <a:schemeClr val="tx1"/>
              </a:solidFill>
            </a:endParaRPr>
          </a:p>
          <a:p>
            <a:pPr marL="742950" lvl="1" indent="-285750" algn="just">
              <a:buFont typeface="Arial" charset="0"/>
              <a:buChar char="•"/>
            </a:pPr>
            <a:r>
              <a:rPr lang="x-none" altLang="en-IN">
                <a:solidFill>
                  <a:schemeClr val="tx1"/>
                </a:solidFill>
              </a:rPr>
              <a:t>In user mode, several important registers (page table register, page table) are only readable</a:t>
            </a:r>
            <a:endParaRPr lang="x-none" altLang="en-IN">
              <a:solidFill>
                <a:schemeClr val="tx1"/>
              </a:solidFill>
            </a:endParaRPr>
          </a:p>
          <a:p>
            <a:pPr marL="742950" lvl="1" indent="-285750" algn="just">
              <a:buFont typeface="Arial" charset="0"/>
              <a:buChar char="•"/>
            </a:pPr>
            <a:r>
              <a:rPr lang="x-none" altLang="en-IN">
                <a:solidFill>
                  <a:schemeClr val="tx1"/>
                </a:solidFill>
              </a:rPr>
              <a:t>In kernel mode, the operating system can control these registers</a:t>
            </a:r>
            <a:endParaRPr lang="x-none" altLang="en-IN">
              <a:solidFill>
                <a:schemeClr val="tx1"/>
              </a:solidFill>
            </a:endParaRPr>
          </a:p>
          <a:p>
            <a:pPr marL="1200150" lvl="2" indent="-285750" algn="just">
              <a:buFont typeface="Arial" charset="0"/>
              <a:buChar char="•"/>
            </a:pPr>
            <a:r>
              <a:rPr lang="x-none" altLang="en-IN">
                <a:solidFill>
                  <a:schemeClr val="tx1"/>
                </a:solidFill>
              </a:rPr>
              <a:t>System calls - from user mode to kernel mode (an exception)</a:t>
            </a:r>
            <a:endParaRPr lang="x-none" altLang="en-IN">
              <a:solidFill>
                <a:schemeClr val="tx1"/>
              </a:solidFill>
            </a:endParaRPr>
          </a:p>
          <a:p>
            <a:pPr marL="1200150" lvl="2" indent="-285750" algn="just">
              <a:buFont typeface="Arial" charset="0"/>
              <a:buChar char="•"/>
            </a:pPr>
            <a:r>
              <a:rPr lang="x-none" altLang="en-IN">
                <a:solidFill>
                  <a:schemeClr val="tx1"/>
                </a:solidFill>
              </a:rPr>
              <a:t>ERET - return from exception, from kernel mode to user mode</a:t>
            </a:r>
            <a:endParaRPr lang="x-none" altLang="en-IN">
              <a:solidFill>
                <a:schemeClr val="tx1"/>
              </a:solidFill>
            </a:endParaRPr>
          </a:p>
          <a:p>
            <a:pPr marL="285750" lvl="0" indent="-285750" algn="just">
              <a:buFont typeface="Arial" charset="0"/>
              <a:buChar char="•"/>
            </a:pPr>
            <a:r>
              <a:rPr lang="x-none" altLang="en-IN">
                <a:solidFill>
                  <a:schemeClr val="tx1"/>
                </a:solidFill>
              </a:rPr>
              <a:t>How to make sure that processes don't read other program's data?</a:t>
            </a:r>
            <a:endParaRPr lang="x-none" altLang="en-IN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300" y="223520"/>
            <a:ext cx="1123251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>
                <a:solidFill>
                  <a:schemeClr val="tx1"/>
                </a:solidFill>
              </a:rPr>
              <a:t>Review</a:t>
            </a:r>
            <a:endParaRPr lang="x-none" altLang="en-IN">
              <a:solidFill>
                <a:schemeClr val="tx1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175385" y="3722370"/>
            <a:ext cx="9779000" cy="2766695"/>
            <a:chOff x="1851" y="5152"/>
            <a:chExt cx="15400" cy="5066"/>
          </a:xfrm>
        </p:grpSpPr>
        <p:sp>
          <p:nvSpPr>
            <p:cNvPr id="23" name="Rectangle 22"/>
            <p:cNvSpPr/>
            <p:nvPr/>
          </p:nvSpPr>
          <p:spPr>
            <a:xfrm>
              <a:off x="5785" y="6166"/>
              <a:ext cx="4194" cy="30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en-IN"/>
                <a:t>Small and fast</a:t>
              </a:r>
              <a:endParaRPr lang="x-none" altLang="en-IN"/>
            </a:p>
            <a:p>
              <a:pPr algn="ctr"/>
              <a:r>
                <a:rPr lang="x-none" altLang="en-IN"/>
                <a:t>memory</a:t>
              </a:r>
              <a:endParaRPr lang="x-none" altLang="en-IN"/>
            </a:p>
            <a:p>
              <a:pPr algn="ctr"/>
              <a:endParaRPr lang="x-none" altLang="en-IN"/>
            </a:p>
            <a:p>
              <a:pPr algn="ctr"/>
              <a:r>
                <a:rPr lang="x-none" altLang="en-IN"/>
                <a:t>holds items recently accessed, items near items recently accessed.</a:t>
              </a:r>
              <a:endParaRPr lang="x-none" altLang="en-IN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1739" y="5152"/>
              <a:ext cx="5513" cy="50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en-IN"/>
                <a:t>Large and slow</a:t>
              </a:r>
              <a:endParaRPr lang="x-none" altLang="en-IN"/>
            </a:p>
            <a:p>
              <a:pPr algn="ctr"/>
              <a:r>
                <a:rPr lang="x-none" altLang="en-IN"/>
                <a:t>memory</a:t>
              </a:r>
              <a:endParaRPr lang="x-none" altLang="en-IN"/>
            </a:p>
            <a:p>
              <a:pPr algn="ctr"/>
              <a:endParaRPr lang="x-none" altLang="en-IN"/>
            </a:p>
            <a:p>
              <a:pPr algn="ctr"/>
              <a:r>
                <a:rPr lang="x-none" altLang="en-IN"/>
                <a:t>holds all items</a:t>
              </a:r>
              <a:endParaRPr lang="x-none" altLang="en-IN"/>
            </a:p>
          </p:txBody>
        </p:sp>
        <p:sp>
          <p:nvSpPr>
            <p:cNvPr id="25" name="Left-Right Arrow 24"/>
            <p:cNvSpPr/>
            <p:nvPr/>
          </p:nvSpPr>
          <p:spPr>
            <a:xfrm>
              <a:off x="9997" y="7310"/>
              <a:ext cx="1722" cy="750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x-none" altLang="en-IN"/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1851" y="5173"/>
              <a:ext cx="2878" cy="5025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en-IN"/>
                <a:t>Processor</a:t>
              </a:r>
              <a:endParaRPr lang="x-none" altLang="en-IN"/>
            </a:p>
          </p:txBody>
        </p:sp>
        <p:sp>
          <p:nvSpPr>
            <p:cNvPr id="27" name="Left-Right Arrow 26"/>
            <p:cNvSpPr/>
            <p:nvPr/>
          </p:nvSpPr>
          <p:spPr>
            <a:xfrm>
              <a:off x="4727" y="7310"/>
              <a:ext cx="1093" cy="750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x-none" altLang="en-IN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558165" y="686435"/>
            <a:ext cx="10859770" cy="28524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charset="0"/>
              <a:buChar char="•"/>
            </a:pPr>
            <a:r>
              <a:rPr lang="x-none" altLang="en-IN">
                <a:sym typeface="+mn-ea"/>
              </a:rPr>
              <a:t>Locality principles</a:t>
            </a:r>
            <a:endParaRPr lang="x-none" altLang="en-IN">
              <a:solidFill>
                <a:schemeClr val="tx1"/>
              </a:solidFill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x-none" altLang="en-IN">
                <a:sym typeface="+mn-ea"/>
              </a:rPr>
              <a:t>Spatial</a:t>
            </a:r>
            <a:endParaRPr lang="x-none" altLang="en-IN">
              <a:solidFill>
                <a:schemeClr val="tx1"/>
              </a:solidFill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x-none" altLang="en-IN">
                <a:sym typeface="+mn-ea"/>
              </a:rPr>
              <a:t>Temporal</a:t>
            </a:r>
            <a:endParaRPr lang="x-none" altLang="en-IN">
              <a:solidFill>
                <a:schemeClr val="tx1"/>
              </a:solidFill>
            </a:endParaRPr>
          </a:p>
          <a:p>
            <a:pPr marL="285750" lvl="0" indent="-285750">
              <a:buFont typeface="Arial" charset="0"/>
              <a:buChar char="•"/>
            </a:pPr>
            <a:r>
              <a:rPr lang="x-none" altLang="en-IN">
                <a:sym typeface="+mn-ea"/>
              </a:rPr>
              <a:t>Hierarchy of memories</a:t>
            </a:r>
            <a:endParaRPr lang="x-none" altLang="en-IN">
              <a:solidFill>
                <a:schemeClr val="tx1"/>
              </a:solidFill>
            </a:endParaRPr>
          </a:p>
          <a:p>
            <a:pPr marL="285750" lvl="0" indent="-285750">
              <a:buFont typeface="Arial" charset="0"/>
              <a:buChar char="•"/>
            </a:pPr>
            <a:r>
              <a:rPr lang="x-none" altLang="en-IN">
                <a:sym typeface="+mn-ea"/>
              </a:rPr>
              <a:t>Terminology: Hit, miss, hit rate, miss rate, miss penalty</a:t>
            </a:r>
            <a:endParaRPr lang="x-none" altLang="en-IN">
              <a:sym typeface="+mn-ea"/>
            </a:endParaRPr>
          </a:p>
          <a:p>
            <a:pPr marL="285750" lvl="0" indent="-285750">
              <a:buFont typeface="Arial" charset="0"/>
              <a:buChar char="•"/>
            </a:pPr>
            <a:r>
              <a:rPr lang="x-none" altLang="en-IN">
                <a:sym typeface="+mn-ea"/>
              </a:rPr>
              <a:t>Caches</a:t>
            </a:r>
            <a:endParaRPr lang="x-none" altLang="en-IN">
              <a:solidFill>
                <a:schemeClr val="tx1"/>
              </a:solidFill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Basics of caches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Block sizes for caches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Measurement of cache performance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Improving cache performance - associativity &amp; multi level caches</a:t>
            </a:r>
            <a:endParaRPr lang="x-none" alt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300" y="223520"/>
            <a:ext cx="1123251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>
                <a:solidFill>
                  <a:schemeClr val="tx1"/>
                </a:solidFill>
              </a:rPr>
              <a:t>Virtual memory</a:t>
            </a:r>
            <a:endParaRPr lang="x-none" altLang="en-IN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62255" y="725170"/>
            <a:ext cx="10859770" cy="36753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just">
              <a:buFont typeface="Arial" charset="0"/>
              <a:buChar char="•"/>
            </a:pPr>
            <a:r>
              <a:rPr lang="x-none" altLang="en-IN">
                <a:sym typeface="+mn-ea"/>
              </a:rPr>
              <a:t>The main memory or (D)RAM is used as a cache for the hard disk</a:t>
            </a:r>
            <a:endParaRPr lang="x-none" altLang="en-IN">
              <a:sym typeface="+mn-ea"/>
            </a:endParaRPr>
          </a:p>
          <a:p>
            <a:pPr marL="285750" indent="-285750" algn="just">
              <a:buFont typeface="Arial" charset="0"/>
              <a:buChar char="•"/>
            </a:pPr>
            <a:r>
              <a:rPr lang="x-none" altLang="en-IN"/>
              <a:t>Programs get an extremely large (but virtual) memory  (e.g. 4 GB even though the main memory is only 1 GB)</a:t>
            </a:r>
            <a:endParaRPr lang="x-none" altLang="en-IN"/>
          </a:p>
          <a:p>
            <a:pPr marL="742950" lvl="1" indent="-285750" algn="just">
              <a:buFont typeface="Arial" charset="0"/>
              <a:buChar char="•"/>
            </a:pPr>
            <a:r>
              <a:rPr lang="x-none" altLang="en-IN"/>
              <a:t>Each program actually gets its own virtual memory space which is protected from other programs - other programs cannot read or write into this space. Very important for a processor to run multiple programs at once</a:t>
            </a:r>
            <a:endParaRPr lang="x-none" altLang="en-IN"/>
          </a:p>
          <a:p>
            <a:pPr marL="742950" lvl="1" indent="-285750" algn="just">
              <a:buFont typeface="Arial" charset="0"/>
              <a:buChar char="•"/>
            </a:pPr>
            <a:r>
              <a:rPr lang="x-none" altLang="en-IN"/>
              <a:t>Programs refer to virtual addresses in the virtual memory address space</a:t>
            </a:r>
            <a:endParaRPr lang="x-none" altLang="en-IN"/>
          </a:p>
          <a:p>
            <a:pPr marL="742950" lvl="1" indent="-285750" algn="just">
              <a:buFont typeface="Arial" charset="0"/>
              <a:buChar char="•"/>
            </a:pPr>
            <a:r>
              <a:rPr lang="x-none" altLang="en-IN"/>
              <a:t>The hardware and the operating system together translates these virtual addresses into physical addresses used by the devices which actually store the data</a:t>
            </a:r>
            <a:endParaRPr lang="x-none" altLang="en-IN"/>
          </a:p>
          <a:p>
            <a:pPr marL="1200150" lvl="2" indent="-285750" algn="just">
              <a:buFont typeface="Arial" charset="0"/>
              <a:buChar char="•"/>
            </a:pPr>
            <a:r>
              <a:rPr lang="x-none" altLang="en-IN"/>
              <a:t>The OS and the hardware can make sure that programs are protected from one another</a:t>
            </a:r>
            <a:endParaRPr lang="x-none" altLang="en-IN"/>
          </a:p>
          <a:p>
            <a:pPr marL="742950" lvl="1" indent="-285750" algn="just">
              <a:buFont typeface="Arial" charset="0"/>
              <a:buChar char="•"/>
            </a:pPr>
            <a:r>
              <a:rPr lang="x-none" altLang="en-IN"/>
              <a:t>Usually the commonly used parts of a program - either instruction or data are kept in main memory - while the rest of the program is kept on the hard disk. This is locality principle in action!</a:t>
            </a:r>
            <a:endParaRPr lang="x-none" alt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300" y="223520"/>
            <a:ext cx="1123251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>
                <a:solidFill>
                  <a:schemeClr val="tx1"/>
                </a:solidFill>
              </a:rPr>
              <a:t>Virtual memory</a:t>
            </a:r>
            <a:endParaRPr lang="x-none" altLang="en-IN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62255" y="725170"/>
            <a:ext cx="10859770" cy="12065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just">
              <a:buFont typeface="Arial" charset="0"/>
              <a:buChar char="•"/>
            </a:pPr>
            <a:r>
              <a:rPr lang="x-none" altLang="en-IN">
                <a:sym typeface="+mn-ea"/>
              </a:rPr>
              <a:t>A block of virtual memory is called a page</a:t>
            </a:r>
            <a:endParaRPr lang="x-none" altLang="en-IN">
              <a:sym typeface="+mn-ea"/>
            </a:endParaRPr>
          </a:p>
          <a:p>
            <a:pPr marL="285750" indent="-285750" algn="just">
              <a:buFont typeface="Arial" charset="0"/>
              <a:buChar char="•"/>
            </a:pPr>
            <a:r>
              <a:rPr lang="x-none" altLang="en-IN"/>
              <a:t>A virtual memory miss is called a page fault</a:t>
            </a:r>
            <a:endParaRPr lang="x-none" altLang="en-IN"/>
          </a:p>
          <a:p>
            <a:pPr marL="285750" indent="-285750" algn="just">
              <a:buFont typeface="Arial" charset="0"/>
              <a:buChar char="•"/>
            </a:pPr>
            <a:r>
              <a:rPr lang="x-none" altLang="en-IN"/>
              <a:t>The processor produces a virtual address which is translated by a combination of hardware and software into a physical address using address mapping/translation.</a:t>
            </a:r>
            <a:endParaRPr lang="x-none" altLang="en-IN"/>
          </a:p>
        </p:txBody>
      </p:sp>
      <p:pic>
        <p:nvPicPr>
          <p:cNvPr id="134149" name="Picture 9" descr="f05-19-P37449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275" y="2308225"/>
            <a:ext cx="5638800" cy="3840480"/>
          </a:xfrm>
          <a:prstGeom prst="rect">
            <a:avLst/>
          </a:prstGeom>
          <a:noFill/>
          <a:ln w="9525">
            <a:noFill/>
            <a:miter/>
          </a:ln>
        </p:spPr>
      </p:pic>
      <p:grpSp>
        <p:nvGrpSpPr>
          <p:cNvPr id="9" name="Group 8"/>
          <p:cNvGrpSpPr/>
          <p:nvPr/>
        </p:nvGrpSpPr>
        <p:grpSpPr>
          <a:xfrm>
            <a:off x="4772025" y="1868170"/>
            <a:ext cx="5447665" cy="3634740"/>
            <a:chOff x="7515" y="2942"/>
            <a:chExt cx="8579" cy="5724"/>
          </a:xfrm>
        </p:grpSpPr>
        <p:pic>
          <p:nvPicPr>
            <p:cNvPr id="2" name="Picture 9" descr="f05-19-P374493"/>
            <p:cNvPicPr>
              <a:picLocks noChangeAspect="1"/>
            </p:cNvPicPr>
            <p:nvPr/>
          </p:nvPicPr>
          <p:blipFill>
            <a:blip r:embed="rId3"/>
            <a:srcRect t="5357" r="70045"/>
            <a:stretch>
              <a:fillRect/>
            </a:stretch>
          </p:blipFill>
          <p:spPr>
            <a:xfrm rot="10800000">
              <a:off x="13434" y="2942"/>
              <a:ext cx="2660" cy="5724"/>
            </a:xfrm>
            <a:prstGeom prst="rect">
              <a:avLst/>
            </a:prstGeom>
            <a:noFill/>
            <a:ln w="9525">
              <a:noFill/>
              <a:miter/>
            </a:ln>
          </p:spPr>
        </p:pic>
        <p:cxnSp>
          <p:nvCxnSpPr>
            <p:cNvPr id="7" name="Straight Arrow Connector 6"/>
            <p:cNvCxnSpPr/>
            <p:nvPr/>
          </p:nvCxnSpPr>
          <p:spPr>
            <a:xfrm flipH="1">
              <a:off x="7515" y="4243"/>
              <a:ext cx="5917" cy="409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H="1" flipV="1">
              <a:off x="9865" y="4649"/>
              <a:ext cx="3587" cy="320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300" y="223520"/>
            <a:ext cx="1123251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>
                <a:solidFill>
                  <a:schemeClr val="tx1"/>
                </a:solidFill>
              </a:rPr>
              <a:t>Virtual memory during progam loading</a:t>
            </a:r>
            <a:endParaRPr lang="x-none" altLang="en-IN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62255" y="725170"/>
            <a:ext cx="10859770" cy="17551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just">
              <a:buFont typeface="Arial" charset="0"/>
              <a:buChar char="•"/>
            </a:pPr>
            <a:r>
              <a:rPr lang="x-none" altLang="en-IN">
                <a:sym typeface="+mn-ea"/>
              </a:rPr>
              <a:t>Programs are organized as pages</a:t>
            </a:r>
            <a:endParaRPr lang="x-none" altLang="en-IN">
              <a:sym typeface="+mn-ea"/>
            </a:endParaRPr>
          </a:p>
          <a:p>
            <a:pPr marL="285750" indent="-285750" algn="just">
              <a:buFont typeface="Arial" charset="0"/>
              <a:buChar char="•"/>
            </a:pPr>
            <a:r>
              <a:rPr lang="x-none" altLang="en-IN"/>
              <a:t>The operating system needs to find a sufficient number of free pages in main memory to start running the program</a:t>
            </a:r>
            <a:endParaRPr lang="x-none" altLang="en-IN"/>
          </a:p>
          <a:p>
            <a:pPr marL="742950" lvl="1" indent="-285750" algn="just">
              <a:buFont typeface="Arial" charset="0"/>
              <a:buChar char="•"/>
            </a:pPr>
            <a:r>
              <a:rPr lang="x-none" altLang="en-IN"/>
              <a:t>No need to get contiguous memory</a:t>
            </a:r>
            <a:endParaRPr lang="x-none" altLang="en-IN"/>
          </a:p>
          <a:p>
            <a:pPr marL="742950" lvl="1" indent="-285750" algn="just">
              <a:buFont typeface="Arial" charset="0"/>
              <a:buChar char="•"/>
            </a:pPr>
            <a:r>
              <a:rPr lang="x-none" altLang="en-IN"/>
              <a:t>No need to load the program at a specific location in main memory</a:t>
            </a:r>
            <a:endParaRPr lang="x-none" altLang="en-IN"/>
          </a:p>
          <a:p>
            <a:pPr marL="742950" lvl="1" indent="-285750" algn="just">
              <a:buFont typeface="Arial" charset="0"/>
              <a:buChar char="•"/>
            </a:pPr>
            <a:r>
              <a:rPr lang="x-none" altLang="en-IN"/>
              <a:t>Virtual memory can be used to provide relocation</a:t>
            </a:r>
            <a:endParaRPr lang="x-none" alt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300" y="223520"/>
            <a:ext cx="1123251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>
                <a:solidFill>
                  <a:schemeClr val="tx1"/>
                </a:solidFill>
              </a:rPr>
              <a:t>Virtual memory - addresses and address translation</a:t>
            </a:r>
            <a:endParaRPr lang="x-none" altLang="en-IN">
              <a:solidFill>
                <a:schemeClr val="tx1"/>
              </a:solidFill>
            </a:endParaRPr>
          </a:p>
        </p:txBody>
      </p:sp>
      <p:pic>
        <p:nvPicPr>
          <p:cNvPr id="134148" name="Picture 8" descr="f05-20-P37449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9950" y="1454150"/>
            <a:ext cx="5647055" cy="404304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2" name="TextBox 1"/>
          <p:cNvSpPr txBox="1"/>
          <p:nvPr/>
        </p:nvSpPr>
        <p:spPr>
          <a:xfrm>
            <a:off x="365125" y="843280"/>
            <a:ext cx="5416550" cy="55956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just">
              <a:buFont typeface="Arial" charset="0"/>
              <a:buChar char="•"/>
            </a:pPr>
            <a:r>
              <a:rPr lang="x-none" altLang="en-IN"/>
              <a:t>The virtual address is split into two parts</a:t>
            </a:r>
            <a:endParaRPr lang="x-none" altLang="en-IN"/>
          </a:p>
          <a:p>
            <a:pPr marL="742950" lvl="1" indent="-285750" algn="just">
              <a:buFont typeface="Arial" charset="0"/>
              <a:buChar char="•"/>
            </a:pPr>
            <a:r>
              <a:rPr lang="x-none" altLang="en-IN"/>
              <a:t>The page offset</a:t>
            </a:r>
            <a:endParaRPr lang="x-none" altLang="en-IN"/>
          </a:p>
          <a:p>
            <a:pPr marL="742950" lvl="1" indent="-285750" algn="just">
              <a:buFont typeface="Arial" charset="0"/>
              <a:buChar char="•"/>
            </a:pPr>
            <a:r>
              <a:rPr lang="x-none" altLang="en-IN"/>
              <a:t>The virtual page number</a:t>
            </a:r>
            <a:endParaRPr lang="x-none" altLang="en-IN"/>
          </a:p>
          <a:p>
            <a:pPr marL="285750" lvl="0" indent="-285750" algn="just">
              <a:buFont typeface="Arial" charset="0"/>
              <a:buChar char="•"/>
            </a:pPr>
            <a:r>
              <a:rPr lang="x-none" altLang="en-IN"/>
              <a:t>The virtual page number is translated into a physical page number, which shows the location in main memory</a:t>
            </a:r>
            <a:endParaRPr lang="x-none" altLang="en-IN"/>
          </a:p>
          <a:p>
            <a:pPr marL="285750" lvl="0" indent="-285750" algn="just">
              <a:buFont typeface="Arial" charset="0"/>
              <a:buChar char="•"/>
            </a:pPr>
            <a:r>
              <a:rPr lang="x-none" altLang="en-IN"/>
              <a:t>Pages in this case (or blocks) are large - 4 KB to 16 KB to even 64 KB in size</a:t>
            </a:r>
            <a:endParaRPr lang="x-none" altLang="en-IN"/>
          </a:p>
          <a:p>
            <a:pPr marL="285750" lvl="0" indent="-285750" algn="just">
              <a:buFont typeface="Arial" charset="0"/>
              <a:buChar char="•"/>
            </a:pPr>
            <a:r>
              <a:rPr lang="x-none" altLang="en-IN"/>
              <a:t>Page faults are handled by the operating system</a:t>
            </a:r>
            <a:endParaRPr lang="x-none" altLang="en-IN"/>
          </a:p>
          <a:p>
            <a:pPr marL="285750" lvl="0" indent="-285750" algn="just">
              <a:buFont typeface="Arial" charset="0"/>
              <a:buChar char="•"/>
            </a:pPr>
            <a:r>
              <a:rPr lang="x-none" altLang="en-IN"/>
              <a:t>Write through is not used; usually write back is used.</a:t>
            </a:r>
            <a:endParaRPr lang="x-none" altLang="en-IN"/>
          </a:p>
          <a:p>
            <a:pPr marL="285750" lvl="0" indent="-285750" algn="just">
              <a:buFont typeface="Arial" charset="0"/>
              <a:buChar char="•"/>
            </a:pPr>
            <a:endParaRPr lang="x-none" altLang="en-IN"/>
          </a:p>
          <a:p>
            <a:pPr marL="285750" lvl="0" indent="-285750" algn="just">
              <a:buFont typeface="Arial" charset="0"/>
              <a:buChar char="•"/>
            </a:pPr>
            <a:r>
              <a:rPr lang="x-none" altLang="en-IN"/>
              <a:t>Page faults (misses) are very expensive</a:t>
            </a:r>
            <a:endParaRPr lang="x-none" altLang="en-IN"/>
          </a:p>
          <a:p>
            <a:pPr marL="742950" lvl="1" indent="-285750" algn="just">
              <a:buFont typeface="Arial" charset="0"/>
              <a:buChar char="•"/>
            </a:pPr>
            <a:r>
              <a:rPr lang="x-none" altLang="en-IN"/>
              <a:t>Use fully associative method</a:t>
            </a:r>
            <a:endParaRPr lang="x-none" altLang="en-IN"/>
          </a:p>
          <a:p>
            <a:pPr marL="742950" lvl="1" indent="-285750" algn="just">
              <a:buFont typeface="Arial" charset="0"/>
              <a:buChar char="•"/>
            </a:pPr>
            <a:r>
              <a:rPr lang="x-none" altLang="en-IN"/>
              <a:t>Use better replacement algorithms than LRU</a:t>
            </a:r>
            <a:endParaRPr lang="x-none" altLang="en-IN"/>
          </a:p>
          <a:p>
            <a:pPr marL="285750" lvl="0" indent="-285750" algn="just">
              <a:buFont typeface="Arial" charset="0"/>
              <a:buChar char="•"/>
            </a:pPr>
            <a:endParaRPr lang="x-none" altLang="en-IN"/>
          </a:p>
          <a:p>
            <a:pPr marL="285750" lvl="0" indent="-285750" algn="just">
              <a:buFont typeface="Arial" charset="0"/>
              <a:buChar char="•"/>
            </a:pPr>
            <a:r>
              <a:rPr lang="x-none" altLang="en-IN"/>
              <a:t>Usually virtual address space is much larger compared to the actual memory available</a:t>
            </a:r>
            <a:endParaRPr lang="x-none" alt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300" y="223520"/>
            <a:ext cx="1123251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>
                <a:solidFill>
                  <a:schemeClr val="tx1"/>
                </a:solidFill>
              </a:rPr>
              <a:t>Virtual memory - implementing fully associative caching of pages</a:t>
            </a:r>
            <a:endParaRPr lang="x-none" altLang="en-IN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62255" y="647700"/>
            <a:ext cx="5416550" cy="58699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just">
              <a:buFont typeface="Arial" charset="0"/>
              <a:buChar char="•"/>
            </a:pPr>
            <a:r>
              <a:rPr lang="x-none" altLang="en-IN"/>
              <a:t>Searching all the pages in main memory is difficult!</a:t>
            </a:r>
            <a:endParaRPr lang="x-none" altLang="en-IN"/>
          </a:p>
          <a:p>
            <a:pPr marL="285750" indent="-285750" algn="just">
              <a:buFont typeface="Arial" charset="0"/>
              <a:buChar char="•"/>
            </a:pPr>
            <a:r>
              <a:rPr lang="x-none" altLang="en-IN"/>
              <a:t>Implemented using a page table</a:t>
            </a:r>
            <a:endParaRPr lang="x-none" altLang="en-IN"/>
          </a:p>
          <a:p>
            <a:pPr marL="285750" indent="-285750" algn="just">
              <a:buFont typeface="Arial" charset="0"/>
              <a:buChar char="•"/>
            </a:pPr>
            <a:r>
              <a:rPr lang="x-none" altLang="en-IN"/>
              <a:t>The index of the page table is the page number from the virtual memory address</a:t>
            </a:r>
            <a:endParaRPr lang="x-none" altLang="en-IN"/>
          </a:p>
          <a:p>
            <a:pPr marL="742950" lvl="1" indent="-285750" algn="just">
              <a:buFont typeface="Arial" charset="0"/>
              <a:buChar char="•"/>
            </a:pPr>
            <a:r>
              <a:rPr lang="x-none" altLang="en-IN"/>
              <a:t>The contents at that index is the physical address of the page</a:t>
            </a:r>
            <a:endParaRPr lang="x-none" altLang="en-IN"/>
          </a:p>
          <a:p>
            <a:pPr marL="742950" lvl="1" indent="-285750" algn="just">
              <a:buFont typeface="Arial" charset="0"/>
              <a:buChar char="•"/>
            </a:pPr>
            <a:r>
              <a:rPr lang="x-none" altLang="en-IN"/>
              <a:t>The whole virtual address space is mapped</a:t>
            </a:r>
            <a:endParaRPr lang="x-none" altLang="en-IN"/>
          </a:p>
          <a:p>
            <a:pPr marL="742950" lvl="1" indent="-285750" algn="just">
              <a:buFont typeface="Arial" charset="0"/>
              <a:buChar char="•"/>
            </a:pPr>
            <a:r>
              <a:rPr lang="x-none" altLang="en-IN"/>
              <a:t>Some virtual pages may not be stored in main memory</a:t>
            </a:r>
            <a:endParaRPr lang="x-none" altLang="en-IN"/>
          </a:p>
          <a:p>
            <a:pPr marL="1200150" lvl="2" indent="-285750" algn="just">
              <a:buFont typeface="Arial" charset="0"/>
              <a:buChar char="•"/>
            </a:pPr>
            <a:r>
              <a:rPr lang="x-none" altLang="en-IN"/>
              <a:t>This is indicated using the valid bit</a:t>
            </a:r>
            <a:endParaRPr lang="x-none" altLang="en-IN"/>
          </a:p>
          <a:p>
            <a:pPr marL="1200150" lvl="2" indent="-285750" algn="just">
              <a:buFont typeface="Arial" charset="0"/>
              <a:buChar char="•"/>
            </a:pPr>
            <a:r>
              <a:rPr lang="x-none" altLang="en-IN"/>
              <a:t>How is this different from caching?</a:t>
            </a:r>
            <a:endParaRPr lang="x-none" altLang="en-IN"/>
          </a:p>
          <a:p>
            <a:pPr marL="285750" lvl="0" indent="-285750" algn="just">
              <a:buFont typeface="Arial" charset="0"/>
              <a:buChar char="•"/>
            </a:pPr>
            <a:r>
              <a:rPr lang="x-none" altLang="en-IN"/>
              <a:t>The page table is itself stored in memory</a:t>
            </a:r>
            <a:endParaRPr lang="x-none" altLang="en-IN"/>
          </a:p>
          <a:p>
            <a:pPr marL="742950" lvl="1" indent="-285750" algn="just">
              <a:buFont typeface="Arial" charset="0"/>
              <a:buChar char="•"/>
            </a:pPr>
            <a:r>
              <a:rPr lang="x-none" altLang="en-IN"/>
              <a:t>Processors have a page table register that points to the page table</a:t>
            </a:r>
            <a:endParaRPr lang="x-none" altLang="en-IN"/>
          </a:p>
          <a:p>
            <a:pPr marL="285750" lvl="0" indent="-285750" algn="just">
              <a:buFont typeface="Arial" charset="0"/>
              <a:buChar char="•"/>
            </a:pPr>
            <a:r>
              <a:rPr lang="x-none" altLang="en-IN"/>
              <a:t>Each program can have its own page table</a:t>
            </a:r>
            <a:endParaRPr lang="x-none" altLang="en-IN"/>
          </a:p>
          <a:p>
            <a:pPr marL="742950" lvl="1" indent="-285750" algn="just">
              <a:buFont typeface="Arial" charset="0"/>
              <a:buChar char="•"/>
            </a:pPr>
            <a:r>
              <a:rPr lang="x-none" altLang="en-IN"/>
              <a:t>OS needs to change the page table register when different programs are run</a:t>
            </a:r>
            <a:endParaRPr lang="x-none" altLang="en-IN"/>
          </a:p>
          <a:p>
            <a:pPr marL="742950" lvl="1" indent="-285750" algn="just">
              <a:buFont typeface="Arial" charset="0"/>
              <a:buChar char="•"/>
            </a:pPr>
            <a:r>
              <a:rPr lang="x-none" altLang="en-IN"/>
              <a:t>Process: Programs along with such state variables</a:t>
            </a:r>
            <a:endParaRPr lang="x-none" altLang="en-IN"/>
          </a:p>
          <a:p>
            <a:pPr marL="285750" lvl="0" indent="-285750" algn="just">
              <a:buFont typeface="Arial" charset="0"/>
              <a:buChar char="•"/>
            </a:pPr>
            <a:endParaRPr lang="x-none" altLang="en-IN"/>
          </a:p>
        </p:txBody>
      </p:sp>
      <p:pic>
        <p:nvPicPr>
          <p:cNvPr id="140291" name="Picture 4" descr="f05-21-P37449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5540" y="911860"/>
            <a:ext cx="5781040" cy="4989195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300" y="223520"/>
            <a:ext cx="1123251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>
                <a:solidFill>
                  <a:schemeClr val="tx1"/>
                </a:solidFill>
              </a:rPr>
              <a:t>Virtual memory - handling page faults</a:t>
            </a:r>
            <a:endParaRPr lang="x-none" altLang="en-IN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62255" y="647700"/>
            <a:ext cx="5416550" cy="6144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lvl="0" indent="-285750" algn="just">
              <a:buFont typeface="Arial" charset="0"/>
              <a:buChar char="•"/>
            </a:pPr>
            <a:r>
              <a:rPr lang="x-none" altLang="en-IN"/>
              <a:t>Suppose the valid bit is zero for a virtual memory address</a:t>
            </a:r>
            <a:endParaRPr lang="x-none" altLang="en-IN"/>
          </a:p>
          <a:p>
            <a:pPr marL="742950" lvl="1" indent="-285750" algn="just">
              <a:buFont typeface="Arial" charset="0"/>
              <a:buChar char="•"/>
            </a:pPr>
            <a:r>
              <a:rPr lang="x-none" altLang="en-IN"/>
              <a:t>Then that page is not cached - so a page fault</a:t>
            </a:r>
            <a:endParaRPr lang="x-none" altLang="en-IN"/>
          </a:p>
          <a:p>
            <a:pPr marL="742950" lvl="1" indent="-285750" algn="just">
              <a:buFont typeface="Arial" charset="0"/>
              <a:buChar char="•"/>
            </a:pPr>
            <a:r>
              <a:rPr lang="x-none" altLang="en-IN"/>
              <a:t>The control passes to the operating system which has to load that page from the hard disk into the specified location in memory</a:t>
            </a:r>
            <a:endParaRPr lang="x-none" altLang="en-IN"/>
          </a:p>
          <a:p>
            <a:pPr marL="285750" lvl="0" indent="-285750" algn="just">
              <a:buFont typeface="Arial" charset="0"/>
              <a:buChar char="•"/>
            </a:pPr>
            <a:r>
              <a:rPr lang="x-none" altLang="en-IN"/>
              <a:t>Operating system uses the swap space to store the all pages of a program</a:t>
            </a:r>
            <a:endParaRPr lang="x-none" altLang="en-IN"/>
          </a:p>
          <a:p>
            <a:pPr marL="742950" lvl="1" indent="-285750" algn="just">
              <a:buFont typeface="Arial" charset="0"/>
              <a:buChar char="•"/>
            </a:pPr>
            <a:r>
              <a:rPr lang="x-none" altLang="en-IN"/>
              <a:t>Also records where each virtual page is stored on disk</a:t>
            </a:r>
            <a:endParaRPr lang="x-none" altLang="en-IN"/>
          </a:p>
          <a:p>
            <a:pPr marL="742950" lvl="1" indent="-285750" algn="just">
              <a:buFont typeface="Arial" charset="0"/>
              <a:buChar char="•"/>
            </a:pPr>
            <a:r>
              <a:rPr lang="x-none" altLang="en-IN"/>
              <a:t>For example, it can use the page table to do this</a:t>
            </a:r>
            <a:endParaRPr lang="x-none" altLang="en-IN"/>
          </a:p>
          <a:p>
            <a:pPr marL="285750" lvl="0" indent="-285750" algn="just">
              <a:buFont typeface="Arial" charset="0"/>
              <a:buChar char="•"/>
            </a:pPr>
            <a:r>
              <a:rPr lang="x-none" altLang="en-IN"/>
              <a:t>If all pages in the main memory are in use, then the operating system uses a policy - such as LRU - to decide which page needs to be replaced</a:t>
            </a:r>
            <a:endParaRPr lang="x-none" altLang="en-IN"/>
          </a:p>
          <a:p>
            <a:pPr marL="742950" lvl="1" indent="-285750" algn="just">
              <a:buFont typeface="Arial" charset="0"/>
              <a:buChar char="•"/>
            </a:pPr>
            <a:r>
              <a:rPr lang="x-none" altLang="en-IN"/>
              <a:t>Reference bit in the page table is set when a page is used. The OS clears the reference bit periodically. So it can use just one bit to get an idea of whether a page was recently accessed</a:t>
            </a:r>
            <a:endParaRPr lang="x-none" altLang="en-IN"/>
          </a:p>
        </p:txBody>
      </p:sp>
      <p:pic>
        <p:nvPicPr>
          <p:cNvPr id="142339" name="Picture 4" descr="f05-22-P37449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0295" y="1235393"/>
            <a:ext cx="5334000" cy="4089400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300" y="223520"/>
            <a:ext cx="1123251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>
                <a:solidFill>
                  <a:schemeClr val="tx1"/>
                </a:solidFill>
              </a:rPr>
              <a:t>Size of page tables - example</a:t>
            </a:r>
            <a:endParaRPr lang="x-none" altLang="en-IN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62890" y="647700"/>
            <a:ext cx="11669395" cy="28524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lvl="0" indent="-285750" algn="just">
              <a:buFont typeface="Arial" charset="0"/>
              <a:buChar char="•"/>
            </a:pPr>
            <a:r>
              <a:rPr lang="x-none" altLang="en-IN"/>
              <a:t>32 bit virtual address</a:t>
            </a:r>
            <a:endParaRPr lang="x-none" altLang="en-IN"/>
          </a:p>
          <a:p>
            <a:pPr marL="285750" lvl="0" indent="-285750" algn="just">
              <a:buFont typeface="Arial" charset="0"/>
              <a:buChar char="•"/>
            </a:pPr>
            <a:r>
              <a:rPr lang="x-none" altLang="en-IN"/>
              <a:t>4 KB pages</a:t>
            </a:r>
            <a:endParaRPr lang="x-none" altLang="en-IN"/>
          </a:p>
          <a:p>
            <a:pPr marL="285750" lvl="0" indent="-285750" algn="just">
              <a:buFont typeface="Arial" charset="0"/>
              <a:buChar char="•"/>
            </a:pPr>
            <a:r>
              <a:rPr lang="x-none" altLang="en-IN"/>
              <a:t>4 bytes per page table entry</a:t>
            </a:r>
            <a:endParaRPr lang="x-none" altLang="en-IN"/>
          </a:p>
          <a:p>
            <a:pPr marL="285750" lvl="0" indent="-285750" algn="just">
              <a:buFont typeface="Arial" charset="0"/>
              <a:buChar char="•"/>
            </a:pPr>
            <a:endParaRPr lang="x-none" altLang="en-IN"/>
          </a:p>
          <a:p>
            <a:pPr marL="285750" lvl="0" indent="-285750" algn="just">
              <a:buFont typeface="Arial" charset="0"/>
              <a:buChar char="•"/>
            </a:pPr>
            <a:r>
              <a:rPr lang="x-none" altLang="en-IN"/>
              <a:t>4 KB = 12 bits</a:t>
            </a:r>
            <a:endParaRPr lang="x-none" altLang="en-IN"/>
          </a:p>
          <a:p>
            <a:pPr marL="285750" lvl="0" indent="-285750" algn="just">
              <a:buFont typeface="Arial" charset="0"/>
              <a:buChar char="•"/>
            </a:pPr>
            <a:r>
              <a:rPr lang="x-none" altLang="en-IN"/>
              <a:t>20 bits for page address</a:t>
            </a:r>
            <a:endParaRPr lang="x-none" altLang="en-IN"/>
          </a:p>
          <a:p>
            <a:pPr marL="285750" lvl="0" indent="-285750" algn="just">
              <a:buFont typeface="Arial" charset="0"/>
              <a:buChar char="•"/>
            </a:pPr>
            <a:r>
              <a:rPr lang="x-none" altLang="en-IN"/>
              <a:t>Page table size = 2</a:t>
            </a:r>
            <a:r>
              <a:rPr lang="x-none" altLang="en-IN" baseline="30000"/>
              <a:t>22 </a:t>
            </a:r>
            <a:r>
              <a:rPr lang="x-none" altLang="en-IN"/>
              <a:t>= 4 MB</a:t>
            </a:r>
            <a:endParaRPr lang="x-none" altLang="en-IN"/>
          </a:p>
          <a:p>
            <a:pPr marL="285750" lvl="0" indent="-285750" algn="just">
              <a:buFont typeface="Arial" charset="0"/>
              <a:buChar char="•"/>
            </a:pPr>
            <a:endParaRPr lang="x-none" altLang="en-IN"/>
          </a:p>
          <a:p>
            <a:pPr marL="285750" lvl="0" indent="-285750" algn="just">
              <a:buFont typeface="Arial" charset="0"/>
              <a:buChar char="•"/>
            </a:pPr>
            <a:r>
              <a:rPr lang="x-none" altLang="en-IN"/>
              <a:t>What if there are multiple programs running?</a:t>
            </a:r>
            <a:endParaRPr lang="x-none" altLang="en-IN"/>
          </a:p>
          <a:p>
            <a:pPr marL="742950" lvl="1" indent="-285750" algn="just">
              <a:buFont typeface="Arial" charset="0"/>
              <a:buChar char="•"/>
            </a:pPr>
            <a:r>
              <a:rPr lang="x-none" altLang="en-IN"/>
              <a:t>Limit the size of page tables - allow page tables to grow if needed</a:t>
            </a:r>
            <a:endParaRPr lang="x-none" alt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6623</Words>
  <Application>Kingsoft Office WPP</Application>
  <PresentationFormat>Widescreen</PresentationFormat>
  <Paragraphs>167</Paragraphs>
  <Slides>14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vineeth</dc:creator>
  <cp:lastModifiedBy>vineeth</cp:lastModifiedBy>
  <cp:revision>1231</cp:revision>
  <dcterms:created xsi:type="dcterms:W3CDTF">2017-03-07T04:22:25Z</dcterms:created>
  <dcterms:modified xsi:type="dcterms:W3CDTF">2017-03-07T04:22:25Z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16393ٔ-10.1.0.5672</vt:lpwstr>
  </property>
</Properties>
</file>