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64" r:id="rId5"/>
    <p:sldId id="265" r:id="rId6"/>
    <p:sldId id="266" r:id="rId7"/>
    <p:sldId id="261" r:id="rId8"/>
    <p:sldId id="273" r:id="rId9"/>
    <p:sldId id="268" r:id="rId10"/>
    <p:sldId id="269" r:id="rId11"/>
    <p:sldId id="270" r:id="rId12"/>
    <p:sldId id="271" r:id="rId13"/>
    <p:sldId id="27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4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17/01/2017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x86 - data types and operand sizes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85420" y="905510"/>
            <a:ext cx="11798300" cy="932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byte (8 bits), word (16 bits), dword (32 bits), qword (64 bits)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The assembler allows us to use directives to explicitly state what size should be used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For registers different sizes have different names, (AL, AH), AX, EAX, RAX</a:t>
            </a:r>
            <a:endParaRPr lang="x-none" alt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x86 - instructions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85420" y="905510"/>
            <a:ext cx="11798300" cy="3675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Common arithmetic instructions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add </a:t>
            </a:r>
            <a:r>
              <a:rPr lang="x-none" altLang="en-IN"/>
              <a:t>R1/M1, R2/M2/I2 : R1 = R1 + R2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sub </a:t>
            </a:r>
            <a:r>
              <a:rPr lang="x-none" altLang="en-IN"/>
              <a:t>R1/M1, R2/M2/I2 : R1 = R1 - R2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inc </a:t>
            </a:r>
            <a:r>
              <a:rPr lang="x-none" altLang="en-IN"/>
              <a:t>R1/M1 : R1 = R1 + 1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dec </a:t>
            </a:r>
            <a:r>
              <a:rPr lang="x-none" altLang="en-IN"/>
              <a:t>R1/M1 : R1 = R1 - 1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neg </a:t>
            </a:r>
            <a:r>
              <a:rPr lang="x-none" altLang="en-IN"/>
              <a:t>R1/M1 : R1 = - R1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Multiplication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imul </a:t>
            </a:r>
            <a:r>
              <a:rPr lang="x-none" altLang="en-IN"/>
              <a:t>R1 (EDX and EAX = EAX * ECX)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imul </a:t>
            </a:r>
            <a:r>
              <a:rPr lang="x-none" altLang="en-IN"/>
              <a:t>R1, R2/M2 , (R1 = R1 * R2)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imul </a:t>
            </a:r>
            <a:r>
              <a:rPr lang="x-none" altLang="en-IN"/>
              <a:t>R1, R2/M2, I (R1 = R2 * I)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Division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idiv </a:t>
            </a:r>
            <a:r>
              <a:rPr lang="x-none" altLang="en-IN"/>
              <a:t>R1/ M1 (Divides the contents of EDX and EAX with the contents of R1 and M1; EAX contains the quotient while EDX contains the remainder)</a:t>
            </a:r>
            <a:endParaRPr lang="x-none" alt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x86 - instructions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85420" y="905510"/>
            <a:ext cx="11798300" cy="2303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Logical instructions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and </a:t>
            </a:r>
            <a:r>
              <a:rPr lang="x-none" altLang="en-IN"/>
              <a:t>R/M, R/M/I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or </a:t>
            </a:r>
            <a:r>
              <a:rPr lang="x-none" altLang="en-IN"/>
              <a:t>R/M, R/M/I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not </a:t>
            </a:r>
            <a:r>
              <a:rPr lang="x-none" altLang="en-IN"/>
              <a:t>R/M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olidFill>
                  <a:srgbClr val="FF0000"/>
                </a:solidFill>
                <a:effectLst/>
              </a:rPr>
              <a:t>xor </a:t>
            </a:r>
            <a:r>
              <a:rPr lang="x-none" altLang="en-IN"/>
              <a:t>R/M, R/M/I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Shift instructions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shr </a:t>
            </a:r>
            <a:r>
              <a:rPr lang="x-none" altLang="en-IN"/>
              <a:t>R/M, I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Similarly </a:t>
            </a:r>
            <a:r>
              <a:rPr lang="x-none" altLang="en-IN">
                <a:solidFill>
                  <a:srgbClr val="FF0000"/>
                </a:solidFill>
              </a:rPr>
              <a:t>shl </a:t>
            </a:r>
            <a:r>
              <a:rPr lang="x-none" altLang="en-IN"/>
              <a:t>for left shift</a:t>
            </a:r>
            <a:endParaRPr lang="x-none" alt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What did we do today?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85420" y="905510"/>
            <a:ext cx="11798300" cy="3126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Models - registers and memory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Assemblers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Assembly language instructions in NASM/GAS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References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ym typeface="+mn-ea"/>
              </a:rPr>
              <a:t>Wikibooks - https://en.wikibooks.org/wiki/X86_Assembly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ym typeface="+mn-ea"/>
              </a:rPr>
              <a:t>Wikipedia - https://en.wikipedia.org/wiki/X86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Prof. Sarangi's course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IA32 programmers manual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http://www.cs.virginia.edu/~evans/cs216/guides/x86.html</a:t>
            </a:r>
            <a:endParaRPr lang="x-none" alt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Review ...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49555" y="854075"/>
            <a:ext cx="11721465" cy="1480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RISC and CISC</a:t>
            </a: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Common features of ISA and assembly languages</a:t>
            </a: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Data types for assembly languages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Big endian and Little endian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Addressing modes for assembly languages</a:t>
            </a:r>
            <a:endParaRPr lang="x-none" alt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The x86 ISA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88290" y="777240"/>
            <a:ext cx="11670030" cy="2303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Intel microprocessors - the x86 family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8086 to 80386, 80486, Pentium, Intel Core i7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16 bit -- 32 bit -- 64 bit and is backward compatible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CISC architecture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Little endian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Read more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Wikibooks - https://en.wikibooks.org/wiki/X86_Assembly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Wikipedia - https://en.wikipedia.org/wiki/X86</a:t>
            </a:r>
            <a:endParaRPr lang="x-none" alt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The x86 ISA - Programming model</a:t>
            </a:r>
            <a:endParaRPr lang="x-none" altLang="en-IN"/>
          </a:p>
        </p:txBody>
      </p:sp>
      <p:grpSp>
        <p:nvGrpSpPr>
          <p:cNvPr id="29" name="Group 28"/>
          <p:cNvGrpSpPr/>
          <p:nvPr/>
        </p:nvGrpSpPr>
        <p:grpSpPr>
          <a:xfrm>
            <a:off x="7037070" y="1303655"/>
            <a:ext cx="4309110" cy="3898900"/>
            <a:chOff x="5326" y="2439"/>
            <a:chExt cx="6786" cy="6140"/>
          </a:xfrm>
        </p:grpSpPr>
        <p:sp>
          <p:nvSpPr>
            <p:cNvPr id="9" name="Rectangle 8"/>
            <p:cNvSpPr/>
            <p:nvPr/>
          </p:nvSpPr>
          <p:spPr>
            <a:xfrm>
              <a:off x="5326" y="2439"/>
              <a:ext cx="6786" cy="61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IN"/>
                <a:t>x86 Processor</a:t>
              </a:r>
              <a:endParaRPr lang="x-none" alt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11" y="7593"/>
              <a:ext cx="3689" cy="8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IN"/>
                <a:t>EIP</a:t>
              </a:r>
              <a:endParaRPr lang="x-none" alt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1" y="2849"/>
              <a:ext cx="2878" cy="8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IN"/>
                <a:t>Register EAX</a:t>
              </a:r>
              <a:endParaRPr lang="x-none" alt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032" y="2847"/>
              <a:ext cx="2878" cy="8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IN"/>
                <a:t>Register EBX</a:t>
              </a:r>
              <a:endParaRPr lang="x-none" alt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688" y="4042"/>
              <a:ext cx="2878" cy="8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IN"/>
                <a:t>Register ECX</a:t>
              </a:r>
              <a:endParaRPr lang="x-none" alt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28" y="4060"/>
              <a:ext cx="2878" cy="8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IN"/>
                <a:t>Register EDX</a:t>
              </a:r>
              <a:endParaRPr lang="x-none" altLang="en-IN"/>
            </a:p>
          </p:txBody>
        </p:sp>
      </p:grpSp>
      <p:sp>
        <p:nvSpPr>
          <p:cNvPr id="10" name="Rectangle 9"/>
          <p:cNvSpPr/>
          <p:nvPr/>
        </p:nvSpPr>
        <p:spPr>
          <a:xfrm>
            <a:off x="789305" y="1241425"/>
            <a:ext cx="4079240" cy="4026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Memory</a:t>
            </a:r>
            <a:endParaRPr lang="x-none" altLang="en-IN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81245" y="2269490"/>
            <a:ext cx="22002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43145" y="4726940"/>
            <a:ext cx="22002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1"/>
            <a:endCxn id="10" idx="3"/>
          </p:cNvCxnSpPr>
          <p:nvPr/>
        </p:nvCxnSpPr>
        <p:spPr>
          <a:xfrm flipH="1">
            <a:off x="4868545" y="3253105"/>
            <a:ext cx="216852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83530" y="2822575"/>
            <a:ext cx="102933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Address</a:t>
            </a:r>
            <a:endParaRPr lang="x-none" altLang="en-IN"/>
          </a:p>
        </p:txBody>
      </p:sp>
      <p:sp>
        <p:nvSpPr>
          <p:cNvPr id="16" name="TextBox 15"/>
          <p:cNvSpPr txBox="1"/>
          <p:nvPr/>
        </p:nvSpPr>
        <p:spPr>
          <a:xfrm>
            <a:off x="5599430" y="1804035"/>
            <a:ext cx="69469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Data</a:t>
            </a:r>
            <a:endParaRPr lang="x-none" altLang="en-IN"/>
          </a:p>
        </p:txBody>
      </p:sp>
      <p:sp>
        <p:nvSpPr>
          <p:cNvPr id="17" name="TextBox 16"/>
          <p:cNvSpPr txBox="1"/>
          <p:nvPr/>
        </p:nvSpPr>
        <p:spPr>
          <a:xfrm>
            <a:off x="5186680" y="4285615"/>
            <a:ext cx="159512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Control/Info</a:t>
            </a:r>
            <a:endParaRPr lang="x-none" altLang="en-IN"/>
          </a:p>
        </p:txBody>
      </p:sp>
      <p:sp>
        <p:nvSpPr>
          <p:cNvPr id="18" name="Line Callout 1 17"/>
          <p:cNvSpPr/>
          <p:nvPr/>
        </p:nvSpPr>
        <p:spPr>
          <a:xfrm>
            <a:off x="5704840" y="687070"/>
            <a:ext cx="2315210" cy="450850"/>
          </a:xfrm>
          <a:prstGeom prst="borderCallout1">
            <a:avLst>
              <a:gd name="adj1" fmla="val 18750"/>
              <a:gd name="adj2" fmla="val -8333"/>
              <a:gd name="adj3" fmla="val 334366"/>
              <a:gd name="adj4" fmla="val -2029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16 bits for 8086</a:t>
            </a:r>
            <a:endParaRPr lang="x-none" altLang="en-IN"/>
          </a:p>
        </p:txBody>
      </p:sp>
      <p:sp>
        <p:nvSpPr>
          <p:cNvPr id="19" name="Line Callout 1 18"/>
          <p:cNvSpPr/>
          <p:nvPr/>
        </p:nvSpPr>
        <p:spPr>
          <a:xfrm>
            <a:off x="6166485" y="5446395"/>
            <a:ext cx="2315210" cy="450850"/>
          </a:xfrm>
          <a:prstGeom prst="borderCallout1">
            <a:avLst>
              <a:gd name="adj1" fmla="val 18750"/>
              <a:gd name="adj2" fmla="val -8333"/>
              <a:gd name="adj3" fmla="val -473239"/>
              <a:gd name="adj4" fmla="val -375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20 bits for 8086</a:t>
            </a:r>
            <a:endParaRPr lang="x-none" altLang="en-IN"/>
          </a:p>
        </p:txBody>
      </p:sp>
      <p:sp>
        <p:nvSpPr>
          <p:cNvPr id="20" name="Line Callout 1 19"/>
          <p:cNvSpPr/>
          <p:nvPr/>
        </p:nvSpPr>
        <p:spPr>
          <a:xfrm>
            <a:off x="5831840" y="673100"/>
            <a:ext cx="2315210" cy="591820"/>
          </a:xfrm>
          <a:prstGeom prst="borderCallout1">
            <a:avLst>
              <a:gd name="adj1" fmla="val 18750"/>
              <a:gd name="adj2" fmla="val -8333"/>
              <a:gd name="adj3" fmla="val 334366"/>
              <a:gd name="adj4" fmla="val -2029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64 bits / 128 bits</a:t>
            </a:r>
            <a:endParaRPr lang="x-none" altLang="en-IN"/>
          </a:p>
          <a:p>
            <a:pPr algn="ctr"/>
            <a:r>
              <a:rPr lang="x-none" altLang="en-IN"/>
              <a:t>for x86-64</a:t>
            </a:r>
            <a:endParaRPr lang="x-none" altLang="en-IN"/>
          </a:p>
        </p:txBody>
      </p:sp>
      <p:sp>
        <p:nvSpPr>
          <p:cNvPr id="21" name="Line Callout 1 20"/>
          <p:cNvSpPr/>
          <p:nvPr/>
        </p:nvSpPr>
        <p:spPr>
          <a:xfrm>
            <a:off x="6035675" y="5315585"/>
            <a:ext cx="2315210" cy="450850"/>
          </a:xfrm>
          <a:prstGeom prst="borderCallout1">
            <a:avLst>
              <a:gd name="adj1" fmla="val 18750"/>
              <a:gd name="adj2" fmla="val -8333"/>
              <a:gd name="adj3" fmla="val -444788"/>
              <a:gd name="adj4" fmla="val -364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40-48 bits for x86-64</a:t>
            </a:r>
            <a:endParaRPr lang="x-none" altLang="en-IN"/>
          </a:p>
        </p:txBody>
      </p:sp>
      <p:sp>
        <p:nvSpPr>
          <p:cNvPr id="2" name="Rectangle 1"/>
          <p:cNvSpPr/>
          <p:nvPr/>
        </p:nvSpPr>
        <p:spPr>
          <a:xfrm>
            <a:off x="7269480" y="3519170"/>
            <a:ext cx="1827530" cy="528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ALU</a:t>
            </a:r>
            <a:endParaRPr lang="x-none" altLang="en-IN"/>
          </a:p>
        </p:txBody>
      </p:sp>
      <p:sp>
        <p:nvSpPr>
          <p:cNvPr id="7" name="Rectangle 6"/>
          <p:cNvSpPr/>
          <p:nvPr/>
        </p:nvSpPr>
        <p:spPr>
          <a:xfrm>
            <a:off x="9403715" y="3492500"/>
            <a:ext cx="1827530" cy="528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FPU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 bldLvl="0" animBg="1"/>
      <p:bldP spid="20" grpId="0" bldLvl="0" animBg="1"/>
      <p:bldP spid="2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8290" y="777240"/>
            <a:ext cx="11670030" cy="3949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Intel microprocessors - the x86 family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Model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Registers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Registers for handling segmented memory - SS, CS, DS, ES, FS, GS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Flags register - EFLAGS 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Program counter - EIP (instruction pointer)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endParaRPr lang="x-none" alt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95" y="1656715"/>
            <a:ext cx="10828655" cy="1666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The x86 ISA - Programming model</a:t>
            </a:r>
            <a:endParaRPr lang="x-none" alt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The x86 view of memory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85420" y="905510"/>
            <a:ext cx="11798300" cy="5046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Memory models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How do we think of / use the memory?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Types of memory models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Linear - memory is a continuous block which is indexed by an address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The address will be specified in an instruction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Segmented - memory is arranged in segments. A memory location is indexed by an address which is written as a segment start address + an offset / displacement.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Different addressing modes can actually be used here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Do you actually need hardware support to implement segmented memory models?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x86 actually has support for implementing segmented memory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Six 16 bit segment registers - CS, DS, SS, ES, FS, GS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Addressing in x86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Base + Index </a:t>
            </a:r>
            <a:r>
              <a:rPr lang="x-none" altLang="en-IN">
                <a:solidFill>
                  <a:schemeClr val="accent1"/>
                </a:solidFill>
              </a:rPr>
              <a:t>x</a:t>
            </a:r>
            <a:r>
              <a:rPr lang="x-none" altLang="en-IN"/>
              <a:t> Scale + Offset/Displacement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Base - Segment registers + EAX, EBX, ECX etc.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Index - EAX, EBX, ECX etc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Scale - 1, 2, 4, 8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Examples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[EAX], [EAX + ECX], [EAX + EBX * 2 + 0x0F], [0x0F]</a:t>
            </a:r>
            <a:endParaRPr lang="x-none" alt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x86 ISA and assembly language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85420" y="905510"/>
            <a:ext cx="11798300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Processor implements a set of instructions</a:t>
            </a: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Human readable assembly language converted into binary instructions (machine language) by an assembler</a:t>
            </a: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Assembly syntax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Intel and AT&amp;T syntax</a:t>
            </a: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Assembler examples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MASM (uses the Intel syntax)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NASM (uses the Intel syntax), YASM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GAS - GNU assembler (uses the AT&amp;T syntax)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HLA</a:t>
            </a:r>
            <a:endParaRPr lang="x-none" alt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x86 - instructions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85420" y="905510"/>
            <a:ext cx="11798300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Both operands could be registers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At most one operand can be an immediate; size of immediates &lt;= register size (e.g. 32 bits)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At most one operand can be a memory location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Data transfer instructions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mov</a:t>
            </a:r>
            <a:r>
              <a:rPr lang="x-none" altLang="en-IN"/>
              <a:t> destination, src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destination and src can be registers or memory locations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src could be immediate too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movsx</a:t>
            </a:r>
            <a:r>
              <a:rPr lang="x-none" altLang="en-IN"/>
              <a:t> and </a:t>
            </a:r>
            <a:r>
              <a:rPr lang="x-none" altLang="en-IN">
                <a:solidFill>
                  <a:srgbClr val="FF0000"/>
                </a:solidFill>
              </a:rPr>
              <a:t>movzx</a:t>
            </a:r>
            <a:r>
              <a:rPr lang="x-none" altLang="en-IN"/>
              <a:t> 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xchg </a:t>
            </a:r>
            <a:r>
              <a:rPr lang="x-none" altLang="en-IN">
                <a:solidFill>
                  <a:schemeClr val="tx1"/>
                </a:solidFill>
              </a:rPr>
              <a:t>location1, location2</a:t>
            </a:r>
            <a:endParaRPr lang="x-none" alt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x86 - using the stack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85420" y="905510"/>
            <a:ext cx="11798300" cy="3126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What is a stack?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What are the operations done on a stack?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x86 implements a stack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ESP (SP - stack pointer) is used to implement a stack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push </a:t>
            </a:r>
            <a:r>
              <a:rPr lang="x-none" altLang="en-IN"/>
              <a:t>register or memory or immediate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decrement ESP (ESP = ESP - 4)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store the value that is pushed at [ESP]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pop </a:t>
            </a:r>
            <a:r>
              <a:rPr lang="x-none" altLang="en-IN"/>
              <a:t>register or memory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store the value at [ESP] to register or memory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increment ESP (ESP = ESP + 4)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What does EBP do?</a:t>
            </a:r>
            <a:endParaRPr lang="x-none" alt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" y="4307205"/>
            <a:ext cx="10828655" cy="1666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4081</Words>
  <Application>Kingsoft Office WPP</Application>
  <PresentationFormat>Widescreen</PresentationFormat>
  <Paragraphs>187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123</cp:revision>
  <dcterms:created xsi:type="dcterms:W3CDTF">2017-01-17T04:28:13Z</dcterms:created>
  <dcterms:modified xsi:type="dcterms:W3CDTF">2017-01-17T04:28:13Z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16393ޤ-10.1.0.5672</vt:lpwstr>
  </property>
</Properties>
</file>