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5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18/01/2017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What did we do today?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Assembly language instructions (in Intel syntax)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References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Wikibooks - https://en.wikibooks.org/wiki/X86_Assembly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Wikipedia - https://en.wikipedia.org/wiki/X86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Prof. Sarangi's course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IA32 programmers manual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http://www.cs.virginia.edu/~evans/cs216/guides/x86.html</a:t>
            </a:r>
            <a:endParaRPr lang="x-none" alt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383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Review ...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337820" y="854075"/>
            <a:ext cx="1172146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x86 ISA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Processor model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Memory model - linear and segmented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Assembly language - Intel and AT&amp;T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mov and xchg instruction</a:t>
            </a: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163830" y="271399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Today ...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37820" y="3219450"/>
            <a:ext cx="1172146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Continue with our study of x86 assembly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Both operands could be registers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At most one operand can be an immediate; size of immediates &lt;= register size (e.g. 32 bits)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At most one operand can be a memory location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Data transfer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</a:t>
            </a:r>
            <a:r>
              <a:rPr lang="x-none" altLang="en-IN"/>
              <a:t> destination, src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destination and src can be registers or memory locations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src could be immediate too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movsx</a:t>
            </a:r>
            <a:r>
              <a:rPr lang="x-none" altLang="en-IN"/>
              <a:t> and </a:t>
            </a:r>
            <a:r>
              <a:rPr lang="x-none" altLang="en-IN">
                <a:solidFill>
                  <a:srgbClr val="FF0000"/>
                </a:solidFill>
              </a:rPr>
              <a:t>movzx</a:t>
            </a:r>
            <a:r>
              <a:rPr lang="x-none" altLang="en-IN"/>
              <a:t>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xchg </a:t>
            </a:r>
            <a:r>
              <a:rPr lang="x-none" altLang="en-IN">
                <a:solidFill>
                  <a:schemeClr val="tx1"/>
                </a:solidFill>
              </a:rPr>
              <a:t>location1, location2</a:t>
            </a:r>
            <a:endParaRPr lang="x-none" alt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using the stack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What is a stack?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What are the operations done on a stack?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x86 implements a stack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ESP (SP - stack pointer) is used to implement a stack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push </a:t>
            </a:r>
            <a:r>
              <a:rPr lang="x-none" altLang="en-IN"/>
              <a:t>register or memory or immediate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decrement ESP (ESP = ESP - 4)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store the value that is pushed at [ESP]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pop </a:t>
            </a:r>
            <a:r>
              <a:rPr lang="x-none" altLang="en-IN"/>
              <a:t>register or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store the value at [ESP] to register or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increment ESP (ESP = ESP + 4)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What does EBP do?</a:t>
            </a:r>
            <a:endParaRPr lang="x-none" alt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4307205"/>
            <a:ext cx="1082865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data types and operand sizes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byte (8 bits), word (16 bits), dword (32 bits), qword (64 bits)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assembler allows us to use directives to explicitly state what size should be used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For registers different sizes have different names, (AL, AH), AX, EAX, RAX</a:t>
            </a:r>
            <a:endParaRPr lang="x-none" alt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Common arithmetic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add </a:t>
            </a:r>
            <a:r>
              <a:rPr lang="x-none" altLang="en-IN"/>
              <a:t>R1/M1, R2/M2/I2 : R1 = R1 + R2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sub </a:t>
            </a:r>
            <a:r>
              <a:rPr lang="x-none" altLang="en-IN"/>
              <a:t>R1/M1, R2/M2/I2 : R1 = R1 - R2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inc </a:t>
            </a:r>
            <a:r>
              <a:rPr lang="x-none" altLang="en-IN"/>
              <a:t>R1/M1 : R1 = R1 + 1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dec </a:t>
            </a:r>
            <a:r>
              <a:rPr lang="x-none" altLang="en-IN"/>
              <a:t>R1/M1 : R1 = R1 - 1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neg </a:t>
            </a:r>
            <a:r>
              <a:rPr lang="x-none" altLang="en-IN"/>
              <a:t>R1/M1 : R1 = - R1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Multiplication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 (EDX and EAX = EAX * ECX)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R1, R2/M2 , (R1 = R1 * R2)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imul </a:t>
            </a:r>
            <a:r>
              <a:rPr lang="x-none" altLang="en-IN"/>
              <a:t>R1, R2/M2, I (R1 = R2 * I)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Division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idiv </a:t>
            </a:r>
            <a:r>
              <a:rPr lang="x-none" altLang="en-IN"/>
              <a:t>R1/ M1 (Divides the contents of EDX and EAX with the contents of R1 and M1; EAX contains the quotient while EDX contains the remainder)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Logical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and </a:t>
            </a:r>
            <a:r>
              <a:rPr lang="x-none" altLang="en-IN"/>
              <a:t>R/M, R/M/I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or </a:t>
            </a:r>
            <a:r>
              <a:rPr lang="x-none" altLang="en-IN"/>
              <a:t>R/M, R/M/I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not </a:t>
            </a:r>
            <a:r>
              <a:rPr lang="x-none" altLang="en-IN"/>
              <a:t>R/M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  <a:effectLst/>
              </a:rPr>
              <a:t>xor </a:t>
            </a:r>
            <a:r>
              <a:rPr lang="x-none" altLang="en-IN"/>
              <a:t>R/M, R/M/I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Shift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shr </a:t>
            </a:r>
            <a:r>
              <a:rPr lang="x-none" altLang="en-IN"/>
              <a:t>R/M, I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Similarly </a:t>
            </a:r>
            <a:r>
              <a:rPr lang="x-none" altLang="en-IN">
                <a:solidFill>
                  <a:srgbClr val="FF0000"/>
                </a:solidFill>
              </a:rPr>
              <a:t>shl </a:t>
            </a:r>
            <a:r>
              <a:rPr lang="x-none" altLang="en-IN"/>
              <a:t>for left shift</a:t>
            </a:r>
            <a:endParaRPr lang="x-none" alt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57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Branching/Jump instructions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jmp </a:t>
            </a:r>
            <a:r>
              <a:rPr lang="x-none" altLang="en-IN"/>
              <a:t>&lt;label&gt; (this label is a human readable label which will be converted by the assembler to a proper address)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j&lt;condition code&gt; e.g. </a:t>
            </a:r>
            <a:r>
              <a:rPr lang="x-none" altLang="en-IN">
                <a:solidFill>
                  <a:srgbClr val="FF0000"/>
                </a:solidFill>
              </a:rPr>
              <a:t>jeq</a:t>
            </a:r>
            <a:r>
              <a:rPr lang="x-none" altLang="en-IN"/>
              <a:t>, </a:t>
            </a:r>
            <a:r>
              <a:rPr lang="x-none" altLang="en-IN">
                <a:solidFill>
                  <a:srgbClr val="FF0000"/>
                </a:solidFill>
              </a:rPr>
              <a:t>jne</a:t>
            </a:r>
            <a:endParaRPr lang="x-none" altLang="en-IN">
              <a:solidFill>
                <a:srgbClr val="FF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Conditional jumps are usually used along with the cmp instruction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rgbClr val="FF0000"/>
                </a:solidFill>
              </a:rPr>
              <a:t>cmp </a:t>
            </a:r>
            <a:r>
              <a:rPr lang="x-none" altLang="en-IN">
                <a:solidFill>
                  <a:schemeClr val="tx1"/>
                </a:solidFill>
              </a:rPr>
              <a:t>eax, ebx</a:t>
            </a:r>
            <a:endParaRPr lang="x-none" altLang="en-IN">
              <a:solidFill>
                <a:schemeClr val="tx1"/>
              </a:solidFill>
            </a:endParaRPr>
          </a:p>
          <a:p>
            <a:pPr lvl="2" indent="0">
              <a:buFont typeface="Arial" charset="0"/>
              <a:buNone/>
            </a:pPr>
            <a:r>
              <a:rPr lang="x-none" altLang="en-IN">
                <a:solidFill>
                  <a:schemeClr val="tx1"/>
                </a:solidFill>
              </a:rPr>
              <a:t>je &lt;label&gt;, jne &lt;label&gt;, jb, jnb, jz, jnz, jbe, jl, jle, jg, jg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Example from Prof. Sarangi's course: write a program to test whether an integer is prime.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x86 - instructions</a:t>
            </a:r>
            <a:endParaRPr lang="x-none" altLang="en-IN"/>
          </a:p>
        </p:txBody>
      </p:sp>
      <p:sp>
        <p:nvSpPr>
          <p:cNvPr id="2" name="TextBox 1"/>
          <p:cNvSpPr txBox="1"/>
          <p:nvPr/>
        </p:nvSpPr>
        <p:spPr>
          <a:xfrm>
            <a:off x="185420" y="905510"/>
            <a:ext cx="1179830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Function call using </a:t>
            </a:r>
            <a:r>
              <a:rPr lang="x-none" altLang="en-IN">
                <a:solidFill>
                  <a:srgbClr val="FF0000"/>
                </a:solidFill>
              </a:rPr>
              <a:t>call </a:t>
            </a:r>
            <a:r>
              <a:rPr lang="x-none" altLang="en-IN">
                <a:solidFill>
                  <a:schemeClr val="tx1"/>
                </a:solidFill>
              </a:rPr>
              <a:t>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return address is pushed onto the stack and the program execution jumps to the &lt;label&gt;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Return from function from </a:t>
            </a:r>
            <a:r>
              <a:rPr lang="x-none" altLang="en-IN">
                <a:solidFill>
                  <a:srgbClr val="FF0000"/>
                </a:solidFill>
              </a:rPr>
              <a:t>ret</a:t>
            </a:r>
            <a:endParaRPr lang="x-none" altLang="en-IN">
              <a:solidFill>
                <a:srgbClr val="FF0000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Program execution returns to the address on the top of the stack and the address is popped off the stack.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>
              <a:buFont typeface="Arial" charset="0"/>
              <a:buChar char="•"/>
            </a:pP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2910</Words>
  <Application>Kingsoft Office WPP</Application>
  <PresentationFormat>Widescreen</PresentationFormat>
  <Paragraphs>114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143</cp:revision>
  <dcterms:created xsi:type="dcterms:W3CDTF">2017-01-18T03:04:57Z</dcterms:created>
  <dcterms:modified xsi:type="dcterms:W3CDTF">2017-01-18T03:04:57Z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16393Ճ-10.1.0.5672</vt:lpwstr>
  </property>
</Properties>
</file>