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3"/>
    <p:sldId id="345" r:id="rId4"/>
    <p:sldId id="418" r:id="rId6"/>
    <p:sldId id="419" r:id="rId7"/>
    <p:sldId id="420" r:id="rId8"/>
    <p:sldId id="421" r:id="rId9"/>
    <p:sldId id="422" r:id="rId10"/>
    <p:sldId id="423" r:id="rId11"/>
    <p:sldId id="424" r:id="rId12"/>
    <p:sldId id="426" r:id="rId13"/>
    <p:sldId id="425" r:id="rId14"/>
    <p:sldId id="428" r:id="rId15"/>
    <p:sldId id="43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Lecture 25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08/03/2017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75" name="Footer Placeholder 7"/>
          <p:cNvSpPr txBox="1">
            <a:spLocks noGrp="1"/>
          </p:cNvSpPr>
          <p:nvPr/>
        </p:nvSpPr>
        <p:spPr>
          <a:xfrm>
            <a:off x="1492885" y="6081395"/>
            <a:ext cx="9144000" cy="3651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Figures in these lecture slides are taken from Hennessy and Patterson's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Computer Organization and Design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  <a:p>
            <a:pPr lvl="0" algn="ctr" eaLnBrk="1" hangingPunct="1"/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(</a:t>
            </a:r>
            <a:r>
              <a:rPr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Copyright © 2014 Elsevier Inc. All rights reserved</a:t>
            </a:r>
            <a:r>
              <a:rPr lang="x-none" sz="1600" b="1" dirty="0">
                <a:solidFill>
                  <a:srgbClr val="FF0000"/>
                </a:solidFill>
                <a:latin typeface="Arial" charset="0"/>
                <a:ea typeface="Arial" charset="0"/>
              </a:rPr>
              <a:t>)</a:t>
            </a:r>
            <a:endParaRPr lang="x-none" sz="1600" b="1" dirty="0">
              <a:solidFill>
                <a:srgbClr val="FF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Examples of buses (standards)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0820" y="596265"/>
            <a:ext cx="11798935" cy="2029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Standard buses enable separation between computer designers and device designers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Some example standards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Firewire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USB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SATA, PATA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PCI, PCI-Express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9" name="TextBox 8"/>
          <p:cNvSpPr txBox="1"/>
          <p:nvPr/>
        </p:nvSpPr>
        <p:spPr>
          <a:xfrm>
            <a:off x="415925" y="2577465"/>
            <a:ext cx="1139952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rgbClr val="FF0000"/>
                </a:solidFill>
              </a:rPr>
              <a:t>Reading assignment:</a:t>
            </a:r>
            <a:r>
              <a:rPr lang="x-none" altLang="en-IN"/>
              <a:t> 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Bus standards from Hennessy and Patterson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The processor along with other devices</a:t>
            </a:r>
            <a:endParaRPr lang="x-none" altLang="en-IN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" y="635000"/>
            <a:ext cx="7049770" cy="610806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320" y="1937385"/>
            <a:ext cx="4846320" cy="2999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More about interfacing devices with the processor and memory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" y="737870"/>
            <a:ext cx="11747500" cy="58699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Bus standard or protocol specifies how a word or block of data is made available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What is the program's or programmer's view of the bus, bus transactions?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The operating system plays a major role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Multiple programs (more precisely, processes) use the same I/O devices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I/O systems uses interrupts - interrupts cause branching to interrupt handlers which are part of the OS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Control of I/O systems is very detailed and done by OS drivers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The OS which runs on the processor has to command (write to) the I/O system or get information/data from the I/O system (read from)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There are two ways in which this is done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Memory mapped I/O - part of the address space is dedicated to I/O devices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Special instructions for accessing I/O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OS prevents access to I/O - how can it use virtual memory for this?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Communicating with the processor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Polling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Interrupts - with priorities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Transferring data between devices and memory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Using the above two schemes - the processor is an intermediary; good for low bandwidth devices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Direct memory access - DMA; processor needs to setup a DMA transfer and on completion do some checks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Summary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0820" y="737870"/>
            <a:ext cx="11747500" cy="36753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A large variety of I/O devices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Storage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Magnetic storage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Buses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Common features and concepts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I/O, Processor and Memory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Memory mapped I/O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Polling and interrupt driven I/O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DMA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Putting all components together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The motherboard of a computer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  <p:sp>
        <p:nvSpPr>
          <p:cNvPr id="7" name="TextBox 6"/>
          <p:cNvSpPr txBox="1"/>
          <p:nvPr/>
        </p:nvSpPr>
        <p:spPr>
          <a:xfrm>
            <a:off x="229870" y="5601335"/>
            <a:ext cx="1142555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>
                <a:solidFill>
                  <a:srgbClr val="FF0000"/>
                </a:solidFill>
              </a:rPr>
              <a:t>Reference </a:t>
            </a:r>
            <a:r>
              <a:rPr lang="x-none" altLang="en-IN"/>
              <a:t>- Chapter 6 of the textbook Hennessy and Patterson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Review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8750" y="725170"/>
            <a:ext cx="10859770" cy="3126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Locality principles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Spatial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Temporal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Virtual memory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Main memory and Hard disk (swap space)</a:t>
            </a:r>
            <a:endParaRPr lang="x-none" altLang="en-IN">
              <a:sym typeface="+mn-ea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Virtual and Physical address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Address translation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Page tables for address translation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Examples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Handling page faults - Exceptions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Translation lookaside buffers</a:t>
            </a:r>
            <a:endParaRPr lang="x-none" altLang="en-IN"/>
          </a:p>
        </p:txBody>
      </p:sp>
      <p:pic>
        <p:nvPicPr>
          <p:cNvPr id="134149" name="Picture 9" descr="f05-19-P3744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0" y="1576070"/>
            <a:ext cx="3145155" cy="214249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34148" name="Picture 8" descr="f05-20-P3744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325" y="1389380"/>
            <a:ext cx="4022090" cy="2398395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140291" name="Picture 4" descr="f05-21-P3744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390" y="1332230"/>
            <a:ext cx="3220720" cy="278003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Memory protection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255" y="649605"/>
            <a:ext cx="11541760" cy="5046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TLB usually contains a write access bit - indicating whether the page can be written to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Protection is implemented by the operating system with support from the underlying hardware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Two modes - kernel/supervisor and user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In user mode, several important registers (page table register, page table) are only readable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In kernel mode, the operating system can control these registers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System calls - from user mode to kernel mode (an exception)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ERET - return from exception, from kernel mode to user mode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How to make sure that processes don't read other program's data?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This is done by the operating system when populating the page tables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The programs should not be able to change the page tables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Only modifiable in kernel mode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Issues with TLB and caches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When a processor switches between two processes - we have a context/process switch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After a switch the TLB and caches would contain data from the process we have switched from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Clear TLB and caches? - too much overhead if processor switches very fast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Extend virtual address space using process or task identifier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The tag field in caches is also extended using this identifier</a:t>
            </a:r>
            <a:endParaRPr lang="x-none" altLang="en-IN">
              <a:solidFill>
                <a:schemeClr val="tx1"/>
              </a:solidFill>
            </a:endParaRPr>
          </a:p>
          <a:p>
            <a:pPr marL="1200150" lvl="2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Hit occurs only if the process or task identifiers match</a:t>
            </a:r>
            <a:endParaRPr lang="x-none" alt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Summary of memory hierarchies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255" y="649605"/>
            <a:ext cx="11541760" cy="34010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Where can a block be placed?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Direct mapped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n-way set associative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fully associative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How is a block found?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Direct mapped - index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n-way set associative - index into set and then search within set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fully associative - search all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Which block should be replaced on a cache miss?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LRU or Random</a:t>
            </a:r>
            <a:endParaRPr lang="x-none" altLang="en-IN">
              <a:solidFill>
                <a:schemeClr val="tx1"/>
              </a:solidFill>
            </a:endParaRPr>
          </a:p>
          <a:p>
            <a:pPr marL="285750" lvl="0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What happens on a write?</a:t>
            </a:r>
            <a:endParaRPr lang="x-none" altLang="en-IN">
              <a:solidFill>
                <a:schemeClr val="tx1"/>
              </a:solidFill>
            </a:endParaRPr>
          </a:p>
          <a:p>
            <a:pPr marL="742950" lvl="1" indent="-285750" algn="just">
              <a:buFont typeface="Arial" charset="0"/>
              <a:buChar char="•"/>
            </a:pPr>
            <a:r>
              <a:rPr lang="x-none" altLang="en-IN">
                <a:solidFill>
                  <a:schemeClr val="tx1"/>
                </a:solidFill>
              </a:rPr>
              <a:t>Write back or Write through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9870" y="5601335"/>
            <a:ext cx="1142555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Reference - Chapter 5 of the textbook Hennessy and Patterson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Where are we?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42260" y="890270"/>
            <a:ext cx="1492885" cy="12998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Program 1</a:t>
            </a:r>
            <a:endParaRPr lang="x-none" altLang="en-IN"/>
          </a:p>
        </p:txBody>
      </p:sp>
      <p:sp>
        <p:nvSpPr>
          <p:cNvPr id="10" name="Rectangle 9"/>
          <p:cNvSpPr/>
          <p:nvPr/>
        </p:nvSpPr>
        <p:spPr>
          <a:xfrm>
            <a:off x="4512945" y="890270"/>
            <a:ext cx="1492885" cy="12998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Program 2</a:t>
            </a:r>
            <a:endParaRPr lang="x-none" altLang="en-IN"/>
          </a:p>
        </p:txBody>
      </p:sp>
      <p:sp>
        <p:nvSpPr>
          <p:cNvPr id="11" name="Rectangle 10"/>
          <p:cNvSpPr/>
          <p:nvPr/>
        </p:nvSpPr>
        <p:spPr>
          <a:xfrm>
            <a:off x="7920990" y="890270"/>
            <a:ext cx="1492885" cy="12998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Program n</a:t>
            </a:r>
            <a:endParaRPr lang="x-none" altLang="en-IN"/>
          </a:p>
        </p:txBody>
      </p:sp>
      <p:sp>
        <p:nvSpPr>
          <p:cNvPr id="12" name="Rectangle 11"/>
          <p:cNvSpPr/>
          <p:nvPr/>
        </p:nvSpPr>
        <p:spPr>
          <a:xfrm>
            <a:off x="2840990" y="2677795"/>
            <a:ext cx="6563360" cy="129984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Operating System</a:t>
            </a:r>
            <a:endParaRPr lang="x-none" altLang="en-IN"/>
          </a:p>
        </p:txBody>
      </p:sp>
      <p:sp>
        <p:nvSpPr>
          <p:cNvPr id="13" name="TextBox 12"/>
          <p:cNvSpPr txBox="1"/>
          <p:nvPr/>
        </p:nvSpPr>
        <p:spPr>
          <a:xfrm>
            <a:off x="6417945" y="1176655"/>
            <a:ext cx="1325245" cy="741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sz="4000"/>
              <a:t>...</a:t>
            </a:r>
            <a:endParaRPr lang="x-none" altLang="en-IN" sz="4000"/>
          </a:p>
        </p:txBody>
      </p:sp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3589020" y="2190115"/>
            <a:ext cx="0" cy="504825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85740" y="2190115"/>
            <a:ext cx="0" cy="504825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745220" y="2190115"/>
            <a:ext cx="0" cy="504825"/>
          </a:xfrm>
          <a:prstGeom prst="straightConnector1">
            <a:avLst/>
          </a:prstGeom>
          <a:ln w="381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42260" y="4212590"/>
            <a:ext cx="6574790" cy="2316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65580" y="4251325"/>
            <a:ext cx="127444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/>
              <a:t>Hardware</a:t>
            </a:r>
            <a:endParaRPr lang="x-none" altLang="en-IN"/>
          </a:p>
        </p:txBody>
      </p:sp>
      <p:sp>
        <p:nvSpPr>
          <p:cNvPr id="19" name="Rounded Rectangle 18"/>
          <p:cNvSpPr/>
          <p:nvPr/>
        </p:nvSpPr>
        <p:spPr>
          <a:xfrm>
            <a:off x="3011805" y="4431665"/>
            <a:ext cx="3151505" cy="18789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Processor</a:t>
            </a:r>
            <a:endParaRPr lang="x-none" altLang="en-IN"/>
          </a:p>
        </p:txBody>
      </p:sp>
      <p:sp>
        <p:nvSpPr>
          <p:cNvPr id="20" name="Rounded Rectangle 19"/>
          <p:cNvSpPr/>
          <p:nvPr/>
        </p:nvSpPr>
        <p:spPr>
          <a:xfrm>
            <a:off x="6431915" y="4483100"/>
            <a:ext cx="2816860" cy="84963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Memory</a:t>
            </a:r>
            <a:endParaRPr lang="x-none" altLang="en-IN"/>
          </a:p>
        </p:txBody>
      </p:sp>
      <p:sp>
        <p:nvSpPr>
          <p:cNvPr id="21" name="Rounded Rectangle 20"/>
          <p:cNvSpPr/>
          <p:nvPr/>
        </p:nvSpPr>
        <p:spPr>
          <a:xfrm>
            <a:off x="6431280" y="5458460"/>
            <a:ext cx="2816860" cy="82423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Input, Output, &amp; Storage</a:t>
            </a:r>
            <a:endParaRPr lang="x-none" altLang="en-IN"/>
          </a:p>
        </p:txBody>
      </p:sp>
      <p:sp>
        <p:nvSpPr>
          <p:cNvPr id="22" name="Line Callout 1 21"/>
          <p:cNvSpPr/>
          <p:nvPr/>
        </p:nvSpPr>
        <p:spPr>
          <a:xfrm>
            <a:off x="9931400" y="4829175"/>
            <a:ext cx="2033270" cy="875030"/>
          </a:xfrm>
          <a:prstGeom prst="borderCallout1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Chapter 6</a:t>
            </a:r>
            <a:endParaRPr lang="x-none" altLang="en-IN"/>
          </a:p>
        </p:txBody>
      </p:sp>
      <p:sp>
        <p:nvSpPr>
          <p:cNvPr id="2" name="Rectangle 1"/>
          <p:cNvSpPr/>
          <p:nvPr/>
        </p:nvSpPr>
        <p:spPr>
          <a:xfrm>
            <a:off x="2836545" y="3957320"/>
            <a:ext cx="3307080" cy="22987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ISA</a:t>
            </a:r>
            <a:endParaRPr lang="x-none" altLang="en-IN"/>
          </a:p>
        </p:txBody>
      </p:sp>
      <p:sp>
        <p:nvSpPr>
          <p:cNvPr id="7" name="Rectangle 6"/>
          <p:cNvSpPr/>
          <p:nvPr/>
        </p:nvSpPr>
        <p:spPr>
          <a:xfrm>
            <a:off x="6128385" y="3956050"/>
            <a:ext cx="3307080" cy="22987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x-none" altLang="en-IN"/>
              <a:t>Interface to H/W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An illustration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9870" y="5601335"/>
            <a:ext cx="1142555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Reference - Chapter 6 of the textbook Hennessy and Patterson</a:t>
            </a:r>
            <a:endParaRPr lang="x-none" alt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610" y="795020"/>
            <a:ext cx="6300470" cy="4544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Input, Output, and Storage devices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9870" y="763905"/>
            <a:ext cx="11425555" cy="2303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More emphasis 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Dependability, Reliability rather than performance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Expandability and ability to handle diverse devices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I/O devices have the following three characteristics (useful for classifying these devices)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Behaviour: Input (Read only), Output (Write only, cannot be read), or Storage (re-read and re-written)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Partner: Human or Machine at the other end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Data Rate</a:t>
            </a:r>
            <a:endParaRPr lang="x-none" alt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70" y="2877185"/>
            <a:ext cx="6350635" cy="3793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Magnetic storage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9870" y="648335"/>
            <a:ext cx="11425555" cy="6144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Consists of a rotating platter with discs surfaces coated with magnetic material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Each disc has two surfaces (upper and lower)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Each platter may have 1 - 4 discs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Platter rotation - 5400 to 15000 rpm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Movable read write head to access the disk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Non volatile storage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Each disc surface is divided into concentric circles called tracks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Typically 10,000 to 50,000 tracks per surface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Each track is divided into sectors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Each track can contain 100 to 500 sectors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Each sector is 512 bytes in size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When storing each sector also contains a sector number and an error correction code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Variable number of sectors per track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All disk heads move together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The disk heads are placed on the same track for every disc in the platter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The set of tracks forms a cylinder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Accessing data from disks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CHS and LBA 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Seek time (movement of heads)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Rotational latency (rotation to get the correct sector)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Transfer time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Control time</a:t>
            </a:r>
            <a:endParaRPr lang="x-none" altLang="en-IN"/>
          </a:p>
        </p:txBody>
      </p:sp>
      <p:sp>
        <p:nvSpPr>
          <p:cNvPr id="8" name="TextBox 7"/>
          <p:cNvSpPr txBox="1"/>
          <p:nvPr/>
        </p:nvSpPr>
        <p:spPr>
          <a:xfrm>
            <a:off x="7853045" y="5704205"/>
            <a:ext cx="4169410" cy="932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rgbClr val="FF0000"/>
                </a:solidFill>
              </a:rPr>
              <a:t>Reading assignment:</a:t>
            </a:r>
            <a:r>
              <a:rPr lang="x-none" altLang="en-IN"/>
              <a:t> 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RAID</a:t>
            </a:r>
            <a:endParaRPr lang="x-none" altLang="en-IN"/>
          </a:p>
          <a:p>
            <a:pPr marL="285750" indent="-285750">
              <a:buFont typeface="Arial" charset="0"/>
              <a:buChar char="•"/>
            </a:pPr>
            <a:r>
              <a:rPr lang="x-none" altLang="en-IN"/>
              <a:t>Flash storage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>
                <a:solidFill>
                  <a:schemeClr val="tx1"/>
                </a:solidFill>
              </a:rPr>
              <a:t>Connecting the processor to other devices - Bus</a:t>
            </a:r>
            <a:endParaRPr lang="x-none" altLang="en-IN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0185" y="596265"/>
            <a:ext cx="6574790" cy="6692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charset="0"/>
              <a:buChar char="•"/>
            </a:pPr>
            <a:r>
              <a:rPr lang="x-none" altLang="en-IN"/>
              <a:t>A single set of wires (or lines)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Shared by multiple devices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Extensible - easy to add more devices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Has to support multiple devices with different speeds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Communication bottleneck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Bus components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Control lines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Requests and acknowledgements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Type of data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Data lines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Bus classification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>
                <a:sym typeface="+mn-ea"/>
              </a:rPr>
              <a:t>Topologies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Parallel and Serial Buses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Synchronous and Asynchronous buses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Processor-Memory buses and I/O buses</a:t>
            </a:r>
            <a:endParaRPr lang="x-none" altLang="en-IN"/>
          </a:p>
          <a:p>
            <a:pPr marL="1200150" lvl="2" indent="-285750">
              <a:buFont typeface="Arial" charset="0"/>
              <a:buChar char="•"/>
            </a:pPr>
            <a:r>
              <a:rPr lang="x-none" altLang="en-IN"/>
              <a:t>I/O buses are connected to memory using a backplane bus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r>
              <a:rPr lang="x-none" altLang="en-IN"/>
              <a:t>Bus transaction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Addressing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Sending or receiving the data</a:t>
            </a: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r>
              <a:rPr lang="x-none" altLang="en-IN"/>
              <a:t>Handshaking protocols for asynchronous protocols</a:t>
            </a:r>
            <a:endParaRPr lang="x-none" altLang="en-IN"/>
          </a:p>
          <a:p>
            <a:pPr marL="285750" lvl="0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  <a:p>
            <a:pPr marL="742950" lvl="1" indent="-285750">
              <a:buFont typeface="Arial" charset="0"/>
              <a:buChar char="•"/>
            </a:pPr>
            <a:endParaRPr lang="x-none" alt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920" y="1477645"/>
            <a:ext cx="5033645" cy="3630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5985</Words>
  <Application>Kingsoft Office WPP</Application>
  <PresentationFormat>Widescreen</PresentationFormat>
  <Paragraphs>219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1373</cp:revision>
  <dcterms:created xsi:type="dcterms:W3CDTF">2017-03-08T06:19:49Z</dcterms:created>
  <dcterms:modified xsi:type="dcterms:W3CDTF">2017-03-08T06:19:49Z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16393ԑ-10.1.0.5672</vt:lpwstr>
  </property>
</Properties>
</file>