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3"/>
    <p:sldId id="345" r:id="rId4"/>
    <p:sldId id="406" r:id="rId6"/>
    <p:sldId id="407" r:id="rId7"/>
    <p:sldId id="408" r:id="rId8"/>
    <p:sldId id="409" r:id="rId9"/>
    <p:sldId id="410" r:id="rId10"/>
    <p:sldId id="411" r:id="rId11"/>
    <p:sldId id="41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1330325"/>
            <a:ext cx="9933305" cy="450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Lecture 24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02/03/2017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75" name="Footer Placeholder 7"/>
          <p:cNvSpPr txBox="1">
            <a:spLocks noGrp="1"/>
          </p:cNvSpPr>
          <p:nvPr/>
        </p:nvSpPr>
        <p:spPr>
          <a:xfrm>
            <a:off x="1492885" y="6081395"/>
            <a:ext cx="91440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Figures in these lecture slides are taken from Hennessy and Patterson's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Computer Organization and Design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(</a:t>
            </a:r>
            <a:r>
              <a:rPr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Copyright © 2014 Elsevier Inc. All rights reserved</a:t>
            </a:r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)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Review</a:t>
            </a:r>
            <a:endParaRPr lang="x-none" altLang="en-IN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75385" y="3722370"/>
            <a:ext cx="9779000" cy="2766695"/>
            <a:chOff x="1851" y="5152"/>
            <a:chExt cx="15400" cy="5066"/>
          </a:xfrm>
        </p:grpSpPr>
        <p:sp>
          <p:nvSpPr>
            <p:cNvPr id="23" name="Rectangle 22"/>
            <p:cNvSpPr/>
            <p:nvPr/>
          </p:nvSpPr>
          <p:spPr>
            <a:xfrm>
              <a:off x="5785" y="6166"/>
              <a:ext cx="4194" cy="30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IN"/>
                <a:t>Small and fast</a:t>
              </a:r>
              <a:endParaRPr lang="x-none" altLang="en-IN"/>
            </a:p>
            <a:p>
              <a:pPr algn="ctr"/>
              <a:r>
                <a:rPr lang="x-none" altLang="en-IN"/>
                <a:t>memory</a:t>
              </a:r>
              <a:endParaRPr lang="x-none" altLang="en-IN"/>
            </a:p>
            <a:p>
              <a:pPr algn="ctr"/>
              <a:endParaRPr lang="x-none" altLang="en-IN"/>
            </a:p>
            <a:p>
              <a:pPr algn="ctr"/>
              <a:r>
                <a:rPr lang="x-none" altLang="en-IN"/>
                <a:t>holds items recently accessed, items near items recently accessed.</a:t>
              </a:r>
              <a:endParaRPr lang="x-none" alt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739" y="5152"/>
              <a:ext cx="5513" cy="5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IN"/>
                <a:t>Large and slow</a:t>
              </a:r>
              <a:endParaRPr lang="x-none" altLang="en-IN"/>
            </a:p>
            <a:p>
              <a:pPr algn="ctr"/>
              <a:r>
                <a:rPr lang="x-none" altLang="en-IN"/>
                <a:t>memory</a:t>
              </a:r>
              <a:endParaRPr lang="x-none" altLang="en-IN"/>
            </a:p>
            <a:p>
              <a:pPr algn="ctr"/>
              <a:endParaRPr lang="x-none" altLang="en-IN"/>
            </a:p>
            <a:p>
              <a:pPr algn="ctr"/>
              <a:r>
                <a:rPr lang="x-none" altLang="en-IN"/>
                <a:t>holds all items</a:t>
              </a:r>
              <a:endParaRPr lang="x-none" altLang="en-IN"/>
            </a:p>
          </p:txBody>
        </p:sp>
        <p:sp>
          <p:nvSpPr>
            <p:cNvPr id="25" name="Left-Right Arrow 24"/>
            <p:cNvSpPr/>
            <p:nvPr/>
          </p:nvSpPr>
          <p:spPr>
            <a:xfrm>
              <a:off x="9997" y="7310"/>
              <a:ext cx="1722" cy="75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x-none" altLang="en-IN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851" y="5173"/>
              <a:ext cx="2878" cy="502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IN"/>
                <a:t>Processor</a:t>
              </a:r>
              <a:endParaRPr lang="x-none" altLang="en-IN"/>
            </a:p>
          </p:txBody>
        </p:sp>
        <p:sp>
          <p:nvSpPr>
            <p:cNvPr id="27" name="Left-Right Arrow 26"/>
            <p:cNvSpPr/>
            <p:nvPr/>
          </p:nvSpPr>
          <p:spPr>
            <a:xfrm>
              <a:off x="4727" y="7310"/>
              <a:ext cx="1093" cy="75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x-none" altLang="en-IN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58165" y="686435"/>
            <a:ext cx="10859770" cy="2578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Locality principles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Spatial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Temporal</a:t>
            </a:r>
            <a:endParaRPr lang="x-none" altLang="en-IN">
              <a:solidFill>
                <a:schemeClr val="tx1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Hierarchy of memories</a:t>
            </a:r>
            <a:endParaRPr lang="x-none" altLang="en-IN">
              <a:solidFill>
                <a:schemeClr val="tx1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Terminology: Hit, miss, hit rate, miss rate, miss penalty</a:t>
            </a:r>
            <a:endParaRPr lang="x-none" altLang="en-IN"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Caches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Basics of caches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Block sizes for caches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Improving cache performance - associativity &amp; multi level caches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Virtual memory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2255" y="725170"/>
            <a:ext cx="10859770" cy="3401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Arial" charset="0"/>
              <a:buChar char="•"/>
            </a:pPr>
            <a:r>
              <a:rPr lang="x-none" altLang="en-IN">
                <a:sym typeface="+mn-ea"/>
              </a:rPr>
              <a:t>The main memory or RAM is used as a cache for the hard disk</a:t>
            </a:r>
            <a:endParaRPr lang="x-none" altLang="en-IN">
              <a:sym typeface="+mn-ea"/>
            </a:endParaRPr>
          </a:p>
          <a:p>
            <a:pPr marL="285750" indent="-285750" algn="just">
              <a:buFont typeface="Arial" charset="0"/>
              <a:buChar char="•"/>
            </a:pPr>
            <a:r>
              <a:rPr lang="x-none" altLang="en-IN"/>
              <a:t>Programs get an extremely large (but virtual) memory  (e.g. 4 GB even though the main memory is only 1 GB)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Each program actually gets its own virtual memory space which is protected from other programs - other programs cannot read or write into this space.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Programs refer to virtual addresses in the virtual memory address space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The hardware and the operating system together translates these virtual addresses into physical addresses used by the devices which actually store the data</a:t>
            </a:r>
            <a:endParaRPr lang="x-none" altLang="en-IN"/>
          </a:p>
          <a:p>
            <a:pPr marL="1200150" lvl="2" indent="-285750" algn="just">
              <a:buFont typeface="Arial" charset="0"/>
              <a:buChar char="•"/>
            </a:pPr>
            <a:r>
              <a:rPr lang="x-none" altLang="en-IN"/>
              <a:t>The OS and the hardware can make sure that programs are protected from one another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Usually the commonly used parts of a program - either instruction or data are kept in main memory - while the rest of the program is kept on the hard disk. This is locality principle in action!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Virtual memory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2255" y="725170"/>
            <a:ext cx="10859770" cy="1206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Arial" charset="0"/>
              <a:buChar char="•"/>
            </a:pPr>
            <a:r>
              <a:rPr lang="x-none" altLang="en-IN">
                <a:sym typeface="+mn-ea"/>
              </a:rPr>
              <a:t>A block of virtual memory is called a page</a:t>
            </a:r>
            <a:endParaRPr lang="x-none" altLang="en-IN">
              <a:sym typeface="+mn-ea"/>
            </a:endParaRPr>
          </a:p>
          <a:p>
            <a:pPr marL="285750" indent="-285750" algn="just">
              <a:buFont typeface="Arial" charset="0"/>
              <a:buChar char="•"/>
            </a:pPr>
            <a:r>
              <a:rPr lang="x-none" altLang="en-IN"/>
              <a:t>A virtual memory miss is called a page fault</a:t>
            </a:r>
            <a:endParaRPr lang="x-none" altLang="en-IN"/>
          </a:p>
          <a:p>
            <a:pPr marL="285750" indent="-285750" algn="just">
              <a:buFont typeface="Arial" charset="0"/>
              <a:buChar char="•"/>
            </a:pPr>
            <a:r>
              <a:rPr lang="x-none" altLang="en-IN"/>
              <a:t>The processor produces a virtual address which is translated by a combination of hardware and software into a physical address using address mapping/translation.</a:t>
            </a:r>
            <a:endParaRPr lang="x-none" altLang="en-IN"/>
          </a:p>
        </p:txBody>
      </p:sp>
      <p:pic>
        <p:nvPicPr>
          <p:cNvPr id="134149" name="Picture 9" descr="f05-19-P3744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2308225"/>
            <a:ext cx="5638800" cy="3840480"/>
          </a:xfrm>
          <a:prstGeom prst="rect">
            <a:avLst/>
          </a:prstGeom>
          <a:noFill/>
          <a:ln w="9525">
            <a:noFill/>
            <a:miter/>
          </a:ln>
        </p:spPr>
      </p:pic>
      <p:grpSp>
        <p:nvGrpSpPr>
          <p:cNvPr id="9" name="Group 8"/>
          <p:cNvGrpSpPr/>
          <p:nvPr/>
        </p:nvGrpSpPr>
        <p:grpSpPr>
          <a:xfrm>
            <a:off x="4772025" y="1868170"/>
            <a:ext cx="5447665" cy="3634740"/>
            <a:chOff x="7515" y="2942"/>
            <a:chExt cx="8579" cy="5724"/>
          </a:xfrm>
        </p:grpSpPr>
        <p:pic>
          <p:nvPicPr>
            <p:cNvPr id="2" name="Picture 9" descr="f05-19-P374493"/>
            <p:cNvPicPr>
              <a:picLocks noChangeAspect="1"/>
            </p:cNvPicPr>
            <p:nvPr/>
          </p:nvPicPr>
          <p:blipFill>
            <a:blip r:embed="rId3"/>
            <a:srcRect t="5357" r="70045"/>
            <a:stretch>
              <a:fillRect/>
            </a:stretch>
          </p:blipFill>
          <p:spPr>
            <a:xfrm rot="10800000">
              <a:off x="13434" y="2942"/>
              <a:ext cx="2660" cy="5724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cxnSp>
          <p:nvCxnSpPr>
            <p:cNvPr id="7" name="Straight Arrow Connector 6"/>
            <p:cNvCxnSpPr/>
            <p:nvPr/>
          </p:nvCxnSpPr>
          <p:spPr>
            <a:xfrm flipH="1">
              <a:off x="7515" y="4243"/>
              <a:ext cx="5917" cy="409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9865" y="4649"/>
              <a:ext cx="3587" cy="32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Virtual memory during progam loading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2255" y="725170"/>
            <a:ext cx="10859770" cy="1755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Arial" charset="0"/>
              <a:buChar char="•"/>
            </a:pPr>
            <a:r>
              <a:rPr lang="x-none" altLang="en-IN">
                <a:sym typeface="+mn-ea"/>
              </a:rPr>
              <a:t>Programs are organized as pages</a:t>
            </a:r>
            <a:endParaRPr lang="x-none" altLang="en-IN">
              <a:sym typeface="+mn-ea"/>
            </a:endParaRPr>
          </a:p>
          <a:p>
            <a:pPr marL="285750" indent="-285750" algn="just">
              <a:buFont typeface="Arial" charset="0"/>
              <a:buChar char="•"/>
            </a:pPr>
            <a:r>
              <a:rPr lang="x-none" altLang="en-IN"/>
              <a:t>The operating system needs to find a sufficient number of free pages in main memory to start running the program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No need to get contiguous memory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No need to load the program at a specific location in main memory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Virtual memory can be used to provide relocation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Virtual memory - addresses and address translation</a:t>
            </a:r>
            <a:endParaRPr lang="x-none" altLang="en-IN">
              <a:solidFill>
                <a:schemeClr val="tx1"/>
              </a:solidFill>
            </a:endParaRPr>
          </a:p>
        </p:txBody>
      </p:sp>
      <p:pic>
        <p:nvPicPr>
          <p:cNvPr id="134148" name="Picture 8" descr="f05-20-P3744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950" y="1454150"/>
            <a:ext cx="5647055" cy="404304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TextBox 1"/>
          <p:cNvSpPr txBox="1"/>
          <p:nvPr/>
        </p:nvSpPr>
        <p:spPr>
          <a:xfrm>
            <a:off x="365125" y="1046480"/>
            <a:ext cx="5416550" cy="4772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Arial" charset="0"/>
              <a:buChar char="•"/>
            </a:pPr>
            <a:r>
              <a:rPr lang="x-none" altLang="en-IN"/>
              <a:t>The virtual address is split into two parts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The page offset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The virtual page number</a:t>
            </a:r>
            <a:endParaRPr lang="x-none" altLang="en-IN"/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/>
              <a:t>The virtual page number is translated into a physical page number, which shows the location in main memory</a:t>
            </a:r>
            <a:endParaRPr lang="x-none" altLang="en-IN"/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/>
              <a:t>Pages in this case (or blocks) are large - 4 KB to 16 KB to even 64 KB in size</a:t>
            </a:r>
            <a:endParaRPr lang="x-none" altLang="en-IN"/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/>
              <a:t>Page faults are handled by the operating system</a:t>
            </a:r>
            <a:endParaRPr lang="x-none" altLang="en-IN"/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/>
              <a:t>Write through is not used; usually write back is used.</a:t>
            </a:r>
            <a:endParaRPr lang="x-none" altLang="en-IN"/>
          </a:p>
          <a:p>
            <a:pPr marL="285750" lvl="0" indent="-285750" algn="just">
              <a:buFont typeface="Arial" charset="0"/>
              <a:buChar char="•"/>
            </a:pPr>
            <a:endParaRPr lang="x-none" altLang="en-IN"/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/>
              <a:t>Page faults (misses) are very expensive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Use fully associative method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Use better replacement algorithms than LRU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Virtual memory - implementing fully associative caching of pages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2255" y="647700"/>
            <a:ext cx="5416550" cy="5321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Arial" charset="0"/>
              <a:buChar char="•"/>
            </a:pPr>
            <a:r>
              <a:rPr lang="x-none" altLang="en-IN"/>
              <a:t>Searching all the pages in main memory is difficult!</a:t>
            </a:r>
            <a:endParaRPr lang="x-none" altLang="en-IN"/>
          </a:p>
          <a:p>
            <a:pPr marL="285750" indent="-285750" algn="just">
              <a:buFont typeface="Arial" charset="0"/>
              <a:buChar char="•"/>
            </a:pPr>
            <a:r>
              <a:rPr lang="x-none" altLang="en-IN"/>
              <a:t>Implemented using a page table</a:t>
            </a:r>
            <a:endParaRPr lang="x-none" altLang="en-IN"/>
          </a:p>
          <a:p>
            <a:pPr marL="285750" indent="-285750" algn="just">
              <a:buFont typeface="Arial" charset="0"/>
              <a:buChar char="•"/>
            </a:pPr>
            <a:r>
              <a:rPr lang="x-none" altLang="en-IN"/>
              <a:t>The index of the page table is the page number from the virtual memory address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The contents at that index is the physical address of the page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The whole virtual address space is mapped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Some virtual pages may not be stored in main memory</a:t>
            </a:r>
            <a:endParaRPr lang="x-none" altLang="en-IN"/>
          </a:p>
          <a:p>
            <a:pPr marL="1200150" lvl="2" indent="-285750" algn="just">
              <a:buFont typeface="Arial" charset="0"/>
              <a:buChar char="•"/>
            </a:pPr>
            <a:r>
              <a:rPr lang="x-none" altLang="en-IN"/>
              <a:t>This is indicated using the valid bit</a:t>
            </a:r>
            <a:endParaRPr lang="x-none" altLang="en-IN"/>
          </a:p>
          <a:p>
            <a:pPr marL="1200150" lvl="2" indent="-285750" algn="just">
              <a:buFont typeface="Arial" charset="0"/>
              <a:buChar char="•"/>
            </a:pPr>
            <a:r>
              <a:rPr lang="x-none" altLang="en-IN"/>
              <a:t>How is this different from caching?</a:t>
            </a:r>
            <a:endParaRPr lang="x-none" altLang="en-IN"/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/>
              <a:t>The page table is itself stored in memory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Processors have a page table register that points to the page table</a:t>
            </a:r>
            <a:endParaRPr lang="x-none" altLang="en-IN"/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/>
              <a:t>Each program can have its own page table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OS needs to change the page table register when different programs are run</a:t>
            </a:r>
            <a:endParaRPr lang="x-none" altLang="en-IN"/>
          </a:p>
          <a:p>
            <a:pPr marL="285750" lvl="0" indent="-285750" algn="just">
              <a:buFont typeface="Arial" charset="0"/>
              <a:buChar char="•"/>
            </a:pPr>
            <a:endParaRPr lang="x-none" altLang="en-IN"/>
          </a:p>
        </p:txBody>
      </p:sp>
      <p:pic>
        <p:nvPicPr>
          <p:cNvPr id="140291" name="Picture 4" descr="f05-21-P3744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540" y="911860"/>
            <a:ext cx="5781040" cy="498919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Virtual memory - handling page faults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2255" y="647700"/>
            <a:ext cx="5416550" cy="6144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just">
              <a:buFont typeface="Arial" charset="0"/>
              <a:buChar char="•"/>
            </a:pPr>
            <a:r>
              <a:rPr lang="x-none" altLang="en-IN"/>
              <a:t>Suppose the valid bit is zero for a virtual memory address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Then that page is not cached - so a page fault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The control passes to the operating system which has to load that page from the hard disk into the specified location in memory</a:t>
            </a:r>
            <a:endParaRPr lang="x-none" altLang="en-IN"/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/>
              <a:t>Operating system uses the swap space to store the all pages of a program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Also records where each virtual page is stored on disk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For example, it can use the page table to do this</a:t>
            </a:r>
            <a:endParaRPr lang="x-none" altLang="en-IN"/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/>
              <a:t>If all pages in the main memory are in use, then the operating system uses a policy - such as LRU - to decide which page needs to be replaced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Reference bit in the page table is set when a page is used. The OS clears the reference bit periodically. So it can use just one bit to get an idea of whether a page was recently accessed</a:t>
            </a:r>
            <a:endParaRPr lang="x-none" altLang="en-IN"/>
          </a:p>
        </p:txBody>
      </p:sp>
      <p:pic>
        <p:nvPicPr>
          <p:cNvPr id="142339" name="Picture 4" descr="f05-22-P3744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295" y="1235393"/>
            <a:ext cx="5334000" cy="40894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Virtual memory - dirty pages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2255" y="647700"/>
            <a:ext cx="11579860" cy="2029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just">
              <a:buFont typeface="Arial" charset="0"/>
              <a:buChar char="•"/>
            </a:pPr>
            <a:r>
              <a:rPr lang="x-none" altLang="en-IN"/>
              <a:t>Suppose there is a page in main memory and one of the words in that page was written to</a:t>
            </a:r>
            <a:endParaRPr lang="x-none" altLang="en-IN"/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/>
              <a:t>Write through is not efficient, as we don't want to write to the disk everytime to maintain consistency (disk access is of the order of millions of processor cycle times)</a:t>
            </a:r>
            <a:endParaRPr lang="x-none" altLang="en-IN"/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/>
              <a:t>Write back is used</a:t>
            </a:r>
            <a:endParaRPr lang="x-none" altLang="en-IN"/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/>
              <a:t>The page table also consists of a dirty bit.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The bit is set whenever any word on a page is modified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If the dirty bit is set for a page which has to be replaced, then it needs to be written back to the disk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4587</Words>
  <Application>Kingsoft Office WPP</Application>
  <PresentationFormat>Widescreen</PresentationFormat>
  <Paragraphs>114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1189</cp:revision>
  <dcterms:created xsi:type="dcterms:W3CDTF">2017-03-01T19:16:59Z</dcterms:created>
  <dcterms:modified xsi:type="dcterms:W3CDTF">2017-03-01T19:16:59Z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16393ࡔ-10.1.0.5672</vt:lpwstr>
  </property>
</Properties>
</file>