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CC21C75-9D31-4691-8993-703768CD5C1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27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E3FD40-77DE-4A41-8610-69DAE645E7C7}" type="datetimeFigureOut">
              <a:rPr lang="en-US" smtClean="0"/>
              <a:t>07-Apr-22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172874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244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675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3893909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74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651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480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41562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312739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3FD40-77DE-4A41-8610-69DAE645E7C7}" type="datetimeFigureOut">
              <a:rPr lang="en-US" smtClean="0"/>
              <a:t>07-Apr-22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1C75-9D31-4691-8993-703768CD5C1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64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3FD40-77DE-4A41-8610-69DAE645E7C7}" type="datetimeFigureOut">
              <a:rPr lang="en-US" smtClean="0"/>
              <a:t>07-Apr-22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9693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E3FD40-77DE-4A41-8610-69DAE645E7C7}" type="datetimeFigureOut">
              <a:rPr lang="en-US" smtClean="0"/>
              <a:t>07-Apr-22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1C75-9D31-4691-8993-703768CD5C1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74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E3FD40-77DE-4A41-8610-69DAE645E7C7}" type="datetimeFigureOut">
              <a:rPr lang="en-US" smtClean="0"/>
              <a:t>07-Apr-22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1C75-9D31-4691-8993-703768CD5C1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1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3FD40-77DE-4A41-8610-69DAE645E7C7}" type="datetimeFigureOut">
              <a:rPr lang="en-US" smtClean="0"/>
              <a:t>07-Apr-22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154754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E3FD40-77DE-4A41-8610-69DAE645E7C7}" type="datetimeFigureOut">
              <a:rPr lang="en-US" smtClean="0"/>
              <a:t>07-Apr-22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1C75-9D31-4691-8993-703768CD5C1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E3FD40-77DE-4A41-8610-69DAE645E7C7}" type="datetimeFigureOut">
              <a:rPr lang="en-US" smtClean="0"/>
              <a:t>07-Apr-22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1C75-9D31-4691-8993-703768CD5C15}" type="slidenum">
              <a:rPr lang="en-US" smtClean="0"/>
              <a:t>‹#›</a:t>
            </a:fld>
            <a:endParaRPr lang="en-US"/>
          </a:p>
        </p:txBody>
      </p:sp>
    </p:spTree>
    <p:extLst>
      <p:ext uri="{BB962C8B-B14F-4D97-AF65-F5344CB8AC3E}">
        <p14:creationId xmlns:p14="http://schemas.microsoft.com/office/powerpoint/2010/main" val="83316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E3FD40-77DE-4A41-8610-69DAE645E7C7}" type="datetimeFigureOut">
              <a:rPr lang="en-US" smtClean="0"/>
              <a:t>07-Apr-22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C21C75-9D31-4691-8993-703768CD5C15}" type="slidenum">
              <a:rPr lang="en-US" smtClean="0"/>
              <a:t>‹#›</a:t>
            </a:fld>
            <a:endParaRPr lang="en-US"/>
          </a:p>
        </p:txBody>
      </p:sp>
    </p:spTree>
    <p:extLst>
      <p:ext uri="{BB962C8B-B14F-4D97-AF65-F5344CB8AC3E}">
        <p14:creationId xmlns:p14="http://schemas.microsoft.com/office/powerpoint/2010/main" val="63993389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p:cNvPicPr/>
          <p:nvPr/>
        </p:nvPicPr>
        <p:blipFill rotWithShape="1">
          <a:blip r:embed="rId2">
            <a:extLst>
              <a:ext uri="{28A0092B-C50C-407E-A947-70E740481C1C}">
                <a14:useLocalDpi xmlns:a14="http://schemas.microsoft.com/office/drawing/2010/main"/>
              </a:ext>
            </a:extLst>
          </a:blip>
          <a:srcRect l="8189" t="16507" r="5173" b="43876"/>
          <a:stretch/>
        </p:blipFill>
        <p:spPr>
          <a:xfrm>
            <a:off x="4786291" y="1717964"/>
            <a:ext cx="2535381" cy="4710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117" name="TextBox 2116"/>
          <p:cNvSpPr txBox="1"/>
          <p:nvPr/>
        </p:nvSpPr>
        <p:spPr>
          <a:xfrm>
            <a:off x="3023925" y="2638723"/>
            <a:ext cx="6060115" cy="1015663"/>
          </a:xfrm>
          <a:prstGeom prst="rect">
            <a:avLst/>
          </a:prstGeom>
          <a:noFill/>
        </p:spPr>
        <p:txBody>
          <a:bodyPr wrap="square" rtlCol="0">
            <a:spAutoFit/>
          </a:bodyPr>
          <a:lstStyle/>
          <a:p>
            <a:pPr algn="ctr"/>
            <a:r>
              <a:rPr lang="en-US" sz="3000" b="1" spc="300" dirty="0">
                <a:latin typeface="Arial" panose="020B0604020202020204" pitchFamily="34" charset="0"/>
                <a:cs typeface="Arial" panose="020B0604020202020204" pitchFamily="34" charset="0"/>
              </a:rPr>
              <a:t>CUSTOMER RETENSTION </a:t>
            </a:r>
            <a:endParaRPr lang="en-US" sz="3000" spc="300" dirty="0">
              <a:latin typeface="Arial" panose="020B0604020202020204" pitchFamily="34" charset="0"/>
              <a:cs typeface="Arial" panose="020B0604020202020204" pitchFamily="34" charset="0"/>
            </a:endParaRPr>
          </a:p>
          <a:p>
            <a:pPr algn="ctr"/>
            <a:r>
              <a:rPr lang="en-US" sz="3000" b="1" spc="300" dirty="0">
                <a:latin typeface="Arial" panose="020B0604020202020204" pitchFamily="34" charset="0"/>
                <a:cs typeface="Arial" panose="020B0604020202020204" pitchFamily="34" charset="0"/>
              </a:rPr>
              <a:t>CASE STUDY PROJECT</a:t>
            </a:r>
            <a:endParaRPr lang="en-US" sz="3000" spc="300" dirty="0">
              <a:latin typeface="Arial" panose="020B0604020202020204" pitchFamily="34" charset="0"/>
              <a:cs typeface="Arial" panose="020B0604020202020204" pitchFamily="34" charset="0"/>
            </a:endParaRPr>
          </a:p>
        </p:txBody>
      </p:sp>
      <p:sp>
        <p:nvSpPr>
          <p:cNvPr id="2118" name="TextBox 2117"/>
          <p:cNvSpPr txBox="1"/>
          <p:nvPr/>
        </p:nvSpPr>
        <p:spPr>
          <a:xfrm>
            <a:off x="7510072" y="4586990"/>
            <a:ext cx="1978702"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Submitted by :- </a:t>
            </a:r>
          </a:p>
          <a:p>
            <a:pPr algn="ctr"/>
            <a:r>
              <a:rPr lang="en-US" b="1" dirty="0" err="1">
                <a:latin typeface="Arial" panose="020B0604020202020204" pitchFamily="34" charset="0"/>
                <a:cs typeface="Arial" panose="020B0604020202020204" pitchFamily="34" charset="0"/>
              </a:rPr>
              <a:t>K.Vineeth</a:t>
            </a:r>
            <a:r>
              <a:rPr lang="en-US" b="1" dirty="0">
                <a:latin typeface="Arial" panose="020B0604020202020204" pitchFamily="34" charset="0"/>
                <a:cs typeface="Arial" panose="020B0604020202020204" pitchFamily="34" charset="0"/>
              </a:rPr>
              <a:t> Nair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77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956799" y="613284"/>
            <a:ext cx="22784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Data Visualization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email">
            <a:extLst>
              <a:ext uri="{28A0092B-C50C-407E-A947-70E740481C1C}">
                <a14:useLocalDpi xmlns:a14="http://schemas.microsoft.com/office/drawing/2010/main"/>
              </a:ext>
            </a:extLst>
          </a:blip>
          <a:stretch>
            <a:fillRect/>
          </a:stretch>
        </p:blipFill>
        <p:spPr>
          <a:xfrm>
            <a:off x="881868" y="1013394"/>
            <a:ext cx="4854201" cy="3714810"/>
          </a:xfrm>
          <a:prstGeom prst="rect">
            <a:avLst/>
          </a:prstGeom>
        </p:spPr>
      </p:pic>
      <p:sp>
        <p:nvSpPr>
          <p:cNvPr id="4" name="Rectangle 3"/>
          <p:cNvSpPr/>
          <p:nvPr/>
        </p:nvSpPr>
        <p:spPr>
          <a:xfrm>
            <a:off x="922079" y="5231418"/>
            <a:ext cx="4854201" cy="701731"/>
          </a:xfrm>
          <a:prstGeom prst="rect">
            <a:avLst/>
          </a:prstGeom>
        </p:spPr>
        <p:txBody>
          <a:bodyPr wrap="square">
            <a:spAutoFit/>
          </a:bodyPr>
          <a:lstStyle/>
          <a:p>
            <a:pPr>
              <a:lnSpc>
                <a:spcPct val="11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As we can See Majority (181 count/ 67.3%) are Female compare to Male (88 count/ 32.7</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3" cstate="email">
            <a:extLst>
              <a:ext uri="{28A0092B-C50C-407E-A947-70E740481C1C}">
                <a14:useLocalDpi xmlns:a14="http://schemas.microsoft.com/office/drawing/2010/main"/>
              </a:ext>
            </a:extLst>
          </a:blip>
          <a:stretch>
            <a:fillRect/>
          </a:stretch>
        </p:blipFill>
        <p:spPr>
          <a:xfrm>
            <a:off x="6096000" y="1013394"/>
            <a:ext cx="5430982" cy="3714810"/>
          </a:xfrm>
          <a:prstGeom prst="rect">
            <a:avLst/>
          </a:prstGeom>
        </p:spPr>
      </p:pic>
      <p:sp>
        <p:nvSpPr>
          <p:cNvPr id="6" name="Rectangle 5"/>
          <p:cNvSpPr/>
          <p:nvPr/>
        </p:nvSpPr>
        <p:spPr>
          <a:xfrm>
            <a:off x="6062893" y="4926720"/>
            <a:ext cx="5111262" cy="1006429"/>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Maximum count is 81 between the age group of 31-40 years and Minimum count is 19 of the age group of 51 years and above.</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2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896816" y="831850"/>
            <a:ext cx="5199184" cy="2597150"/>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6262256" y="831850"/>
            <a:ext cx="5179468" cy="4288790"/>
          </a:xfrm>
          <a:prstGeom prst="rect">
            <a:avLst/>
          </a:prstGeom>
        </p:spPr>
      </p:pic>
      <p:sp>
        <p:nvSpPr>
          <p:cNvPr id="4" name="Rectangle 3"/>
          <p:cNvSpPr/>
          <p:nvPr/>
        </p:nvSpPr>
        <p:spPr>
          <a:xfrm>
            <a:off x="896816" y="3640944"/>
            <a:ext cx="4917830" cy="1920526"/>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smtClean="0">
                <a:latin typeface="Times New Roman" panose="02020603050405020304" pitchFamily="18" charset="0"/>
                <a:ea typeface="Times New Roman" panose="02020603050405020304" pitchFamily="18" charset="0"/>
                <a:cs typeface="Times New Roman" panose="02020603050405020304" pitchFamily="18" charset="0"/>
              </a:rPr>
              <a:t>Maximum count in male group is between the age group of 31-40 years and Minimum count is of 51 years and above.</a:t>
            </a:r>
            <a:endParaRPr lang="en-US" smtClean="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mtClean="0">
                <a:latin typeface="Times New Roman" panose="02020603050405020304" pitchFamily="18" charset="0"/>
                <a:ea typeface="Times New Roman" panose="02020603050405020304" pitchFamily="18" charset="0"/>
                <a:cs typeface="Times New Roman" panose="02020603050405020304" pitchFamily="18" charset="0"/>
              </a:rPr>
              <a:t>Maximum count in female group is between the age group of 21-30 years and Minimum count is less than 20 years.</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6262255" y="5238304"/>
            <a:ext cx="4991899"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Maximum count is 58 from Delhi and Minimum count is 2 from </a:t>
            </a:r>
            <a:r>
              <a:rPr lang="en-US" dirty="0" err="1">
                <a:latin typeface="Times New Roman" panose="02020603050405020304" pitchFamily="18" charset="0"/>
                <a:ea typeface="Times New Roman" panose="02020603050405020304" pitchFamily="18" charset="0"/>
              </a:rPr>
              <a:t>Bulandshahr</a:t>
            </a:r>
            <a:endParaRPr lang="en-US" dirty="0"/>
          </a:p>
        </p:txBody>
      </p:sp>
    </p:spTree>
    <p:extLst>
      <p:ext uri="{BB962C8B-B14F-4D97-AF65-F5344CB8AC3E}">
        <p14:creationId xmlns:p14="http://schemas.microsoft.com/office/powerpoint/2010/main" val="322939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09881" y="816660"/>
            <a:ext cx="5164446" cy="3298140"/>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5971309" y="816660"/>
            <a:ext cx="5551307" cy="3450540"/>
          </a:xfrm>
          <a:prstGeom prst="rect">
            <a:avLst/>
          </a:prstGeom>
        </p:spPr>
      </p:pic>
      <p:sp>
        <p:nvSpPr>
          <p:cNvPr id="4" name="Rectangle 3"/>
          <p:cNvSpPr/>
          <p:nvPr/>
        </p:nvSpPr>
        <p:spPr>
          <a:xfrm>
            <a:off x="709881" y="4612411"/>
            <a:ext cx="5164446" cy="646331"/>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rPr>
              <a:t>In Delhi mostly Male prefer to shop online whereas females from Greater Noida prefer to shop online.</a:t>
            </a:r>
            <a:endParaRPr lang="en-US" dirty="0"/>
          </a:p>
        </p:txBody>
      </p:sp>
      <p:sp>
        <p:nvSpPr>
          <p:cNvPr id="5" name="Rectangle 4"/>
          <p:cNvSpPr/>
          <p:nvPr/>
        </p:nvSpPr>
        <p:spPr>
          <a:xfrm>
            <a:off x="6172199" y="4457721"/>
            <a:ext cx="5426616" cy="1602042"/>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Customers between 31-40 and 41-50 years of age prefer to shop online compare to other age group in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Delhi.</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Times New Roman" panose="02020603050405020304" pitchFamily="18" charset="0"/>
              </a:rPr>
              <a:t>Customers </a:t>
            </a:r>
            <a:r>
              <a:rPr lang="en-US" dirty="0">
                <a:latin typeface="Times New Roman" panose="02020603050405020304" pitchFamily="18" charset="0"/>
                <a:ea typeface="Times New Roman" panose="02020603050405020304" pitchFamily="18" charset="0"/>
              </a:rPr>
              <a:t>between 21-30 years of age prefer to shop online compare to other age group in Bangalore.</a:t>
            </a:r>
            <a:endParaRPr lang="en-US" dirty="0"/>
          </a:p>
        </p:txBody>
      </p:sp>
    </p:spTree>
    <p:extLst>
      <p:ext uri="{BB962C8B-B14F-4D97-AF65-F5344CB8AC3E}">
        <p14:creationId xmlns:p14="http://schemas.microsoft.com/office/powerpoint/2010/main" val="138144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09881" y="799610"/>
            <a:ext cx="5386119" cy="3772389"/>
          </a:xfrm>
          <a:prstGeom prst="rect">
            <a:avLst/>
          </a:prstGeom>
        </p:spPr>
      </p:pic>
      <p:sp>
        <p:nvSpPr>
          <p:cNvPr id="3" name="Rectangle 2"/>
          <p:cNvSpPr/>
          <p:nvPr/>
        </p:nvSpPr>
        <p:spPr>
          <a:xfrm>
            <a:off x="709881" y="5094520"/>
            <a:ext cx="5172009" cy="701731"/>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Customers between 21-30, 31-40 and 41-50 years of age are shopping online for more than 4 Years.</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3" cstate="email">
            <a:extLst>
              <a:ext uri="{28A0092B-C50C-407E-A947-70E740481C1C}">
                <a14:useLocalDpi xmlns:a14="http://schemas.microsoft.com/office/drawing/2010/main"/>
              </a:ext>
            </a:extLst>
          </a:blip>
          <a:stretch>
            <a:fillRect/>
          </a:stretch>
        </p:blipFill>
        <p:spPr>
          <a:xfrm>
            <a:off x="6096000" y="796118"/>
            <a:ext cx="5417127" cy="3997555"/>
          </a:xfrm>
          <a:prstGeom prst="rect">
            <a:avLst/>
          </a:prstGeom>
        </p:spPr>
      </p:pic>
      <p:sp>
        <p:nvSpPr>
          <p:cNvPr id="5" name="Rectangle 4"/>
          <p:cNvSpPr/>
          <p:nvPr/>
        </p:nvSpPr>
        <p:spPr>
          <a:xfrm>
            <a:off x="6095999" y="5094520"/>
            <a:ext cx="5417127" cy="701731"/>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Customers mostly use Mobile internet and Wi-Fi than Dial up for online shopping.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628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56138" y="736673"/>
            <a:ext cx="5187462" cy="3779909"/>
          </a:xfrm>
          <a:prstGeom prst="rect">
            <a:avLst/>
          </a:prstGeom>
        </p:spPr>
      </p:pic>
      <p:sp>
        <p:nvSpPr>
          <p:cNvPr id="3" name="Rectangle 2"/>
          <p:cNvSpPr/>
          <p:nvPr/>
        </p:nvSpPr>
        <p:spPr>
          <a:xfrm>
            <a:off x="679938" y="4821061"/>
            <a:ext cx="5339862" cy="701731"/>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Customers use Smartphone and laptop for online shopping than Desktop and Tablet.</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3" cstate="email">
            <a:extLst>
              <a:ext uri="{28A0092B-C50C-407E-A947-70E740481C1C}">
                <a14:useLocalDpi xmlns:a14="http://schemas.microsoft.com/office/drawing/2010/main"/>
              </a:ext>
            </a:extLst>
          </a:blip>
          <a:stretch>
            <a:fillRect/>
          </a:stretch>
        </p:blipFill>
        <p:spPr>
          <a:xfrm>
            <a:off x="6096000" y="736673"/>
            <a:ext cx="5403273" cy="3779909"/>
          </a:xfrm>
          <a:prstGeom prst="rect">
            <a:avLst/>
          </a:prstGeom>
        </p:spPr>
      </p:pic>
      <p:sp>
        <p:nvSpPr>
          <p:cNvPr id="5" name="Rectangle 4"/>
          <p:cNvSpPr/>
          <p:nvPr/>
        </p:nvSpPr>
        <p:spPr>
          <a:xfrm>
            <a:off x="6096000" y="4821061"/>
            <a:ext cx="6096000" cy="1311128"/>
          </a:xfrm>
          <a:prstGeom prst="rect">
            <a:avLst/>
          </a:prstGeom>
        </p:spPr>
        <p:txBody>
          <a:bodyPr>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using Smartphone for online shopping are between 21-30 years of age group.</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Whereas using Laptop for online shopping are between 31-40 years of age group.</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696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662721" y="668214"/>
            <a:ext cx="5585680" cy="3848367"/>
          </a:xfrm>
          <a:prstGeom prst="rect">
            <a:avLst/>
          </a:prstGeom>
        </p:spPr>
      </p:pic>
      <p:sp>
        <p:nvSpPr>
          <p:cNvPr id="3" name="Rectangle 2"/>
          <p:cNvSpPr/>
          <p:nvPr/>
        </p:nvSpPr>
        <p:spPr>
          <a:xfrm>
            <a:off x="662720" y="4714137"/>
            <a:ext cx="5336298" cy="1615827"/>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using Smartphone for online shopping are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Andriod</a:t>
            </a:r>
            <a:r>
              <a:rPr lang="en-US" dirty="0">
                <a:latin typeface="Times New Roman" panose="02020603050405020304" pitchFamily="18" charset="0"/>
                <a:ea typeface="Times New Roman" panose="02020603050405020304" pitchFamily="18" charset="0"/>
                <a:cs typeface="Times New Roman" panose="02020603050405020304" pitchFamily="18" charset="0"/>
              </a:rPr>
              <a:t> or IOS/Mac operating System users.</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Whereas using Laptop users are using Windows operating System.</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3" cstate="email">
            <a:extLst>
              <a:ext uri="{28A0092B-C50C-407E-A947-70E740481C1C}">
                <a14:useLocalDpi xmlns:a14="http://schemas.microsoft.com/office/drawing/2010/main"/>
              </a:ext>
            </a:extLst>
          </a:blip>
          <a:stretch>
            <a:fillRect/>
          </a:stretch>
        </p:blipFill>
        <p:spPr>
          <a:xfrm>
            <a:off x="5999018" y="791307"/>
            <a:ext cx="5588682" cy="3725275"/>
          </a:xfrm>
          <a:prstGeom prst="rect">
            <a:avLst/>
          </a:prstGeom>
        </p:spPr>
      </p:pic>
      <p:sp>
        <p:nvSpPr>
          <p:cNvPr id="5" name="Rectangle 4"/>
          <p:cNvSpPr/>
          <p:nvPr/>
        </p:nvSpPr>
        <p:spPr>
          <a:xfrm>
            <a:off x="6096000" y="5198884"/>
            <a:ext cx="5292436"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Majority Customers using Windows operating System for online shopping are of 31-40 years of age group.</a:t>
            </a:r>
            <a:endParaRPr lang="en-US" dirty="0"/>
          </a:p>
        </p:txBody>
      </p:sp>
    </p:spTree>
    <p:extLst>
      <p:ext uri="{BB962C8B-B14F-4D97-AF65-F5344CB8AC3E}">
        <p14:creationId xmlns:p14="http://schemas.microsoft.com/office/powerpoint/2010/main" val="42134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26831" y="917227"/>
            <a:ext cx="5342693" cy="3416337"/>
          </a:xfrm>
          <a:prstGeom prst="rect">
            <a:avLst/>
          </a:prstGeom>
        </p:spPr>
      </p:pic>
      <p:sp>
        <p:nvSpPr>
          <p:cNvPr id="3" name="Rectangle 2"/>
          <p:cNvSpPr/>
          <p:nvPr/>
        </p:nvSpPr>
        <p:spPr>
          <a:xfrm>
            <a:off x="726831" y="5493088"/>
            <a:ext cx="5078224" cy="701731"/>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using Google Chrome as web browser for online shopping.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3" cstate="email">
            <a:extLst>
              <a:ext uri="{28A0092B-C50C-407E-A947-70E740481C1C}">
                <a14:useLocalDpi xmlns:a14="http://schemas.microsoft.com/office/drawing/2010/main"/>
              </a:ext>
            </a:extLst>
          </a:blip>
          <a:stretch>
            <a:fillRect/>
          </a:stretch>
        </p:blipFill>
        <p:spPr>
          <a:xfrm>
            <a:off x="6096000" y="858902"/>
            <a:ext cx="4987637" cy="3532989"/>
          </a:xfrm>
          <a:prstGeom prst="rect">
            <a:avLst/>
          </a:prstGeom>
        </p:spPr>
      </p:pic>
      <p:sp>
        <p:nvSpPr>
          <p:cNvPr id="5" name="Rectangle 4"/>
          <p:cNvSpPr/>
          <p:nvPr/>
        </p:nvSpPr>
        <p:spPr>
          <a:xfrm>
            <a:off x="6096000" y="5188390"/>
            <a:ext cx="5555673" cy="1006429"/>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using Google Chrome as web browser use Smartphone and Laptop for online shopping.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1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692248" y="879548"/>
            <a:ext cx="5403752" cy="3720161"/>
          </a:xfrm>
          <a:prstGeom prst="rect">
            <a:avLst/>
          </a:prstGeom>
        </p:spPr>
      </p:pic>
      <p:sp>
        <p:nvSpPr>
          <p:cNvPr id="3" name="Rectangle 2"/>
          <p:cNvSpPr/>
          <p:nvPr/>
        </p:nvSpPr>
        <p:spPr>
          <a:xfrm>
            <a:off x="692248" y="5141397"/>
            <a:ext cx="5182079" cy="1006429"/>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reach the online retail store through Search Engine or Via application or Direct URL.</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p:nvPr/>
        </p:nvPicPr>
        <p:blipFill>
          <a:blip r:embed="rId3" cstate="email">
            <a:extLst>
              <a:ext uri="{28A0092B-C50C-407E-A947-70E740481C1C}">
                <a14:useLocalDpi xmlns:a14="http://schemas.microsoft.com/office/drawing/2010/main"/>
              </a:ext>
            </a:extLst>
          </a:blip>
          <a:stretch>
            <a:fillRect/>
          </a:stretch>
        </p:blipFill>
        <p:spPr>
          <a:xfrm>
            <a:off x="6096000" y="879547"/>
            <a:ext cx="5497537" cy="3720162"/>
          </a:xfrm>
          <a:prstGeom prst="rect">
            <a:avLst/>
          </a:prstGeom>
        </p:spPr>
      </p:pic>
      <p:sp>
        <p:nvSpPr>
          <p:cNvPr id="5" name="Rectangle 4"/>
          <p:cNvSpPr/>
          <p:nvPr/>
        </p:nvSpPr>
        <p:spPr>
          <a:xfrm>
            <a:off x="6276110" y="5321445"/>
            <a:ext cx="4932218"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Majority Customers explore for more than 15- </a:t>
            </a:r>
            <a:r>
              <a:rPr lang="en-US" dirty="0" err="1">
                <a:latin typeface="Times New Roman" panose="02020603050405020304" pitchFamily="18" charset="0"/>
                <a:ea typeface="Times New Roman" panose="02020603050405020304" pitchFamily="18" charset="0"/>
              </a:rPr>
              <a:t>mins</a:t>
            </a:r>
            <a:r>
              <a:rPr lang="en-US" dirty="0">
                <a:latin typeface="Times New Roman" panose="02020603050405020304" pitchFamily="18" charset="0"/>
                <a:ea typeface="Times New Roman" panose="02020603050405020304" pitchFamily="18" charset="0"/>
              </a:rPr>
              <a:t> before making a purchase decision.</a:t>
            </a:r>
            <a:endParaRPr lang="en-US" dirty="0"/>
          </a:p>
        </p:txBody>
      </p:sp>
    </p:spTree>
    <p:extLst>
      <p:ext uri="{BB962C8B-B14F-4D97-AF65-F5344CB8AC3E}">
        <p14:creationId xmlns:p14="http://schemas.microsoft.com/office/powerpoint/2010/main" val="319465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40362" y="668532"/>
            <a:ext cx="10177020" cy="3958886"/>
          </a:xfrm>
          <a:prstGeom prst="rect">
            <a:avLst/>
          </a:prstGeom>
        </p:spPr>
      </p:pic>
      <p:sp>
        <p:nvSpPr>
          <p:cNvPr id="3" name="Rectangle 2"/>
          <p:cNvSpPr/>
          <p:nvPr/>
        </p:nvSpPr>
        <p:spPr>
          <a:xfrm>
            <a:off x="1870362" y="5170171"/>
            <a:ext cx="9268691" cy="397032"/>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prefer for Card/Debit cards as payment option for online shopping.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09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p:nvPr/>
        </p:nvPicPr>
        <p:blipFill>
          <a:blip r:embed="rId2" cstate="email">
            <a:extLst>
              <a:ext uri="{28A0092B-C50C-407E-A947-70E740481C1C}">
                <a14:useLocalDpi xmlns:a14="http://schemas.microsoft.com/office/drawing/2010/main"/>
              </a:ext>
            </a:extLst>
          </a:blip>
          <a:stretch>
            <a:fillRect/>
          </a:stretch>
        </p:blipFill>
        <p:spPr>
          <a:xfrm>
            <a:off x="646625" y="673416"/>
            <a:ext cx="5942330" cy="2640330"/>
          </a:xfrm>
          <a:prstGeom prst="rect">
            <a:avLst/>
          </a:prstGeom>
        </p:spPr>
      </p:pic>
      <p:pic>
        <p:nvPicPr>
          <p:cNvPr id="18" name="Picture 17"/>
          <p:cNvPicPr/>
          <p:nvPr/>
        </p:nvPicPr>
        <p:blipFill>
          <a:blip r:embed="rId3" cstate="email">
            <a:extLst>
              <a:ext uri="{28A0092B-C50C-407E-A947-70E740481C1C}">
                <a14:useLocalDpi xmlns:a14="http://schemas.microsoft.com/office/drawing/2010/main"/>
              </a:ext>
            </a:extLst>
          </a:blip>
          <a:stretch>
            <a:fillRect/>
          </a:stretch>
        </p:blipFill>
        <p:spPr>
          <a:xfrm>
            <a:off x="6096000" y="673415"/>
            <a:ext cx="5375564" cy="2870835"/>
          </a:xfrm>
          <a:prstGeom prst="rect">
            <a:avLst/>
          </a:prstGeom>
        </p:spPr>
      </p:pic>
      <p:pic>
        <p:nvPicPr>
          <p:cNvPr id="19" name="Picture 18"/>
          <p:cNvPicPr/>
          <p:nvPr/>
        </p:nvPicPr>
        <p:blipFill>
          <a:blip r:embed="rId4" cstate="email">
            <a:extLst>
              <a:ext uri="{28A0092B-C50C-407E-A947-70E740481C1C}">
                <a14:useLocalDpi xmlns:a14="http://schemas.microsoft.com/office/drawing/2010/main"/>
              </a:ext>
            </a:extLst>
          </a:blip>
          <a:stretch>
            <a:fillRect/>
          </a:stretch>
        </p:blipFill>
        <p:spPr>
          <a:xfrm>
            <a:off x="646625" y="3544252"/>
            <a:ext cx="5888355" cy="2565603"/>
          </a:xfrm>
          <a:prstGeom prst="rect">
            <a:avLst/>
          </a:prstGeom>
        </p:spPr>
      </p:pic>
      <p:pic>
        <p:nvPicPr>
          <p:cNvPr id="20" name="Picture 19"/>
          <p:cNvPicPr/>
          <p:nvPr/>
        </p:nvPicPr>
        <p:blipFill>
          <a:blip r:embed="rId5" cstate="email">
            <a:extLst>
              <a:ext uri="{28A0092B-C50C-407E-A947-70E740481C1C}">
                <a14:useLocalDpi xmlns:a14="http://schemas.microsoft.com/office/drawing/2010/main"/>
              </a:ext>
            </a:extLst>
          </a:blip>
          <a:stretch>
            <a:fillRect/>
          </a:stretch>
        </p:blipFill>
        <p:spPr>
          <a:xfrm>
            <a:off x="6096000" y="3544251"/>
            <a:ext cx="5375564" cy="2565604"/>
          </a:xfrm>
          <a:prstGeom prst="rect">
            <a:avLst/>
          </a:prstGeom>
        </p:spPr>
      </p:pic>
    </p:spTree>
    <p:extLst>
      <p:ext uri="{BB962C8B-B14F-4D97-AF65-F5344CB8AC3E}">
        <p14:creationId xmlns:p14="http://schemas.microsoft.com/office/powerpoint/2010/main" val="3315910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8165" y="718213"/>
            <a:ext cx="10850380" cy="5459956"/>
          </a:xfrm>
          <a:prstGeom prst="rect">
            <a:avLst/>
          </a:prstGeom>
        </p:spPr>
        <p:txBody>
          <a:bodyPr wrap="square">
            <a:spAutoFit/>
          </a:bodyPr>
          <a:lstStyle/>
          <a:p>
            <a:pPr>
              <a:lnSpc>
                <a:spcPct val="110000"/>
              </a:lnSpc>
              <a:spcAft>
                <a:spcPts val="6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600"/>
              </a:spcAft>
            </a:pPr>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1100" kern="1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In </a:t>
            </a:r>
            <a:r>
              <a:rPr lang="en-US"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this project, a dataset was provided containing the details of the participants of a survey, along with their online shopping experiences, preferences, and opinions regarding various ecommerce websites.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The Dataset was first checked for null values, and then the various feature columns were analyzed. Exploratory Data analysis was conducted to investigate the relationships that existed between the columns, using various visualization techniques.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The dataset was worked with to study and understand with several perceived risks helped to understand Customer retention and loyalty to various ecommerce websites</a:t>
            </a:r>
            <a:r>
              <a:rPr lang="en-US"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92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14058" y="695178"/>
            <a:ext cx="5189202" cy="2560320"/>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5782235" y="695178"/>
            <a:ext cx="5583288" cy="2742565"/>
          </a:xfrm>
          <a:prstGeom prst="rect">
            <a:avLst/>
          </a:prstGeom>
        </p:spPr>
      </p:pic>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714058" y="3428999"/>
            <a:ext cx="5189201" cy="2742565"/>
          </a:xfrm>
          <a:prstGeom prst="rect">
            <a:avLst/>
          </a:prstGeom>
        </p:spPr>
      </p:pic>
      <p:pic>
        <p:nvPicPr>
          <p:cNvPr id="5" name="Picture 4"/>
          <p:cNvPicPr/>
          <p:nvPr/>
        </p:nvPicPr>
        <p:blipFill>
          <a:blip r:embed="rId5" cstate="email">
            <a:extLst>
              <a:ext uri="{28A0092B-C50C-407E-A947-70E740481C1C}">
                <a14:useLocalDpi xmlns:a14="http://schemas.microsoft.com/office/drawing/2010/main"/>
              </a:ext>
            </a:extLst>
          </a:blip>
          <a:stretch>
            <a:fillRect/>
          </a:stretch>
        </p:blipFill>
        <p:spPr>
          <a:xfrm>
            <a:off x="5782234" y="3429000"/>
            <a:ext cx="5742991" cy="2742565"/>
          </a:xfrm>
          <a:prstGeom prst="rect">
            <a:avLst/>
          </a:prstGeom>
        </p:spPr>
      </p:pic>
    </p:spTree>
    <p:extLst>
      <p:ext uri="{BB962C8B-B14F-4D97-AF65-F5344CB8AC3E}">
        <p14:creationId xmlns:p14="http://schemas.microsoft.com/office/powerpoint/2010/main" val="2877529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779950" y="686435"/>
            <a:ext cx="5895975" cy="2742565"/>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5820874" y="686434"/>
            <a:ext cx="5895975" cy="2742565"/>
          </a:xfrm>
          <a:prstGeom prst="rect">
            <a:avLst/>
          </a:prstGeom>
        </p:spPr>
      </p:pic>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779950" y="3755023"/>
            <a:ext cx="5873115" cy="2442845"/>
          </a:xfrm>
          <a:prstGeom prst="rect">
            <a:avLst/>
          </a:prstGeom>
        </p:spPr>
      </p:pic>
      <p:pic>
        <p:nvPicPr>
          <p:cNvPr id="5" name="Picture 4"/>
          <p:cNvPicPr/>
          <p:nvPr/>
        </p:nvPicPr>
        <p:blipFill>
          <a:blip r:embed="rId5" cstate="email">
            <a:extLst>
              <a:ext uri="{28A0092B-C50C-407E-A947-70E740481C1C}">
                <a14:useLocalDpi xmlns:a14="http://schemas.microsoft.com/office/drawing/2010/main"/>
              </a:ext>
            </a:extLst>
          </a:blip>
          <a:stretch>
            <a:fillRect/>
          </a:stretch>
        </p:blipFill>
        <p:spPr>
          <a:xfrm>
            <a:off x="6096000" y="3428999"/>
            <a:ext cx="5859145" cy="2742565"/>
          </a:xfrm>
          <a:prstGeom prst="rect">
            <a:avLst/>
          </a:prstGeom>
        </p:spPr>
      </p:pic>
    </p:spTree>
    <p:extLst>
      <p:ext uri="{BB962C8B-B14F-4D97-AF65-F5344CB8AC3E}">
        <p14:creationId xmlns:p14="http://schemas.microsoft.com/office/powerpoint/2010/main" val="418899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681135" y="686435"/>
            <a:ext cx="5517959" cy="2742565"/>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5957045" y="686434"/>
            <a:ext cx="5540189" cy="2621541"/>
          </a:xfrm>
          <a:prstGeom prst="rect">
            <a:avLst/>
          </a:prstGeom>
        </p:spPr>
      </p:pic>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681135" y="3556952"/>
            <a:ext cx="5517959" cy="2742565"/>
          </a:xfrm>
          <a:prstGeom prst="rect">
            <a:avLst/>
          </a:prstGeom>
        </p:spPr>
      </p:pic>
      <p:pic>
        <p:nvPicPr>
          <p:cNvPr id="5" name="Picture 4"/>
          <p:cNvPicPr/>
          <p:nvPr/>
        </p:nvPicPr>
        <p:blipFill>
          <a:blip r:embed="rId5" cstate="email">
            <a:extLst>
              <a:ext uri="{28A0092B-C50C-407E-A947-70E740481C1C}">
                <a14:useLocalDpi xmlns:a14="http://schemas.microsoft.com/office/drawing/2010/main"/>
              </a:ext>
            </a:extLst>
          </a:blip>
          <a:stretch>
            <a:fillRect/>
          </a:stretch>
        </p:blipFill>
        <p:spPr>
          <a:xfrm>
            <a:off x="6096001" y="3556952"/>
            <a:ext cx="5401234" cy="2589530"/>
          </a:xfrm>
          <a:prstGeom prst="rect">
            <a:avLst/>
          </a:prstGeom>
        </p:spPr>
      </p:pic>
    </p:spTree>
    <p:extLst>
      <p:ext uri="{BB962C8B-B14F-4D97-AF65-F5344CB8AC3E}">
        <p14:creationId xmlns:p14="http://schemas.microsoft.com/office/powerpoint/2010/main" val="72054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2644234" y="686435"/>
            <a:ext cx="6903529" cy="2742565"/>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2644234" y="3429000"/>
            <a:ext cx="6903529" cy="2742565"/>
          </a:xfrm>
          <a:prstGeom prst="rect">
            <a:avLst/>
          </a:prstGeom>
        </p:spPr>
      </p:pic>
    </p:spTree>
    <p:extLst>
      <p:ext uri="{BB962C8B-B14F-4D97-AF65-F5344CB8AC3E}">
        <p14:creationId xmlns:p14="http://schemas.microsoft.com/office/powerpoint/2010/main" val="354472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a:ext>
            </a:extLst>
          </a:blip>
          <a:stretch>
            <a:fillRect/>
          </a:stretch>
        </p:blipFill>
        <p:spPr>
          <a:xfrm>
            <a:off x="2006503" y="653366"/>
            <a:ext cx="8178990" cy="4825450"/>
          </a:xfrm>
          <a:prstGeom prst="rect">
            <a:avLst/>
          </a:prstGeom>
        </p:spPr>
      </p:pic>
      <p:sp>
        <p:nvSpPr>
          <p:cNvPr id="3" name="Rectangle 2"/>
          <p:cNvSpPr/>
          <p:nvPr/>
        </p:nvSpPr>
        <p:spPr>
          <a:xfrm>
            <a:off x="2180491" y="5478816"/>
            <a:ext cx="7831015" cy="701731"/>
          </a:xfrm>
          <a:prstGeom prst="rect">
            <a:avLst/>
          </a:prstGeom>
        </p:spPr>
        <p:txBody>
          <a:bodyPr wrap="square">
            <a:spAutoFit/>
          </a:bodyPr>
          <a:lstStyle/>
          <a:p>
            <a:pPr marL="342900" marR="0" lvl="0" indent="-342900">
              <a:lnSpc>
                <a:spcPct val="11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is the easy to use website or application with second place for Flipkart.com and rest following.</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3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19754" y="2344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747" y="691661"/>
            <a:ext cx="8898505" cy="49626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24776" y="5783051"/>
            <a:ext cx="118637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are the visual appealing web-page layout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803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88" y="716443"/>
            <a:ext cx="7893424" cy="48714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96135" y="5587878"/>
            <a:ext cx="67997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have the Complete, relevant  description information of products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19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223" y="776763"/>
            <a:ext cx="7987553" cy="49282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245224" y="5704981"/>
            <a:ext cx="57015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have the Fast loading website speed of website and application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010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2" y="615643"/>
            <a:ext cx="7458635" cy="50321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048000" y="5647831"/>
            <a:ext cx="6096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have the Quickness to complete purchase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78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500" y="647582"/>
            <a:ext cx="8008999" cy="50184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047999" y="5666041"/>
            <a:ext cx="60960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have the Availability of several payment options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1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6711" y="912177"/>
            <a:ext cx="10463134" cy="4524315"/>
          </a:xfrm>
          <a:prstGeom prst="rect">
            <a:avLst/>
          </a:prstGeom>
        </p:spPr>
        <p:txBody>
          <a:bodyPr wrap="square">
            <a:spAutoFit/>
          </a:bodyPr>
          <a:lstStyle/>
          <a:p>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Data preparation cleaning:</a:t>
            </a: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Reading the CSV file and doing initial statistical analysis (shape, values </a:t>
            </a:r>
            <a:r>
              <a:rPr lang="en-IN" kern="1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etc</a:t>
            </a: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Data Pre-processing: Reading the </a:t>
            </a:r>
            <a:r>
              <a:rPr lang="en-IN" kern="1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unique </a:t>
            </a: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values for each column and removing those which won’t be significant in the analysis further.</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Create a new data frame to proceed with the analysis </a:t>
            </a:r>
            <a:r>
              <a:rPr lang="en-IN" kern="1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further.</a:t>
            </a:r>
          </a:p>
          <a:p>
            <a:pPr lvl="1"/>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Using both </a:t>
            </a:r>
            <a:r>
              <a:rPr lang="en-IN" kern="1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matplotlib</a:t>
            </a: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IN" kern="1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seaborn</a:t>
            </a: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library to visualize the data.</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a:t>
            </a:r>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kern="1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Analyzing </a:t>
            </a:r>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both the numerical and the categorical columns separately</a:t>
            </a:r>
            <a:r>
              <a:rPr lang="en-US" kern="1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p>
          <a:p>
            <a:pPr lvl="1"/>
            <a:endPar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kern="1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HARDWARE</a:t>
            </a:r>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ACER ASPIRE E15 </a:t>
            </a:r>
          </a:p>
          <a:p>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SOFTWARE: </a:t>
            </a:r>
          </a:p>
          <a:p>
            <a:pPr marL="800100" lvl="1" indent="-342900">
              <a:buFont typeface="Symbol" panose="05050102010706020507" pitchFamily="18" charset="2"/>
              <a:buChar char=""/>
            </a:pPr>
            <a:r>
              <a:rPr lang="en-US" kern="1000" dirty="0" err="1">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Jupyter</a:t>
            </a:r>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Notebook (Anaconda 3) – Python 3 </a:t>
            </a:r>
          </a:p>
          <a:p>
            <a:pPr marL="800100" lvl="1" indent="-342900">
              <a:buFont typeface="Symbol" panose="05050102010706020507" pitchFamily="18" charset="2"/>
              <a:buChar char=""/>
            </a:pPr>
            <a:r>
              <a:rPr lang="en-US" kern="1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Microsoft Office 365 Package </a:t>
            </a:r>
          </a:p>
        </p:txBody>
      </p:sp>
    </p:spTree>
    <p:extLst>
      <p:ext uri="{BB962C8B-B14F-4D97-AF65-F5344CB8AC3E}">
        <p14:creationId xmlns:p14="http://schemas.microsoft.com/office/powerpoint/2010/main" val="477319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434" y="716250"/>
            <a:ext cx="8095129" cy="49315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736038" y="5647766"/>
            <a:ext cx="471991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have the Speedy order delivery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9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653" y="672353"/>
            <a:ext cx="7788694" cy="49553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939987" y="5627660"/>
            <a:ext cx="45988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have Privacy of customers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841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588" y="618179"/>
            <a:ext cx="7664824" cy="50607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783106" y="5678928"/>
            <a:ext cx="46257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have the Perceived Trust worthiness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0231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951" y="633165"/>
            <a:ext cx="7539319" cy="50624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047999" y="5739159"/>
            <a:ext cx="60960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have Presence of online assistance through multi-channel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330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877" y="778497"/>
            <a:ext cx="8086243" cy="49113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904129" y="5689853"/>
            <a:ext cx="43837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Customers have strongly agreed that Amazon.in have the longer time to get logged in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458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970" y="664238"/>
            <a:ext cx="8494060" cy="50365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124199" y="5700780"/>
            <a:ext cx="59436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Paytm.in and snapdeal.com have the Longer delivery period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764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459" y="713169"/>
            <a:ext cx="7853082" cy="49836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567953" y="5696856"/>
            <a:ext cx="505609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have the Change in website/application design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737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012" y="623158"/>
            <a:ext cx="7879976" cy="5063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971800" y="5687052"/>
            <a:ext cx="62663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is the Indian online retailer which they would recommend to their friends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3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905" y="698783"/>
            <a:ext cx="7826188" cy="45151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46829" y="5213891"/>
            <a:ext cx="68983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of 41-50 age group have strongly agreed that Amazon.in is the Indian online retailer which they would recommend to their friends and rest following.</a:t>
            </a:r>
            <a:endParaRPr kumimoji="0" lang="en-US" altLang="en-US" sz="15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of 31-40 age group have strongly agreed that Flipkart.com is the Indian online retailer which they would recommend to their friends and rest following.</a:t>
            </a:r>
            <a:endParaRPr kumimoji="0" lang="en-US" altLang="en-US" sz="15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01349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370" y="709205"/>
            <a:ext cx="8189259" cy="4973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929217" y="5683130"/>
            <a:ext cx="63335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Female Customers have strongly agreed that Amazon.in is the Indian online retailer which they would recommend to their friends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2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28165" y="663714"/>
            <a:ext cx="31356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Libraries used:</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3" name="Picture 2"/>
          <p:cNvPicPr>
            <a:picLocks noChangeAspect="1" noChangeArrowheads="1"/>
          </p:cNvPicPr>
          <p:nvPr/>
        </p:nvPicPr>
        <p:blipFill>
          <a:blip r:embed="rId2">
            <a:extLst>
              <a:ext uri="{28A0092B-C50C-407E-A947-70E740481C1C}">
                <a14:useLocalDpi xmlns:a14="http://schemas.microsoft.com/office/drawing/2010/main" val="0"/>
              </a:ext>
            </a:extLst>
          </a:blip>
          <a:srcRect t="13148"/>
          <a:stretch>
            <a:fillRect/>
          </a:stretch>
        </p:blipFill>
        <p:spPr bwMode="auto">
          <a:xfrm>
            <a:off x="1543765" y="1017657"/>
            <a:ext cx="9104467" cy="4302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914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55840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963" y="781425"/>
            <a:ext cx="7232073" cy="49256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281081" y="5726126"/>
            <a:ext cx="562983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Majority Customers have strongly agreed that Amazon.in and flipkart.com have Wild variety of product on offer and rest following.</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629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277" y="640544"/>
            <a:ext cx="10691446" cy="5576911"/>
          </a:xfrm>
          <a:prstGeom prst="rect">
            <a:avLst/>
          </a:prstGeom>
        </p:spPr>
        <p:txBody>
          <a:bodyPr wrap="square">
            <a:spAutoFit/>
          </a:bodyPr>
          <a:lstStyle/>
          <a:p>
            <a:pPr>
              <a:lnSpc>
                <a:spcPct val="110000"/>
              </a:lnSpc>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Outcomes from the data analysis: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project we have investigated ecommerce quality in online businesses and develop new knowledge to understand the most important dimensions of E-retail factor for customer activation and retention.</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project aimed to enhance prior understanding of how ecommerce websites affected customer satisfaction, customer trust, and customer behavior, i.e., repurchase intention, customer loyalty, and site revisit.</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dimensions like information about the products, convenient payment mode, Trust, Fulfilment, website design change, security/privacy and many others had a positive impact on the ecommerce websites for customers. Also, some of the dimensions like ease of navigation, loading and speed, late delivery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etc</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did not have impact on the ecommerce websites.</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Thus, a company needs to pay attention to these dimensions more specifically and seek breakthroughs that can improve its performance and e-service quality</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 The majority of research done about e-retail factor states that customer satisfaction is the main determinant impacting on e-retail factor. It supports the idea that there is a significant relationship between e-retail factor and customer satisfaction. E-retail factor also had a positive impact on customer trust. The better the e-retail factor of a company, the higher the customer trust. Providing good service quality enhances customer satisfaction and customer trust.</a:t>
            </a:r>
            <a:endParaRPr lang="en-US" sz="16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76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277" y="640544"/>
            <a:ext cx="10691446" cy="5576911"/>
          </a:xfrm>
          <a:prstGeom prst="rect">
            <a:avLst/>
          </a:prstGeom>
        </p:spPr>
        <p:txBody>
          <a:bodyPr wrap="square">
            <a:spAutoFit/>
          </a:bodyPr>
          <a:lstStyle/>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above analysis we found that the main reasons or factors which attract consumers to do shopping online and then main reasons or obstacles which discourage consumers from shopping online. Therefore, from the analysis, it is found that most of the respondents use internet daily but most of the respondents do not use internet daily to buy products. Nearly half of the total respondents' opinions were that they would only use the internet to buy products when the need arises to do so.</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Online sellers can be more concerned about delivery times, delivery charge and product return policies. They can make it easier, quicker and reliable, so that consumers can enjoy the online shopping experience.</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Getting feedbacks from the customers is also on of the important thing to improve the sales of the company. The retailer wants to keep the customer happy in order to build the successful business, but they easily fall into a trap of assuming that the customers will give feedback without being prompted. If there is something wrong, most of the customers won’t complain, they will just go elsewhere. So it is important to ask customers how they really feel about their services.</a:t>
            </a:r>
            <a:endPar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934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9383" y="852854"/>
            <a:ext cx="10438151" cy="4662815"/>
          </a:xfrm>
          <a:prstGeom prst="rect">
            <a:avLst/>
          </a:prstGeom>
        </p:spPr>
        <p:txBody>
          <a:bodyPr wrap="square">
            <a:spAutoFit/>
          </a:bodyPr>
          <a:lstStyle/>
          <a:p>
            <a:pPr>
              <a:lnSpc>
                <a:spcPct val="110000"/>
              </a:lnSpc>
            </a:pP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endeavor of this study is to identify the motivating factors towards online shopping and in which we come to know the customers likely to shop more.</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Visualized the data using count plot, factor plot, pie plot and distribution plot, also encoded the object data into numerical using label encoding method. Checked the statistical summary of the dataset.</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 analysis it was found that consumers purchasing decisions were dependent on various factors. All these motives motivate consumers to purchase products through online. </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According to consumers' opinions, "time saving" is the most important motivating factor for online shopping.</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Again "information availability", "open 24/7", "huge range of products/ brands", "reasonable prices", "various offers for online products", "easy ordering system", and "shopping fun" are other motivating factors for online shopping respectively. Also, "online payment system", "personal privacy or security issues", "delaying of delivery" and "lacks of personal customer service" are the main inhibitions of online shopping to the respondents</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996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380" y="1093608"/>
            <a:ext cx="10493115" cy="2225225"/>
          </a:xfrm>
          <a:prstGeom prst="rect">
            <a:avLst/>
          </a:prstGeom>
        </p:spPr>
        <p:txBody>
          <a:bodyPr wrap="square">
            <a:spAutoFit/>
          </a:bodyPr>
          <a:lstStyle/>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endPar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944380" y="3318833"/>
            <a:ext cx="10493115" cy="286232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As in the final plot in which user were asked which online retailer they would recommend to a friend in this Amazon.in topped the list because it is providing all the features that users want. Website is efficient and it is fast loading, it gives complete, relevant description and information of products. It is reliable and quick to complete the purchase. Amazon give speedy delivery to its customers and there are several payment options available on the website. It provides online assistance through multi channels. Providing good deals on products. Its website have visual appealing webpage layout and they offer wide variety of products and its application is easy to use. Lastly the main thing why user recommend it is because of its Trustworthiness and its robust Security in protecting customer financial information and their Privacy information.</a:t>
            </a:r>
            <a:endParaRPr lang="en-US" sz="240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These all features make it top the list of recommended online retailer .Providing these features it is retaining its customers</a:t>
            </a:r>
            <a:r>
              <a:rPr lang="en-US" dirty="0" smtClean="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4073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668" y="1309489"/>
            <a:ext cx="7385154" cy="2658164"/>
          </a:xfrm>
          <a:prstGeom prst="rect">
            <a:avLst/>
          </a:prstGeom>
        </p:spPr>
        <p:txBody>
          <a:bodyPr wrap="square">
            <a:spAutoFit/>
          </a:bodyPr>
          <a:lstStyle/>
          <a:p>
            <a:pPr>
              <a:lnSpc>
                <a:spcPct val="110000"/>
              </a:lnSpc>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KEY FINDINGS AND CONCLUSIONS OF THE STUDY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endParaRPr lang="en-US"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nSpc>
                <a:spcPct val="110000"/>
              </a:lnSpc>
            </a:pPr>
            <a:r>
              <a:rPr lang="en-US"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Company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with higher customer satisfaction and retention: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spcAft>
                <a:spcPts val="1035"/>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1. Amazon.com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2. Flipkart.com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Company with high risk of customer churn: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0000"/>
              </a:lnSpc>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1. Snapdeal.com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16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473" y="1108036"/>
            <a:ext cx="9240982" cy="4842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86691" y="44308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5377834" y="707926"/>
            <a:ext cx="2283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About the </a:t>
            </a:r>
            <a:r>
              <a:rPr lang="en-US" altLang="en-US" sz="2000" b="1" dirty="0">
                <a:latin typeface="Times New Roman" panose="02020603050405020304" pitchFamily="18" charset="0"/>
                <a:ea typeface="Times New Roman" panose="02020603050405020304" pitchFamily="18" charset="0"/>
                <a:cs typeface="Times New Roman" panose="02020603050405020304" pitchFamily="18" charset="0"/>
              </a:rPr>
              <a:t>Dataset</a:t>
            </a: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63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094689" y="682557"/>
            <a:ext cx="3954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Exploratory Data Analysis (EDA)</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cstate="email">
            <a:extLst>
              <a:ext uri="{28A0092B-C50C-407E-A947-70E740481C1C}">
                <a14:useLocalDpi xmlns:a14="http://schemas.microsoft.com/office/drawing/2010/main"/>
              </a:ext>
            </a:extLst>
          </a:blip>
          <a:srcRect/>
          <a:stretch/>
        </p:blipFill>
        <p:spPr bwMode="auto">
          <a:xfrm>
            <a:off x="3500037" y="1082667"/>
            <a:ext cx="4743418" cy="1161769"/>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3" cstate="email">
            <a:extLst>
              <a:ext uri="{28A0092B-C50C-407E-A947-70E740481C1C}">
                <a14:useLocalDpi xmlns:a14="http://schemas.microsoft.com/office/drawing/2010/main"/>
              </a:ext>
            </a:extLst>
          </a:blip>
          <a:stretch>
            <a:fillRect/>
          </a:stretch>
        </p:blipFill>
        <p:spPr>
          <a:xfrm>
            <a:off x="2631073" y="2272145"/>
            <a:ext cx="6929854" cy="3491346"/>
          </a:xfrm>
          <a:prstGeom prst="rect">
            <a:avLst/>
          </a:prstGeom>
        </p:spPr>
      </p:pic>
      <p:sp>
        <p:nvSpPr>
          <p:cNvPr id="7" name="Rectangle 2"/>
          <p:cNvSpPr>
            <a:spLocks noChangeArrowheads="1"/>
          </p:cNvSpPr>
          <p:nvPr/>
        </p:nvSpPr>
        <p:spPr bwMode="auto">
          <a:xfrm>
            <a:off x="3500037" y="5814283"/>
            <a:ext cx="717598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There is space and characters present in the dataset.</a:t>
            </a:r>
          </a:p>
        </p:txBody>
      </p:sp>
    </p:spTree>
    <p:extLst>
      <p:ext uri="{BB962C8B-B14F-4D97-AF65-F5344CB8AC3E}">
        <p14:creationId xmlns:p14="http://schemas.microsoft.com/office/powerpoint/2010/main" val="400147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27143"/>
          <a:stretch/>
        </p:blipFill>
        <p:spPr>
          <a:xfrm>
            <a:off x="3437009" y="665018"/>
            <a:ext cx="5317982" cy="1551709"/>
          </a:xfrm>
          <a:prstGeom prst="rect">
            <a:avLst/>
          </a:prstGeom>
        </p:spPr>
      </p:pic>
      <p:sp>
        <p:nvSpPr>
          <p:cNvPr id="3" name="Rectangle 2"/>
          <p:cNvSpPr>
            <a:spLocks noChangeArrowheads="1"/>
          </p:cNvSpPr>
          <p:nvPr/>
        </p:nvSpPr>
        <p:spPr bwMode="auto">
          <a:xfrm>
            <a:off x="3201481" y="2230581"/>
            <a:ext cx="717598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Tabs and Spaces between the column headings are successfully removed. </a:t>
            </a:r>
          </a:p>
        </p:txBody>
      </p:sp>
      <p:pic>
        <p:nvPicPr>
          <p:cNvPr id="5" name="Picture 4"/>
          <p:cNvPicPr/>
          <p:nvPr/>
        </p:nvPicPr>
        <p:blipFill>
          <a:blip r:embed="rId3"/>
          <a:stretch>
            <a:fillRect/>
          </a:stretch>
        </p:blipFill>
        <p:spPr>
          <a:xfrm>
            <a:off x="3271837" y="2820499"/>
            <a:ext cx="5648325" cy="2905125"/>
          </a:xfrm>
          <a:prstGeom prst="rect">
            <a:avLst/>
          </a:prstGeom>
        </p:spPr>
      </p:pic>
    </p:spTree>
    <p:extLst>
      <p:ext uri="{BB962C8B-B14F-4D97-AF65-F5344CB8AC3E}">
        <p14:creationId xmlns:p14="http://schemas.microsoft.com/office/powerpoint/2010/main" val="106641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b="7064"/>
          <a:stretch/>
        </p:blipFill>
        <p:spPr bwMode="auto">
          <a:xfrm>
            <a:off x="3382108" y="634511"/>
            <a:ext cx="5943600" cy="3009900"/>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cstate="email">
            <a:extLst>
              <a:ext uri="{28A0092B-C50C-407E-A947-70E740481C1C}">
                <a14:useLocalDpi xmlns:a14="http://schemas.microsoft.com/office/drawing/2010/main"/>
              </a:ext>
            </a:extLst>
          </a:blip>
          <a:srcRect/>
          <a:stretch/>
        </p:blipFill>
        <p:spPr bwMode="auto">
          <a:xfrm>
            <a:off x="4180840" y="3482486"/>
            <a:ext cx="3830320" cy="323850"/>
          </a:xfrm>
          <a:prstGeom prst="rect">
            <a:avLst/>
          </a:prstGeom>
          <a:ln>
            <a:noFill/>
          </a:ln>
          <a:extLst>
            <a:ext uri="{53640926-AAD7-44D8-BBD7-CCE9431645EC}">
              <a14:shadowObscured xmlns:a14="http://schemas.microsoft.com/office/drawing/2010/main"/>
            </a:ext>
          </a:extLst>
        </p:spPr>
      </p:pic>
      <p:pic>
        <p:nvPicPr>
          <p:cNvPr id="4" name="Picture 3"/>
          <p:cNvPicPr/>
          <p:nvPr/>
        </p:nvPicPr>
        <p:blipFill>
          <a:blip r:embed="rId4"/>
          <a:stretch>
            <a:fillRect/>
          </a:stretch>
        </p:blipFill>
        <p:spPr>
          <a:xfrm>
            <a:off x="3505933" y="3806336"/>
            <a:ext cx="5819775" cy="2400300"/>
          </a:xfrm>
          <a:prstGeom prst="rect">
            <a:avLst/>
          </a:prstGeom>
        </p:spPr>
      </p:pic>
    </p:spTree>
    <p:extLst>
      <p:ext uri="{BB962C8B-B14F-4D97-AF65-F5344CB8AC3E}">
        <p14:creationId xmlns:p14="http://schemas.microsoft.com/office/powerpoint/2010/main" val="173120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248025" y="669192"/>
            <a:ext cx="5695950" cy="2565400"/>
          </a:xfrm>
          <a:prstGeom prst="rect">
            <a:avLst/>
          </a:prstGeom>
        </p:spPr>
      </p:pic>
      <p:pic>
        <p:nvPicPr>
          <p:cNvPr id="3" name="Picture 2"/>
          <p:cNvPicPr/>
          <p:nvPr/>
        </p:nvPicPr>
        <p:blipFill>
          <a:blip r:embed="rId3" cstate="email">
            <a:extLst>
              <a:ext uri="{28A0092B-C50C-407E-A947-70E740481C1C}">
                <a14:useLocalDpi xmlns:a14="http://schemas.microsoft.com/office/drawing/2010/main"/>
              </a:ext>
            </a:extLst>
          </a:blip>
          <a:stretch>
            <a:fillRect/>
          </a:stretch>
        </p:blipFill>
        <p:spPr>
          <a:xfrm>
            <a:off x="3900487" y="3429000"/>
            <a:ext cx="4391025" cy="2824480"/>
          </a:xfrm>
          <a:prstGeom prst="rect">
            <a:avLst/>
          </a:prstGeom>
        </p:spPr>
      </p:pic>
    </p:spTree>
    <p:extLst>
      <p:ext uri="{BB962C8B-B14F-4D97-AF65-F5344CB8AC3E}">
        <p14:creationId xmlns:p14="http://schemas.microsoft.com/office/powerpoint/2010/main" val="24812726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2212</Words>
  <Application>Microsoft Office PowerPoint</Application>
  <PresentationFormat>Widescreen</PresentationFormat>
  <Paragraphs>98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Garamond</vt:lpstr>
      <vt:lpstr>Symbol</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 nair</dc:creator>
  <cp:lastModifiedBy>vineeth nair</cp:lastModifiedBy>
  <cp:revision>12</cp:revision>
  <dcterms:created xsi:type="dcterms:W3CDTF">2022-04-07T06:42:06Z</dcterms:created>
  <dcterms:modified xsi:type="dcterms:W3CDTF">2022-04-07T18:07:00Z</dcterms:modified>
</cp:coreProperties>
</file>