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9340F-8358-4251-B56D-1A27DF68E8AF}" v="10" dt="2020-07-20T18:01:31.8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72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7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07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62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4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7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8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rhoods_in_Cincinnat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605" y="32234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350" algn="r">
              <a:lnSpc>
                <a:spcPct val="90000"/>
              </a:lnSpc>
            </a:pPr>
            <a:r>
              <a:rPr lang="en-US" sz="3800" spc="-250" dirty="0"/>
              <a:t>Coursera</a:t>
            </a:r>
            <a:r>
              <a:rPr lang="en-US" sz="3800" spc="-459" dirty="0"/>
              <a:t> </a:t>
            </a:r>
            <a:r>
              <a:rPr lang="en-US" sz="3800" spc="-254" dirty="0"/>
              <a:t>Capstone</a:t>
            </a:r>
          </a:p>
          <a:p>
            <a:pPr marL="3810" algn="r">
              <a:lnSpc>
                <a:spcPct val="90000"/>
              </a:lnSpc>
            </a:pPr>
            <a:r>
              <a:rPr lang="en-US" sz="3800" spc="70" dirty="0"/>
              <a:t>IBM</a:t>
            </a:r>
            <a:r>
              <a:rPr lang="en-US" sz="3800" spc="-540" dirty="0"/>
              <a:t> </a:t>
            </a:r>
            <a:r>
              <a:rPr lang="en-US" sz="3800" spc="-150" dirty="0"/>
              <a:t>Applied </a:t>
            </a:r>
            <a:r>
              <a:rPr lang="en-US" sz="3800" spc="-165" dirty="0"/>
              <a:t>Data Science </a:t>
            </a:r>
            <a:r>
              <a:rPr lang="en-US" sz="3800" spc="-145" dirty="0"/>
              <a:t>Capstone</a:t>
            </a:r>
            <a:endParaRPr lang="en-US"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rlito"/>
                <a:cs typeface="Carlito"/>
              </a:rPr>
              <a:t>Opening </a:t>
            </a:r>
            <a:r>
              <a:rPr sz="3200" b="1" i="1" dirty="0">
                <a:latin typeface="Carlito"/>
                <a:cs typeface="Carlito"/>
              </a:rPr>
              <a:t>a </a:t>
            </a:r>
            <a:r>
              <a:rPr lang="en-IN" sz="3200" b="1" i="1" spc="-15" dirty="0">
                <a:latin typeface="Carlito"/>
                <a:cs typeface="Carlito"/>
              </a:rPr>
              <a:t>Coffee Shop </a:t>
            </a:r>
            <a:r>
              <a:rPr sz="3200" b="1" i="1" dirty="0">
                <a:latin typeface="Carlito"/>
                <a:cs typeface="Carlito"/>
              </a:rPr>
              <a:t>in </a:t>
            </a:r>
            <a:r>
              <a:rPr lang="en-IN" sz="3200" b="1" i="1" spc="-5" dirty="0">
                <a:latin typeface="Carlito"/>
                <a:cs typeface="Carlito"/>
              </a:rPr>
              <a:t>Cincinnati</a:t>
            </a:r>
            <a:r>
              <a:rPr sz="3200" b="1" i="1" spc="-25" dirty="0">
                <a:latin typeface="Carlito"/>
                <a:cs typeface="Carlito"/>
              </a:rPr>
              <a:t>,  </a:t>
            </a:r>
            <a:r>
              <a:rPr lang="en-IN" sz="3200" b="1" i="1" spc="-5" dirty="0">
                <a:latin typeface="Carlito"/>
                <a:cs typeface="Carlito"/>
              </a:rPr>
              <a:t>Ohio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957" y="4751352"/>
            <a:ext cx="4404234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5" dirty="0">
                <a:latin typeface="Carlito"/>
                <a:cs typeface="Carlito"/>
              </a:rPr>
              <a:t>Vineeth Kumar Kondamadugu</a:t>
            </a: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spc="-5" dirty="0">
                <a:latin typeface="Carlito"/>
                <a:cs typeface="Carlito"/>
              </a:rPr>
              <a:t>               JULY 2020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pc="-175"/>
              <a:t>Business</a:t>
            </a:r>
            <a:r>
              <a:rPr lang="en-US" spc="-459"/>
              <a:t> </a:t>
            </a:r>
            <a:r>
              <a:rPr lang="en-US" spc="-245"/>
              <a:t>Problem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46735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Location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most important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decisions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will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determine whether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mall will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success or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pc="-10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failure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464184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 </a:t>
            </a:r>
            <a:r>
              <a:rPr lang="en-US" spc="-114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analyse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best locations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city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Cincinnati, Ohio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 timely as the city is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suffering from oversupply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scoffee 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shops</a:t>
            </a: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 question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98500" marR="254635" lvl="1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city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Cincinnati, Ohio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if 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property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developer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looking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where would you recommend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that they open</a:t>
            </a:r>
            <a:r>
              <a:rPr lang="en-US" spc="-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923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2470" lvl="1" indent="-24320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Cincinnati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2470" lvl="1" indent="-24320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Latitude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and longitude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coordinates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neighborhoods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2470" lvl="1" indent="-24320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 spc="-30">
                <a:solidFill>
                  <a:schemeClr val="tx1">
                    <a:lumMod val="75000"/>
                    <a:lumOff val="25000"/>
                  </a:schemeClr>
                </a:solidFill>
              </a:rPr>
              <a:t>Venue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data,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particularly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 related to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shops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Sources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98500" marR="508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Wikipedia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neighborhoods  (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https://en.wikipedia.org/wiki/Category:Neighborhoods_in_Cincinnati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2470" lvl="1" indent="-24320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Geocoder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package 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latitude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and longitude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coordinates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2470" lvl="1" indent="-24320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Foursquare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venue</a:t>
            </a:r>
            <a:r>
              <a:rPr lang="en-US" sz="1700" spc="3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60">
                <a:solidFill>
                  <a:schemeClr val="bg1"/>
                </a:solidFill>
              </a:rPr>
              <a:t>D</a:t>
            </a:r>
            <a:r>
              <a:rPr lang="en-US" spc="-325">
                <a:solidFill>
                  <a:schemeClr val="bg1"/>
                </a:solidFill>
              </a:rPr>
              <a:t>a</a:t>
            </a:r>
            <a:r>
              <a:rPr lang="en-US" spc="-385">
                <a:solidFill>
                  <a:schemeClr val="bg1"/>
                </a:solidFill>
              </a:rPr>
              <a:t>t</a:t>
            </a:r>
            <a:r>
              <a:rPr lang="en-US" spc="-24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3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Wikipedia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</a:t>
            </a:r>
            <a:r>
              <a:rPr lang="en-US" spc="3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Get latitude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longitude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coordinates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Geocoder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Foursquare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get venue</a:t>
            </a: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taking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mean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frequency of  occurrence 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each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venue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Filter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venue category Coffee Shop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Perform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k-means</a:t>
            </a:r>
            <a:r>
              <a:rPr lang="en-US" spc="-4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a map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en-US" spc="-6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Folium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535">
                <a:solidFill>
                  <a:schemeClr val="bg1"/>
                </a:solidFill>
              </a:rPr>
              <a:t>M</a:t>
            </a:r>
            <a:r>
              <a:rPr lang="en-US" spc="-280">
                <a:solidFill>
                  <a:schemeClr val="bg1"/>
                </a:solidFill>
              </a:rPr>
              <a:t>e</a:t>
            </a:r>
            <a:r>
              <a:rPr lang="en-US" spc="-325">
                <a:solidFill>
                  <a:schemeClr val="bg1"/>
                </a:solidFill>
              </a:rPr>
              <a:t>t</a:t>
            </a:r>
            <a:r>
              <a:rPr lang="en-US" spc="-165">
                <a:solidFill>
                  <a:schemeClr val="bg1"/>
                </a:solidFill>
              </a:rPr>
              <a:t>h</a:t>
            </a:r>
            <a:r>
              <a:rPr lang="en-US" spc="-110">
                <a:solidFill>
                  <a:schemeClr val="bg1"/>
                </a:solidFill>
              </a:rPr>
              <a:t>o</a:t>
            </a:r>
            <a:r>
              <a:rPr lang="en-US" spc="-215">
                <a:solidFill>
                  <a:schemeClr val="bg1"/>
                </a:solidFill>
              </a:rPr>
              <a:t>d</a:t>
            </a:r>
            <a:r>
              <a:rPr lang="en-US" spc="-120">
                <a:solidFill>
                  <a:schemeClr val="bg1"/>
                </a:solidFill>
              </a:rPr>
              <a:t>o</a:t>
            </a:r>
            <a:r>
              <a:rPr lang="en-US" spc="-360">
                <a:solidFill>
                  <a:schemeClr val="bg1"/>
                </a:solidFill>
              </a:rPr>
              <a:t>l</a:t>
            </a:r>
            <a:r>
              <a:rPr lang="en-US" spc="-110">
                <a:solidFill>
                  <a:schemeClr val="bg1"/>
                </a:solidFill>
              </a:rPr>
              <a:t>o</a:t>
            </a:r>
            <a:r>
              <a:rPr lang="en-US" spc="-185">
                <a:solidFill>
                  <a:schemeClr val="bg1"/>
                </a:solidFill>
              </a:rPr>
              <a:t>g</a:t>
            </a:r>
            <a:r>
              <a:rPr lang="en-US" spc="-229">
                <a:solidFill>
                  <a:schemeClr val="bg1"/>
                </a:solidFill>
              </a:rPr>
              <a:t>y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235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54" y="2160590"/>
            <a:ext cx="4203045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360680" indent="-22923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5" dirty="0">
                <a:solidFill>
                  <a:schemeClr val="bg1"/>
                </a:solidFill>
              </a:rPr>
              <a:t>Categorized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pc="-10" dirty="0" err="1">
                <a:solidFill>
                  <a:schemeClr val="bg1"/>
                </a:solidFill>
              </a:rPr>
              <a:t>neighbourhoods</a:t>
            </a:r>
            <a:r>
              <a:rPr lang="en-US" spc="-10" dirty="0">
                <a:solidFill>
                  <a:schemeClr val="bg1"/>
                </a:solidFill>
              </a:rPr>
              <a:t>  </a:t>
            </a:r>
            <a:r>
              <a:rPr lang="en-US" spc="-15" dirty="0">
                <a:solidFill>
                  <a:schemeClr val="bg1"/>
                </a:solidFill>
              </a:rPr>
              <a:t>into </a:t>
            </a:r>
            <a:r>
              <a:rPr lang="en-US" dirty="0">
                <a:solidFill>
                  <a:schemeClr val="bg1"/>
                </a:solidFill>
              </a:rPr>
              <a:t>3 </a:t>
            </a:r>
            <a:r>
              <a:rPr lang="en-US" spc="-15" dirty="0">
                <a:solidFill>
                  <a:schemeClr val="bg1"/>
                </a:solidFill>
              </a:rPr>
              <a:t>clusters:</a:t>
            </a:r>
            <a:endParaRPr lang="en-US" dirty="0">
              <a:solidFill>
                <a:schemeClr val="bg1"/>
              </a:solidFill>
            </a:endParaRPr>
          </a:p>
          <a:p>
            <a:pPr marL="698500" marR="508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pc="-10" dirty="0">
                <a:solidFill>
                  <a:schemeClr val="bg1"/>
                </a:solidFill>
              </a:rPr>
              <a:t>Cluster </a:t>
            </a:r>
            <a:r>
              <a:rPr lang="en-US" dirty="0">
                <a:solidFill>
                  <a:schemeClr val="bg1"/>
                </a:solidFill>
              </a:rPr>
              <a:t>0: </a:t>
            </a:r>
            <a:r>
              <a:rPr lang="en-US" spc="-5" dirty="0" err="1">
                <a:solidFill>
                  <a:schemeClr val="bg1"/>
                </a:solidFill>
              </a:rPr>
              <a:t>Neighbourhoods</a:t>
            </a:r>
            <a:r>
              <a:rPr lang="en-US" spc="-75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high</a:t>
            </a:r>
            <a:r>
              <a:rPr lang="en-US" spc="-15" dirty="0">
                <a:solidFill>
                  <a:schemeClr val="bg1"/>
                </a:solidFill>
              </a:rPr>
              <a:t> </a:t>
            </a:r>
            <a:r>
              <a:rPr lang="en-US" spc="-5" dirty="0">
                <a:solidFill>
                  <a:schemeClr val="bg1"/>
                </a:solidFill>
              </a:rPr>
              <a:t>number of shopping  </a:t>
            </a:r>
            <a:r>
              <a:rPr lang="en-US" dirty="0">
                <a:solidFill>
                  <a:schemeClr val="bg1"/>
                </a:solidFill>
              </a:rPr>
              <a:t>malls</a:t>
            </a:r>
          </a:p>
          <a:p>
            <a:pPr marL="698500" marR="508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740" algn="l"/>
              </a:tabLst>
            </a:pPr>
            <a:r>
              <a:rPr lang="en-US" spc="-10" dirty="0">
                <a:solidFill>
                  <a:schemeClr val="bg1"/>
                </a:solidFill>
              </a:rPr>
              <a:t>Cluster </a:t>
            </a:r>
            <a:r>
              <a:rPr lang="en-US" dirty="0">
                <a:solidFill>
                  <a:schemeClr val="bg1"/>
                </a:solidFill>
              </a:rPr>
              <a:t>1: </a:t>
            </a:r>
            <a:r>
              <a:rPr lang="en-US" spc="-5" dirty="0" err="1">
                <a:solidFill>
                  <a:schemeClr val="bg1"/>
                </a:solidFill>
              </a:rPr>
              <a:t>Neighbourhoods</a:t>
            </a:r>
            <a:r>
              <a:rPr lang="en-US" spc="-9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 </a:t>
            </a:r>
            <a:r>
              <a:rPr lang="en-US" spc="-10" dirty="0">
                <a:solidFill>
                  <a:schemeClr val="bg1"/>
                </a:solidFill>
              </a:rPr>
              <a:t>low </a:t>
            </a:r>
            <a:r>
              <a:rPr lang="en-US" spc="-5" dirty="0">
                <a:solidFill>
                  <a:schemeClr val="bg1"/>
                </a:solidFill>
              </a:rPr>
              <a:t>number </a:t>
            </a:r>
            <a:r>
              <a:rPr lang="en-US" spc="-15" dirty="0">
                <a:solidFill>
                  <a:schemeClr val="bg1"/>
                </a:solidFill>
              </a:rPr>
              <a:t>to </a:t>
            </a:r>
            <a:r>
              <a:rPr lang="en-US" spc="-5" dirty="0">
                <a:solidFill>
                  <a:schemeClr val="bg1"/>
                </a:solidFill>
              </a:rPr>
              <a:t>no </a:t>
            </a:r>
            <a:r>
              <a:rPr lang="en-US" spc="-10" dirty="0">
                <a:solidFill>
                  <a:schemeClr val="bg1"/>
                </a:solidFill>
              </a:rPr>
              <a:t>existence </a:t>
            </a:r>
            <a:r>
              <a:rPr lang="en-US" spc="-5" dirty="0">
                <a:solidFill>
                  <a:schemeClr val="bg1"/>
                </a:solidFill>
              </a:rPr>
              <a:t>of  shopping</a:t>
            </a:r>
            <a:r>
              <a:rPr lang="en-US" spc="-1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malls</a:t>
            </a:r>
          </a:p>
          <a:p>
            <a:pPr marL="698500" marR="508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3105" algn="l"/>
              </a:tabLst>
            </a:pPr>
            <a:r>
              <a:rPr lang="en-US" spc="-10" dirty="0">
                <a:solidFill>
                  <a:schemeClr val="bg1"/>
                </a:solidFill>
              </a:rPr>
              <a:t>Cluster </a:t>
            </a:r>
            <a:r>
              <a:rPr lang="en-US" dirty="0">
                <a:solidFill>
                  <a:schemeClr val="bg1"/>
                </a:solidFill>
              </a:rPr>
              <a:t>2: </a:t>
            </a:r>
            <a:r>
              <a:rPr lang="en-US" spc="-5" dirty="0" err="1">
                <a:solidFill>
                  <a:schemeClr val="bg1"/>
                </a:solidFill>
              </a:rPr>
              <a:t>Neighbourhoods</a:t>
            </a:r>
            <a:r>
              <a:rPr lang="en-US" spc="-75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 </a:t>
            </a:r>
            <a:r>
              <a:rPr lang="en-US" spc="-5" dirty="0">
                <a:solidFill>
                  <a:schemeClr val="bg1"/>
                </a:solidFill>
              </a:rPr>
              <a:t>moderate </a:t>
            </a:r>
            <a:r>
              <a:rPr lang="en-US" spc="-15" dirty="0">
                <a:solidFill>
                  <a:schemeClr val="bg1"/>
                </a:solidFill>
              </a:rPr>
              <a:t>concentration </a:t>
            </a:r>
            <a:r>
              <a:rPr lang="en-US" spc="-5" dirty="0">
                <a:solidFill>
                  <a:schemeClr val="bg1"/>
                </a:solidFill>
              </a:rPr>
              <a:t>of </a:t>
            </a:r>
            <a:r>
              <a:rPr lang="en-US" spc="-10" dirty="0">
                <a:solidFill>
                  <a:schemeClr val="bg1"/>
                </a:solidFill>
              </a:rPr>
              <a:t>shopping </a:t>
            </a:r>
            <a:r>
              <a:rPr lang="en-US" dirty="0">
                <a:solidFill>
                  <a:schemeClr val="bg1"/>
                </a:solidFill>
              </a:rPr>
              <a:t>malls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C77223B-654F-4A6A-BE97-6531CB02F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8" r="5442"/>
          <a:stretch/>
        </p:blipFill>
        <p:spPr>
          <a:xfrm>
            <a:off x="6096001" y="1582334"/>
            <a:ext cx="5143500" cy="3680817"/>
          </a:xfrm>
          <a:prstGeom prst="rect">
            <a:avLst/>
          </a:prstGeom>
        </p:spPr>
      </p:pic>
      <p:sp>
        <p:nvSpPr>
          <p:cNvPr id="22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Most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Shops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are concentrated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central area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city</a:t>
            </a: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Highest number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0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moderate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number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n-US" spc="-65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has very low number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no coffee shops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Oversupply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coffee shops mostly happened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central area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</a:rPr>
              <a:t>city, 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with the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suburb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area still 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have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very 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few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shopping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175">
                <a:solidFill>
                  <a:schemeClr val="bg1"/>
                </a:solidFill>
              </a:rPr>
              <a:t>Discussion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94615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new coffee shops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 with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little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no  competition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also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2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moderate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competition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have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unique selling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propositions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stand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out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3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competition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Avoid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0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already high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concentration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coffee shops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intense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competition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300" spc="-335">
                <a:solidFill>
                  <a:schemeClr val="bg1"/>
                </a:solidFill>
              </a:rPr>
              <a:t>R</a:t>
            </a:r>
            <a:r>
              <a:rPr lang="en-US" sz="3300" spc="-260">
                <a:solidFill>
                  <a:schemeClr val="bg1"/>
                </a:solidFill>
              </a:rPr>
              <a:t>e</a:t>
            </a:r>
            <a:r>
              <a:rPr lang="en-US" sz="3300" spc="-385">
                <a:solidFill>
                  <a:schemeClr val="bg1"/>
                </a:solidFill>
              </a:rPr>
              <a:t>c</a:t>
            </a:r>
            <a:r>
              <a:rPr lang="en-US" sz="3300" spc="-110">
                <a:solidFill>
                  <a:schemeClr val="bg1"/>
                </a:solidFill>
              </a:rPr>
              <a:t>o</a:t>
            </a:r>
            <a:r>
              <a:rPr lang="en-US" sz="3300" spc="-245">
                <a:solidFill>
                  <a:schemeClr val="bg1"/>
                </a:solidFill>
              </a:rPr>
              <a:t>mm</a:t>
            </a:r>
            <a:r>
              <a:rPr lang="en-US" sz="3300" spc="-270">
                <a:solidFill>
                  <a:schemeClr val="bg1"/>
                </a:solidFill>
              </a:rPr>
              <a:t>e</a:t>
            </a:r>
            <a:r>
              <a:rPr lang="en-US" sz="3300" spc="-165">
                <a:solidFill>
                  <a:schemeClr val="bg1"/>
                </a:solidFill>
              </a:rPr>
              <a:t>n</a:t>
            </a:r>
            <a:r>
              <a:rPr lang="en-US" sz="3300" spc="-225">
                <a:solidFill>
                  <a:schemeClr val="bg1"/>
                </a:solidFill>
              </a:rPr>
              <a:t>d</a:t>
            </a:r>
            <a:r>
              <a:rPr lang="en-US" sz="3300" spc="-325">
                <a:solidFill>
                  <a:schemeClr val="bg1"/>
                </a:solidFill>
              </a:rPr>
              <a:t>at</a:t>
            </a:r>
            <a:r>
              <a:rPr lang="en-US" sz="3300" spc="-315">
                <a:solidFill>
                  <a:schemeClr val="bg1"/>
                </a:solidFill>
              </a:rPr>
              <a:t>i</a:t>
            </a:r>
            <a:r>
              <a:rPr lang="en-US" sz="3300" spc="-110">
                <a:solidFill>
                  <a:schemeClr val="bg1"/>
                </a:solidFill>
              </a:rPr>
              <a:t>o</a:t>
            </a:r>
            <a:r>
              <a:rPr lang="en-US" sz="3300" spc="-165">
                <a:solidFill>
                  <a:schemeClr val="bg1"/>
                </a:solidFill>
              </a:rPr>
              <a:t>n</a:t>
            </a:r>
            <a:r>
              <a:rPr lang="en-US" sz="3300" spc="-80">
                <a:solidFill>
                  <a:schemeClr val="bg1"/>
                </a:solidFill>
              </a:rPr>
              <a:t>s</a:t>
            </a:r>
            <a:endParaRPr lang="en-US" sz="3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3048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Answer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business question: 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cluster 1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most  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preferred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locations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</a:t>
            </a:r>
          </a:p>
          <a:p>
            <a:pPr marL="241300" marR="304800" indent="-2292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935" algn="l"/>
              </a:tabLst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Findings 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will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help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relevant stakeholders to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capitalize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locations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avoiding overcrowded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areas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 their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decisions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coffee shop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210">
                <a:solidFill>
                  <a:schemeClr val="bg1"/>
                </a:solidFill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6000" spc="-265">
                <a:solidFill>
                  <a:srgbClr val="FFFFFF"/>
                </a:solidFill>
              </a:rPr>
              <a:t>Thank</a:t>
            </a:r>
            <a:r>
              <a:rPr lang="en-US" sz="6000" spc="-520">
                <a:solidFill>
                  <a:srgbClr val="FFFFFF"/>
                </a:solidFill>
              </a:rPr>
              <a:t> </a:t>
            </a:r>
            <a:r>
              <a:rPr lang="en-US" sz="6000" spc="-190">
                <a:solidFill>
                  <a:srgbClr val="FFFFFF"/>
                </a:solidFill>
              </a:rPr>
              <a:t>you!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Carlito</vt:lpstr>
      <vt:lpstr>Trebuchet MS</vt:lpstr>
      <vt:lpstr>Wingdings 3</vt:lpstr>
      <vt:lpstr>Facet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vineeth kumar kondamadugu</dc:creator>
  <cp:lastModifiedBy>vineeth kumar kondamadugu</cp:lastModifiedBy>
  <cp:revision>1</cp:revision>
  <dcterms:created xsi:type="dcterms:W3CDTF">2020-07-20T18:04:42Z</dcterms:created>
  <dcterms:modified xsi:type="dcterms:W3CDTF">2020-07-20T18:04:49Z</dcterms:modified>
</cp:coreProperties>
</file>