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19048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66062"/>
            <a:ext cx="10361295" cy="429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stern_Europe" TargetMode="External"/><Relationship Id="rId2" Type="http://schemas.openxmlformats.org/officeDocument/2006/relationships/hyperlink" Target="https://en.wikipedia.org/wiki/History_of_Indi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echanics" TargetMode="External"/><Relationship Id="rId4" Type="http://schemas.openxmlformats.org/officeDocument/2006/relationships/hyperlink" Target="https://en.wikipedia.org/wiki/Astronom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tapatha_Brahmana" TargetMode="External"/><Relationship Id="rId2" Type="http://schemas.openxmlformats.org/officeDocument/2006/relationships/hyperlink" Target="https://en.wikipedia.org/wiki/Vedic_peri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hulba_Sutra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trigonometry#cite_note-FOOTNOTEBoyer1991215-25" TargetMode="External"/><Relationship Id="rId2" Type="http://schemas.openxmlformats.org/officeDocument/2006/relationships/hyperlink" Target="https://en.wikipedia.org/wiki/Vers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tkrama-jya" TargetMode="External"/><Relationship Id="rId5" Type="http://schemas.openxmlformats.org/officeDocument/2006/relationships/hyperlink" Target="https://en.wikipedia.org/wiki/Kojya" TargetMode="External"/><Relationship Id="rId4" Type="http://schemas.openxmlformats.org/officeDocument/2006/relationships/hyperlink" Target="https://en.wikipedia.org/wiki/Jy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harishi" TargetMode="External"/><Relationship Id="rId3" Type="http://schemas.openxmlformats.org/officeDocument/2006/relationships/hyperlink" Target="https://en.wikipedia.org/wiki/Common_Era" TargetMode="External"/><Relationship Id="rId7" Type="http://schemas.openxmlformats.org/officeDocument/2006/relationships/hyperlink" Target="https://en.wikipedia.org/wiki/Halayudha" TargetMode="External"/><Relationship Id="rId2" Type="http://schemas.openxmlformats.org/officeDocument/2006/relationships/hyperlink" Target="https://en.wikipedia.org/wiki/Achary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%C5%ABtra" TargetMode="External"/><Relationship Id="rId11" Type="http://schemas.openxmlformats.org/officeDocument/2006/relationships/hyperlink" Target="https://en.wikipedia.org/wiki/Linguistic_description" TargetMode="External"/><Relationship Id="rId5" Type="http://schemas.openxmlformats.org/officeDocument/2006/relationships/hyperlink" Target="https://en.wikipedia.org/wiki/Sanskrit_prosody" TargetMode="External"/><Relationship Id="rId10" Type="http://schemas.openxmlformats.org/officeDocument/2006/relationships/hyperlink" Target="https://en.wikipedia.org/wiki/Vy%C4%81kara%E1%B9%87a" TargetMode="External"/><Relationship Id="rId4" Type="http://schemas.openxmlformats.org/officeDocument/2006/relationships/hyperlink" Target="https://en.wikipedia.org/wiki/Indian_mathematics" TargetMode="External"/><Relationship Id="rId9" Type="http://schemas.openxmlformats.org/officeDocument/2006/relationships/hyperlink" Target="https://en.wikipedia.org/wiki/P%C4%81%E1%B9%87ini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itive_integer" TargetMode="External"/><Relationship Id="rId2" Type="http://schemas.openxmlformats.org/officeDocument/2006/relationships/hyperlink" Target="https://en.wikipedia.org/wiki/Recreational_mathema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yabhatiya" TargetMode="External"/><Relationship Id="rId2" Type="http://schemas.openxmlformats.org/officeDocument/2006/relationships/hyperlink" Target="https://en.wikipedia.org/wiki/Aryabhat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sant_(season)" TargetMode="External"/><Relationship Id="rId7" Type="http://schemas.openxmlformats.org/officeDocument/2006/relationships/hyperlink" Target="https://en.wikipedia.org/wiki/Shishir" TargetMode="External"/><Relationship Id="rId2" Type="http://schemas.openxmlformats.org/officeDocument/2006/relationships/hyperlink" Target="https://en.wikipedia.org/wiki/Rt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harad" TargetMode="External"/><Relationship Id="rId5" Type="http://schemas.openxmlformats.org/officeDocument/2006/relationships/hyperlink" Target="https://en.wikipedia.org/wiki/Monsoon_of_South_Asia" TargetMode="External"/><Relationship Id="rId4" Type="http://schemas.openxmlformats.org/officeDocument/2006/relationships/hyperlink" Target="https://en.wikipedia.org/wiki/Grishma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ptarishi" TargetMode="External"/><Relationship Id="rId3" Type="http://schemas.openxmlformats.org/officeDocument/2006/relationships/hyperlink" Target="https://en.wikipedia.org/wiki/Hindu_calendar" TargetMode="External"/><Relationship Id="rId7" Type="http://schemas.openxmlformats.org/officeDocument/2006/relationships/hyperlink" Target="https://en.wikipedia.org/wiki/Indian_national_calendar" TargetMode="External"/><Relationship Id="rId2" Type="http://schemas.openxmlformats.org/officeDocument/2006/relationships/hyperlink" Target="https://en.wikipedia.org/wiki/Calendar_e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kram_Samvat" TargetMode="External"/><Relationship Id="rId5" Type="http://schemas.openxmlformats.org/officeDocument/2006/relationships/hyperlink" Target="https://en.wikipedia.org/wiki/4th_millennium_BC" TargetMode="External"/><Relationship Id="rId4" Type="http://schemas.openxmlformats.org/officeDocument/2006/relationships/hyperlink" Target="https://en.wikipedia.org/wiki/Kali_Yug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rbital_period#Synodic_period" TargetMode="External"/><Relationship Id="rId2" Type="http://schemas.openxmlformats.org/officeDocument/2006/relationships/hyperlink" Target="https://en.wikipedia.org/wiki/Geocentric_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Tropical_year" TargetMode="External"/><Relationship Id="rId4" Type="http://schemas.openxmlformats.org/officeDocument/2006/relationships/hyperlink" Target="https://en.wikipedia.org/wiki/Sidereal_year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8594" y="1702130"/>
            <a:ext cx="5735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Indian</a:t>
            </a:r>
            <a:r>
              <a:rPr spc="-90" dirty="0"/>
              <a:t> </a:t>
            </a:r>
            <a:r>
              <a:rPr spc="-10" dirty="0"/>
              <a:t>Knowledge</a:t>
            </a:r>
            <a:r>
              <a:rPr spc="-7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18509" y="2335149"/>
            <a:ext cx="5554980" cy="17447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535"/>
              </a:lnSpc>
              <a:spcBef>
                <a:spcPts val="105"/>
              </a:spcBef>
            </a:pPr>
            <a:r>
              <a:rPr sz="3200" spc="-10" dirty="0">
                <a:latin typeface="Calibri Light"/>
                <a:cs typeface="Calibri Light"/>
              </a:rPr>
              <a:t>Mathematic</a:t>
            </a:r>
            <a:r>
              <a:rPr sz="3200" spc="-5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and</a:t>
            </a:r>
            <a:r>
              <a:rPr sz="3200" spc="-50" dirty="0">
                <a:latin typeface="Calibri Light"/>
                <a:cs typeface="Calibri Light"/>
              </a:rPr>
              <a:t> </a:t>
            </a:r>
            <a:r>
              <a:rPr sz="3200" spc="-20" dirty="0">
                <a:latin typeface="Calibri Light"/>
                <a:cs typeface="Calibri Light"/>
              </a:rPr>
              <a:t>Astronomy</a:t>
            </a:r>
            <a:r>
              <a:rPr sz="3200" spc="-5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in</a:t>
            </a:r>
            <a:r>
              <a:rPr sz="3200" spc="-45" dirty="0">
                <a:latin typeface="Calibri Light"/>
                <a:cs typeface="Calibri Light"/>
              </a:rPr>
              <a:t> </a:t>
            </a:r>
            <a:r>
              <a:rPr sz="3200" spc="-25" dirty="0">
                <a:latin typeface="Calibri Light"/>
                <a:cs typeface="Calibri Light"/>
              </a:rPr>
              <a:t>IKS</a:t>
            </a:r>
            <a:endParaRPr sz="3200" dirty="0">
              <a:latin typeface="Calibri Light"/>
              <a:cs typeface="Calibri Light"/>
            </a:endParaRPr>
          </a:p>
          <a:p>
            <a:pPr algn="ctr">
              <a:lnSpc>
                <a:spcPts val="4975"/>
              </a:lnSpc>
            </a:pPr>
            <a:r>
              <a:rPr lang="en-US" sz="4400" dirty="0">
                <a:latin typeface="Calibri Light"/>
                <a:cs typeface="Calibri Light"/>
              </a:rPr>
              <a:t>Module -3</a:t>
            </a:r>
          </a:p>
          <a:p>
            <a:pPr algn="ctr">
              <a:lnSpc>
                <a:spcPts val="4975"/>
              </a:lnSpc>
            </a:pPr>
            <a:endParaRPr sz="4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Great</a:t>
            </a:r>
            <a:r>
              <a:rPr spc="-75" dirty="0"/>
              <a:t> </a:t>
            </a:r>
            <a:r>
              <a:rPr dirty="0"/>
              <a:t>mathematician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their</a:t>
            </a:r>
            <a:r>
              <a:rPr spc="-65" dirty="0"/>
              <a:t> </a:t>
            </a:r>
            <a:r>
              <a:rPr spc="-10" dirty="0"/>
              <a:t>contribution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583" y="1459991"/>
            <a:ext cx="6387084" cy="51587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Great</a:t>
            </a:r>
            <a:r>
              <a:rPr spc="-75" dirty="0"/>
              <a:t> </a:t>
            </a:r>
            <a:r>
              <a:rPr dirty="0"/>
              <a:t>mathematician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their</a:t>
            </a:r>
            <a:r>
              <a:rPr spc="-65" dirty="0"/>
              <a:t> </a:t>
            </a:r>
            <a:r>
              <a:rPr spc="-10" dirty="0"/>
              <a:t>contribution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1687" y="1612645"/>
            <a:ext cx="5408273" cy="48630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Great</a:t>
            </a:r>
            <a:r>
              <a:rPr spc="-75" dirty="0"/>
              <a:t> </a:t>
            </a:r>
            <a:r>
              <a:rPr dirty="0"/>
              <a:t>mathematician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their</a:t>
            </a:r>
            <a:r>
              <a:rPr spc="-65" dirty="0"/>
              <a:t> </a:t>
            </a:r>
            <a:r>
              <a:rPr spc="-10" dirty="0"/>
              <a:t>contribution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313" y="1763094"/>
            <a:ext cx="5059286" cy="43513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Great</a:t>
            </a:r>
            <a:r>
              <a:rPr spc="-75" dirty="0"/>
              <a:t> </a:t>
            </a:r>
            <a:r>
              <a:rPr dirty="0"/>
              <a:t>mathematician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their</a:t>
            </a:r>
            <a:r>
              <a:rPr spc="-65" dirty="0"/>
              <a:t> </a:t>
            </a:r>
            <a:r>
              <a:rPr spc="-10" dirty="0"/>
              <a:t>contribution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3284" y="1759185"/>
            <a:ext cx="4793801" cy="40820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Great</a:t>
            </a:r>
            <a:r>
              <a:rPr spc="-75" dirty="0"/>
              <a:t> </a:t>
            </a:r>
            <a:r>
              <a:rPr dirty="0"/>
              <a:t>mathematician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their</a:t>
            </a:r>
            <a:r>
              <a:rPr spc="-65" dirty="0"/>
              <a:t> </a:t>
            </a:r>
            <a:r>
              <a:rPr spc="-10" dirty="0"/>
              <a:t>contribution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3531" y="1609392"/>
            <a:ext cx="5475192" cy="48136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Great</a:t>
            </a:r>
            <a:r>
              <a:rPr spc="-75" dirty="0"/>
              <a:t> </a:t>
            </a:r>
            <a:r>
              <a:rPr dirty="0"/>
              <a:t>mathematician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their</a:t>
            </a:r>
            <a:r>
              <a:rPr spc="-65" dirty="0"/>
              <a:t> </a:t>
            </a:r>
            <a:r>
              <a:rPr spc="-10" dirty="0"/>
              <a:t>contribution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732" y="1391411"/>
            <a:ext cx="6400800" cy="51489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Great</a:t>
            </a:r>
            <a:r>
              <a:rPr spc="-75" dirty="0"/>
              <a:t> </a:t>
            </a:r>
            <a:r>
              <a:rPr dirty="0"/>
              <a:t>mathematician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their</a:t>
            </a:r>
            <a:r>
              <a:rPr spc="-65" dirty="0"/>
              <a:t> </a:t>
            </a:r>
            <a:r>
              <a:rPr spc="-10" dirty="0"/>
              <a:t>contribution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9761" y="1434434"/>
            <a:ext cx="5491778" cy="46432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61930" cy="365315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marR="9525" indent="-22796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Arithmetic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elementary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mathematics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consists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study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properties</a:t>
            </a:r>
            <a:r>
              <a:rPr sz="2800" spc="3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traditional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operations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numbers— 	</a:t>
            </a:r>
            <a:r>
              <a:rPr sz="2800" dirty="0">
                <a:latin typeface="Calibri"/>
                <a:cs typeface="Calibri"/>
              </a:rPr>
              <a:t>addition,</a:t>
            </a:r>
            <a:r>
              <a:rPr sz="2800" spc="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subtraction,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multiplication,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division,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exponentiation,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spc="-10" dirty="0">
                <a:latin typeface="Calibri"/>
                <a:cs typeface="Calibri"/>
              </a:rPr>
              <a:t>extraction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roots.</a:t>
            </a:r>
            <a:endParaRPr sz="2800">
              <a:latin typeface="Calibri"/>
              <a:cs typeface="Calibri"/>
            </a:endParaRPr>
          </a:p>
          <a:p>
            <a:pPr marL="240029" marR="5080" indent="-227965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Arithmetic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developed</a:t>
            </a:r>
            <a:r>
              <a:rPr sz="2800" spc="2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2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2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35" dirty="0">
                <a:latin typeface="Calibri"/>
                <a:cs typeface="Calibri"/>
              </a:rPr>
              <a:t> 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India</a:t>
            </a:r>
            <a:r>
              <a:rPr sz="2800" spc="235" dirty="0">
                <a:solidFill>
                  <a:srgbClr val="0462C1"/>
                </a:solidFill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229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235" dirty="0">
                <a:latin typeface="Calibri"/>
                <a:cs typeface="Calibri"/>
              </a:rPr>
              <a:t>  </a:t>
            </a:r>
            <a:r>
              <a:rPr sz="2800" spc="-20" dirty="0">
                <a:latin typeface="Calibri"/>
                <a:cs typeface="Calibri"/>
              </a:rPr>
              <a:t>came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25" dirty="0">
                <a:latin typeface="Calibri"/>
                <a:cs typeface="Calibri"/>
              </a:rPr>
              <a:t> 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Western</a:t>
            </a:r>
            <a:r>
              <a:rPr sz="2800" u="sng" spc="5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Europe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seventeenth</a:t>
            </a:r>
            <a:r>
              <a:rPr sz="2800" spc="5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century</a:t>
            </a:r>
            <a:r>
              <a:rPr sz="2800" spc="5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3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needs 	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astronomy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mechanics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difficult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commercial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calculations 	</a:t>
            </a:r>
            <a:r>
              <a:rPr sz="2800" dirty="0">
                <a:latin typeface="Calibri"/>
                <a:cs typeface="Calibri"/>
              </a:rPr>
              <a:t>put</a:t>
            </a:r>
            <a:r>
              <a:rPr sz="2800" spc="5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before</a:t>
            </a:r>
            <a:r>
              <a:rPr sz="2800" spc="4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arithmetic</a:t>
            </a:r>
            <a:r>
              <a:rPr sz="2800" spc="4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4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challenges</a:t>
            </a:r>
            <a:r>
              <a:rPr sz="2800" spc="4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regarding</a:t>
            </a:r>
            <a:r>
              <a:rPr sz="2800" spc="48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methods</a:t>
            </a:r>
            <a:r>
              <a:rPr sz="2800" spc="500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calculation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gave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impetus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further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development.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Geometry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60025" cy="33953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marR="5080" indent="-22796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Geometry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arose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field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knowledge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dealing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spatial 	</a:t>
            </a:r>
            <a:r>
              <a:rPr sz="2800" dirty="0">
                <a:latin typeface="Calibri"/>
                <a:cs typeface="Calibri"/>
              </a:rPr>
              <a:t>relationships.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Geometry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fields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pre-</a:t>
            </a:r>
            <a:r>
              <a:rPr sz="2800" spc="-10" dirty="0">
                <a:latin typeface="Calibri"/>
                <a:cs typeface="Calibri"/>
              </a:rPr>
              <a:t>modern 	mathematics,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 being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study 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numbers.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Classic</a:t>
            </a:r>
            <a:r>
              <a:rPr sz="2800" spc="-10" dirty="0">
                <a:latin typeface="Calibri"/>
                <a:cs typeface="Calibri"/>
              </a:rPr>
              <a:t> geometry 	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focused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compass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straightedge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constructions.</a:t>
            </a:r>
            <a:endParaRPr sz="2800">
              <a:latin typeface="Calibri"/>
              <a:cs typeface="Calibri"/>
            </a:endParaRPr>
          </a:p>
          <a:p>
            <a:pPr marL="240029" marR="6350" indent="-227965" algn="just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ancient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India,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geometry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extensively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constructing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fire 	</a:t>
            </a:r>
            <a:r>
              <a:rPr sz="2800" dirty="0">
                <a:latin typeface="Calibri"/>
                <a:cs typeface="Calibri"/>
              </a:rPr>
              <a:t>altars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without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modern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measuring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devices.</a:t>
            </a:r>
            <a:endParaRPr sz="2800">
              <a:latin typeface="Calibri"/>
              <a:cs typeface="Calibri"/>
            </a:endParaRPr>
          </a:p>
          <a:p>
            <a:pPr marL="240029" marR="8890" indent="-227965" algn="just">
              <a:lnSpc>
                <a:spcPts val="302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By</a:t>
            </a:r>
            <a:r>
              <a:rPr sz="2800" spc="6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6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ropes,</a:t>
            </a:r>
            <a:r>
              <a:rPr sz="2800" spc="6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6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were</a:t>
            </a:r>
            <a:r>
              <a:rPr sz="2800" spc="6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able</a:t>
            </a:r>
            <a:r>
              <a:rPr sz="2800" spc="6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6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6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</a:t>
            </a:r>
            <a:r>
              <a:rPr sz="2800" spc="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angles</a:t>
            </a:r>
            <a:r>
              <a:rPr sz="2800" spc="6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various 	</a:t>
            </a:r>
            <a:r>
              <a:rPr sz="2800" dirty="0">
                <a:latin typeface="Calibri"/>
                <a:cs typeface="Calibri"/>
              </a:rPr>
              <a:t>shapes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transform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shape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area.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Vedic</a:t>
            </a:r>
            <a:r>
              <a:rPr spc="-125" dirty="0"/>
              <a:t> </a:t>
            </a:r>
            <a:r>
              <a:rPr dirty="0"/>
              <a:t>India</a:t>
            </a:r>
            <a:r>
              <a:rPr spc="-145" dirty="0"/>
              <a:t> </a:t>
            </a:r>
            <a:r>
              <a:rPr spc="-10" dirty="0"/>
              <a:t>geometry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61930" cy="365315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marR="5080" indent="-22796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Vedic</a:t>
            </a:r>
            <a:r>
              <a:rPr sz="2800" u="sng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period</a:t>
            </a:r>
            <a:r>
              <a:rPr sz="2800" spc="-6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tradition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geometry,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expressed 	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5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construction</a:t>
            </a:r>
            <a:r>
              <a:rPr sz="2800" spc="2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elaborate</a:t>
            </a:r>
            <a:r>
              <a:rPr sz="2800" spc="2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altars.</a:t>
            </a:r>
            <a:r>
              <a:rPr sz="2800" spc="2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2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Indian</a:t>
            </a:r>
            <a:r>
              <a:rPr sz="2800" spc="25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texts</a:t>
            </a:r>
            <a:r>
              <a:rPr sz="2800" spc="265" dirty="0">
                <a:latin typeface="Calibri"/>
                <a:cs typeface="Calibri"/>
              </a:rPr>
              <a:t>  </a:t>
            </a:r>
            <a:r>
              <a:rPr sz="2800" spc="-20" dirty="0">
                <a:latin typeface="Calibri"/>
                <a:cs typeface="Calibri"/>
              </a:rPr>
              <a:t>(1st 	</a:t>
            </a:r>
            <a:r>
              <a:rPr sz="2800" dirty="0">
                <a:latin typeface="Calibri"/>
                <a:cs typeface="Calibri"/>
              </a:rPr>
              <a:t>millennium</a:t>
            </a:r>
            <a:r>
              <a:rPr sz="2800" spc="4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BC)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topic</a:t>
            </a:r>
            <a:r>
              <a:rPr sz="2800" spc="4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9" dirty="0">
                <a:latin typeface="Calibri"/>
                <a:cs typeface="Calibri"/>
              </a:rPr>
              <a:t> 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Satapatha</a:t>
            </a:r>
            <a:r>
              <a:rPr sz="2800" i="1" u="sng" spc="4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Brahmana</a:t>
            </a:r>
            <a:r>
              <a:rPr sz="2800" i="1" spc="40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Śulba</a:t>
            </a:r>
            <a:r>
              <a:rPr sz="2800" i="1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800" i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Sūtras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029" marR="7620" indent="-227965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Baudhayana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Sulba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Sutra,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best-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oldest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Sulba 	</a:t>
            </a:r>
            <a:r>
              <a:rPr sz="2800" dirty="0">
                <a:latin typeface="Calibri"/>
                <a:cs typeface="Calibri"/>
              </a:rPr>
              <a:t>Sutras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(dated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8th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5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7th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century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BC)</a:t>
            </a:r>
            <a:r>
              <a:rPr sz="2800" spc="5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5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examples</a:t>
            </a:r>
            <a:r>
              <a:rPr sz="2800" spc="5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simple</a:t>
            </a:r>
            <a:r>
              <a:rPr sz="2800" spc="1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Pythagorean</a:t>
            </a:r>
            <a:r>
              <a:rPr sz="2800" spc="1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triples,</a:t>
            </a:r>
            <a:r>
              <a:rPr sz="2800" spc="1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1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as:</a:t>
            </a:r>
            <a:r>
              <a:rPr sz="2800" spc="1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(3,4,5),</a:t>
            </a:r>
            <a:r>
              <a:rPr sz="2800" spc="1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(5,12,13),</a:t>
            </a:r>
            <a:r>
              <a:rPr sz="2800" spc="15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(8,15,17), 	</a:t>
            </a:r>
            <a:r>
              <a:rPr sz="2800" dirty="0">
                <a:latin typeface="Calibri"/>
                <a:cs typeface="Calibri"/>
              </a:rPr>
              <a:t>(7,24,25),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(12,35,37)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well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statement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Pythagorean 	</a:t>
            </a:r>
            <a:r>
              <a:rPr sz="2800" dirty="0">
                <a:latin typeface="Calibri"/>
                <a:cs typeface="Calibri"/>
              </a:rPr>
              <a:t>theorem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sides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square.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Mathematics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358120" cy="3223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Geometry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ancient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science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India.</a:t>
            </a:r>
            <a:endParaRPr sz="2800">
              <a:latin typeface="Calibri"/>
              <a:cs typeface="Calibri"/>
            </a:endParaRPr>
          </a:p>
          <a:p>
            <a:pPr marL="239395" marR="5715" indent="-227329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Just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anchored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ground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thread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attached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it, 	</a:t>
            </a:r>
            <a:r>
              <a:rPr sz="2800" dirty="0">
                <a:latin typeface="Calibri"/>
                <a:cs typeface="Calibri"/>
              </a:rPr>
              <a:t>Indians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able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generate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complex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geometrical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shapes.</a:t>
            </a:r>
            <a:endParaRPr sz="2800">
              <a:latin typeface="Calibri"/>
              <a:cs typeface="Calibri"/>
            </a:endParaRPr>
          </a:p>
          <a:p>
            <a:pPr marL="240029" marR="5715" indent="-227965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Indian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mathematics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seamless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blend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poetry,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literature,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spc="-10" dirty="0">
                <a:latin typeface="Calibri"/>
                <a:cs typeface="Calibri"/>
              </a:rPr>
              <a:t>mathematical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thinking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weaved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work.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  <a:tab pos="934719" algn="l"/>
                <a:tab pos="1593215" algn="l"/>
                <a:tab pos="2047239" algn="l"/>
                <a:tab pos="3074670" algn="l"/>
                <a:tab pos="3775710" algn="l"/>
                <a:tab pos="4659630" algn="l"/>
                <a:tab pos="5914390" algn="l"/>
                <a:tab pos="6975475" algn="l"/>
                <a:tab pos="7353300" algn="l"/>
                <a:tab pos="9438005" algn="l"/>
                <a:tab pos="9862185" algn="l"/>
              </a:tabLst>
            </a:pP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sutras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pithy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95" dirty="0">
                <a:latin typeface="Calibri"/>
                <a:cs typeface="Calibri"/>
              </a:rPr>
              <a:t>(</a:t>
            </a:r>
            <a:r>
              <a:rPr sz="2400" spc="-95" dirty="0">
                <a:latin typeface="Nirmala UI"/>
                <a:cs typeface="Nirmala UI"/>
              </a:rPr>
              <a:t>अर्थप</a:t>
            </a:r>
            <a:r>
              <a:rPr sz="3600" spc="-142" baseline="-4629" dirty="0">
                <a:latin typeface="Nirmala UI"/>
                <a:cs typeface="Nirmala UI"/>
              </a:rPr>
              <a:t>ू</a:t>
            </a:r>
            <a:r>
              <a:rPr sz="2400" spc="-95" dirty="0">
                <a:latin typeface="Nirmala UI"/>
                <a:cs typeface="Nirmala UI"/>
              </a:rPr>
              <a:t>र्थ</a:t>
            </a:r>
            <a:r>
              <a:rPr sz="2800" spc="-95" dirty="0">
                <a:latin typeface="Calibri"/>
                <a:cs typeface="Calibri"/>
              </a:rPr>
              <a:t>)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verses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characteristic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Indian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mathematical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tradition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convey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complex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ideas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concepts.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Trigonometry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759966"/>
            <a:ext cx="10434955" cy="43345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78130" marR="42545" indent="-227965" algn="just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Indian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astronomy,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study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trigonometric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flourished 	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Gupta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period,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especially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due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Aryabhata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(sixth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century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CE), 	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discovered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function.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During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Middle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Ages,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study 	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9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trigonometry</a:t>
            </a:r>
            <a:r>
              <a:rPr sz="2800" spc="59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continued</a:t>
            </a:r>
            <a:r>
              <a:rPr sz="2800" spc="60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9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Islamic</a:t>
            </a:r>
            <a:r>
              <a:rPr sz="2800" spc="59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mathematics,</a:t>
            </a:r>
            <a:r>
              <a:rPr sz="2800" spc="595" dirty="0">
                <a:latin typeface="Calibri"/>
                <a:cs typeface="Calibri"/>
              </a:rPr>
              <a:t>   </a:t>
            </a:r>
            <a:r>
              <a:rPr sz="2800" spc="-25" dirty="0">
                <a:latin typeface="Calibri"/>
                <a:cs typeface="Calibri"/>
              </a:rPr>
              <a:t>by 	</a:t>
            </a:r>
            <a:r>
              <a:rPr sz="2800" spc="-10" dirty="0">
                <a:latin typeface="Calibri"/>
                <a:cs typeface="Calibri"/>
              </a:rPr>
              <a:t>mathematicians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Al-</a:t>
            </a:r>
            <a:r>
              <a:rPr sz="2800" dirty="0">
                <a:latin typeface="Calibri"/>
                <a:cs typeface="Calibri"/>
              </a:rPr>
              <a:t>Khwarizmi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Abu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al-Wafa.</a:t>
            </a:r>
            <a:endParaRPr sz="2800">
              <a:latin typeface="Calibri"/>
              <a:cs typeface="Calibri"/>
            </a:endParaRPr>
          </a:p>
          <a:p>
            <a:pPr marL="277495" marR="43180" indent="-227329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56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Siddhantas</a:t>
            </a:r>
            <a:r>
              <a:rPr sz="2800" i="1" spc="5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Aryabhatiya</a:t>
            </a:r>
            <a:r>
              <a:rPr sz="2800" i="1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earliest</a:t>
            </a:r>
            <a:r>
              <a:rPr sz="2800" spc="5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surviving 	</a:t>
            </a:r>
            <a:r>
              <a:rPr sz="2800" dirty="0">
                <a:latin typeface="Calibri"/>
                <a:cs typeface="Calibri"/>
              </a:rPr>
              <a:t>tables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versine</a:t>
            </a:r>
            <a:r>
              <a:rPr sz="2800" spc="4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(1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−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cosine)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3.75°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intervals 	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0°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90°,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accuracy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decimal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places.</a:t>
            </a:r>
            <a:r>
              <a:rPr sz="2775" u="sng" baseline="255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[25]</a:t>
            </a:r>
            <a:r>
              <a:rPr sz="2775" spc="600" baseline="2552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words</a:t>
            </a:r>
            <a:r>
              <a:rPr sz="2800" spc="300" dirty="0">
                <a:latin typeface="Calibri"/>
                <a:cs typeface="Calibri"/>
              </a:rPr>
              <a:t>  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jya</a:t>
            </a:r>
            <a:r>
              <a:rPr sz="2800" i="1" spc="305" dirty="0">
                <a:solidFill>
                  <a:srgbClr val="0462C1"/>
                </a:solidFill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3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sine,</a:t>
            </a:r>
            <a:r>
              <a:rPr sz="2800" spc="305" dirty="0">
                <a:latin typeface="Calibri"/>
                <a:cs typeface="Calibri"/>
              </a:rPr>
              <a:t>  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kojya</a:t>
            </a:r>
            <a:r>
              <a:rPr sz="2800" i="1" spc="310" dirty="0">
                <a:solidFill>
                  <a:srgbClr val="0462C1"/>
                </a:solidFill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3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cosine,</a:t>
            </a:r>
            <a:r>
              <a:rPr sz="2800" spc="305" dirty="0">
                <a:latin typeface="Calibri"/>
                <a:cs typeface="Calibri"/>
              </a:rPr>
              <a:t>  </a:t>
            </a:r>
            <a:r>
              <a:rPr sz="2800" i="1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utkrama-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jya</a:t>
            </a:r>
            <a:r>
              <a:rPr sz="2800" i="1" spc="305" dirty="0">
                <a:solidFill>
                  <a:srgbClr val="0462C1"/>
                </a:solidFill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31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versine,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otkram</a:t>
            </a:r>
            <a:r>
              <a:rPr sz="2800" i="1" spc="24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jya</a:t>
            </a:r>
            <a:r>
              <a:rPr sz="2800" i="1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inverse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sine.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jya</a:t>
            </a:r>
            <a:r>
              <a:rPr sz="2800" i="1" spc="24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kojya</a:t>
            </a:r>
            <a:r>
              <a:rPr sz="2800" i="1" spc="24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eventually 	</a:t>
            </a:r>
            <a:r>
              <a:rPr sz="2800" dirty="0">
                <a:latin typeface="Calibri"/>
                <a:cs typeface="Calibri"/>
              </a:rPr>
              <a:t>became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sine</a:t>
            </a:r>
            <a:r>
              <a:rPr sz="2800" i="1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cosine</a:t>
            </a:r>
            <a:r>
              <a:rPr sz="2800" i="1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respectively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after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mistranslation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described 	above.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737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Algebra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60660" cy="403732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marR="5715" indent="-22796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Algebra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originated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India.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origin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traced 	</a:t>
            </a:r>
            <a:r>
              <a:rPr sz="2800" dirty="0">
                <a:latin typeface="Calibri"/>
                <a:cs typeface="Calibri"/>
              </a:rPr>
              <a:t>back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Shatapatha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Brahmana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400" dirty="0">
                <a:latin typeface="Nirmala UI"/>
                <a:cs typeface="Nirmala UI"/>
              </a:rPr>
              <a:t>शतपर्ब्राह्मर्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(2000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BCE)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Sulba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sutras </a:t>
            </a:r>
            <a:r>
              <a:rPr sz="2800" spc="-10" dirty="0">
                <a:latin typeface="Calibri"/>
                <a:cs typeface="Calibri"/>
              </a:rPr>
              <a:t>(800-</a:t>
            </a:r>
            <a:r>
              <a:rPr sz="2800" dirty="0">
                <a:latin typeface="Calibri"/>
                <a:cs typeface="Calibri"/>
              </a:rPr>
              <a:t>500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BCE).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Algebra was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 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 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vedis.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algebra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Bijaganita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400" spc="-10" dirty="0">
                <a:latin typeface="Nirmala UI"/>
                <a:cs typeface="Nirmala UI"/>
              </a:rPr>
              <a:t>बीजगणर्त</a:t>
            </a:r>
            <a:r>
              <a:rPr sz="2800" spc="-10" dirty="0"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  <a:p>
            <a:pPr marL="240029" marR="5080" indent="-227965" algn="just">
              <a:lnSpc>
                <a:spcPct val="901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Bija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dirty="0">
                <a:latin typeface="Nirmala UI"/>
                <a:cs typeface="Nirmala UI"/>
              </a:rPr>
              <a:t>बीज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analysis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ganita</a:t>
            </a:r>
            <a:r>
              <a:rPr sz="28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dirty="0">
                <a:latin typeface="Nirmala UI"/>
                <a:cs typeface="Nirmala UI"/>
              </a:rPr>
              <a:t>गणर्त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“the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science</a:t>
            </a:r>
            <a:r>
              <a:rPr sz="2800" spc="5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spc="-10" dirty="0">
                <a:latin typeface="Calibri"/>
                <a:cs typeface="Calibri"/>
              </a:rPr>
              <a:t>calculation”.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Thus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Bijaganita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literally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“the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science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analytical 	</a:t>
            </a:r>
            <a:r>
              <a:rPr sz="2800" dirty="0">
                <a:latin typeface="Calibri"/>
                <a:cs typeface="Calibri"/>
              </a:rPr>
              <a:t>calculation”.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Algebra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400" spc="-150" dirty="0">
                <a:latin typeface="Nirmala UI"/>
                <a:cs typeface="Nirmala UI"/>
              </a:rPr>
              <a:t>अव्यक्त</a:t>
            </a:r>
            <a:r>
              <a:rPr sz="2400" spc="-15" dirty="0">
                <a:latin typeface="Nirmala UI"/>
                <a:cs typeface="Nirmala UI"/>
              </a:rPr>
              <a:t> </a:t>
            </a:r>
            <a:r>
              <a:rPr sz="2400" dirty="0">
                <a:latin typeface="Nirmala UI"/>
                <a:cs typeface="Nirmala UI"/>
              </a:rPr>
              <a:t>गणर्त</a:t>
            </a:r>
            <a:r>
              <a:rPr sz="2400" spc="-35" dirty="0">
                <a:latin typeface="Nirmala UI"/>
                <a:cs typeface="Nirmala UI"/>
              </a:rPr>
              <a:t> </a:t>
            </a:r>
            <a:r>
              <a:rPr sz="2800" dirty="0">
                <a:latin typeface="Calibri"/>
                <a:cs typeface="Calibri"/>
              </a:rPr>
              <a:t>(avyakta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ganita),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	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“the</a:t>
            </a:r>
            <a:r>
              <a:rPr sz="2800" spc="5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science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calculation</a:t>
            </a:r>
            <a:r>
              <a:rPr sz="2800" spc="5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5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unknowns”</a:t>
            </a:r>
            <a:r>
              <a:rPr sz="2800" spc="5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(avyakta</a:t>
            </a:r>
            <a:r>
              <a:rPr sz="2800" spc="5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means 	</a:t>
            </a:r>
            <a:r>
              <a:rPr sz="2800" dirty="0">
                <a:latin typeface="Calibri"/>
                <a:cs typeface="Calibri"/>
              </a:rPr>
              <a:t>unknown).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Whereas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Arithmetic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400" spc="-150" dirty="0">
                <a:latin typeface="Nirmala UI"/>
                <a:cs typeface="Nirmala UI"/>
              </a:rPr>
              <a:t>व्यक्त</a:t>
            </a:r>
            <a:r>
              <a:rPr sz="2400" spc="35" dirty="0">
                <a:latin typeface="Nirmala UI"/>
                <a:cs typeface="Nirmala UI"/>
              </a:rPr>
              <a:t> </a:t>
            </a:r>
            <a:r>
              <a:rPr sz="2400" dirty="0">
                <a:latin typeface="Nirmala UI"/>
                <a:cs typeface="Nirmala UI"/>
              </a:rPr>
              <a:t>गणर्त</a:t>
            </a:r>
            <a:r>
              <a:rPr sz="2400" spc="235" dirty="0">
                <a:latin typeface="Nirmala UI"/>
                <a:cs typeface="Nirmala UI"/>
              </a:rPr>
              <a:t> </a:t>
            </a:r>
            <a:r>
              <a:rPr sz="2800" dirty="0">
                <a:latin typeface="Calibri"/>
                <a:cs typeface="Calibri"/>
              </a:rPr>
              <a:t>(vyakta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ganita),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science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calculation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knowns”.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103593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2164" algn="l"/>
                <a:tab pos="5678170" algn="l"/>
                <a:tab pos="7176134" algn="l"/>
              </a:tabLst>
            </a:pPr>
            <a:r>
              <a:rPr spc="-10" dirty="0"/>
              <a:t>Binary</a:t>
            </a:r>
            <a:r>
              <a:rPr dirty="0"/>
              <a:t>	</a:t>
            </a:r>
            <a:r>
              <a:rPr spc="-10" dirty="0"/>
              <a:t>Mathematics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Combinatorial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579639"/>
            <a:ext cx="10359390" cy="5250815"/>
          </a:xfrm>
          <a:prstGeom prst="rect">
            <a:avLst/>
          </a:prstGeom>
        </p:spPr>
        <p:txBody>
          <a:bodyPr vert="horz" wrap="square" lIns="0" tIns="344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4400" dirty="0">
                <a:latin typeface="Calibri Light"/>
                <a:cs typeface="Calibri Light"/>
              </a:rPr>
              <a:t>Problems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in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Chandah-</a:t>
            </a:r>
            <a:r>
              <a:rPr sz="4400" dirty="0">
                <a:latin typeface="Calibri Light"/>
                <a:cs typeface="Calibri Light"/>
              </a:rPr>
              <a:t>śāstra</a:t>
            </a:r>
            <a:r>
              <a:rPr sz="4400" spc="-8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of</a:t>
            </a:r>
            <a:r>
              <a:rPr sz="4400" spc="-8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Pingala</a:t>
            </a:r>
            <a:endParaRPr sz="4400">
              <a:latin typeface="Calibri Light"/>
              <a:cs typeface="Calibri Light"/>
            </a:endParaRPr>
          </a:p>
          <a:p>
            <a:pPr marL="240029" marR="6985" indent="-227965" algn="just">
              <a:lnSpc>
                <a:spcPct val="90000"/>
              </a:lnSpc>
              <a:spcBef>
                <a:spcPts val="199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Acharya</a:t>
            </a:r>
            <a:r>
              <a:rPr sz="2800" spc="60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Pingala</a:t>
            </a:r>
            <a:r>
              <a:rPr sz="2800" b="1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piṅgala</a:t>
            </a:r>
            <a:r>
              <a:rPr sz="2800" dirty="0">
                <a:latin typeface="Calibri"/>
                <a:cs typeface="Calibri"/>
              </a:rPr>
              <a:t>;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c.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3rd–2nd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century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BCE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ancient 	</a:t>
            </a:r>
            <a:r>
              <a:rPr sz="2800" dirty="0">
                <a:latin typeface="Calibri"/>
                <a:cs typeface="Calibri"/>
              </a:rPr>
              <a:t>Indian</a:t>
            </a:r>
            <a:r>
              <a:rPr sz="2800" spc="62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poet</a:t>
            </a:r>
            <a:r>
              <a:rPr sz="2800" spc="63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45" dirty="0">
                <a:latin typeface="Calibri"/>
                <a:cs typeface="Calibri"/>
              </a:rPr>
              <a:t>  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mathematician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63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4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3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author</a:t>
            </a:r>
            <a:r>
              <a:rPr sz="2800" spc="645" dirty="0">
                <a:latin typeface="Calibri"/>
                <a:cs typeface="Calibri"/>
              </a:rPr>
              <a:t>  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Chandaḥśāstra</a:t>
            </a:r>
            <a:r>
              <a:rPr sz="2800" i="1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(also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Pingala-</a:t>
            </a:r>
            <a:r>
              <a:rPr sz="2800" i="1" dirty="0">
                <a:latin typeface="Calibri"/>
                <a:cs typeface="Calibri"/>
              </a:rPr>
              <a:t>sutras</a:t>
            </a:r>
            <a:r>
              <a:rPr sz="2800" dirty="0">
                <a:latin typeface="Calibri"/>
                <a:cs typeface="Calibri"/>
              </a:rPr>
              <a:t>),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earliest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known 	</a:t>
            </a:r>
            <a:r>
              <a:rPr sz="2800" dirty="0">
                <a:latin typeface="Calibri"/>
                <a:cs typeface="Calibri"/>
              </a:rPr>
              <a:t>treatise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Sanskrit</a:t>
            </a:r>
            <a:r>
              <a:rPr sz="2800" u="sng" spc="-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prosody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029" marR="5080" indent="-227965" algn="just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he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Chandaḥśāstra</a:t>
            </a:r>
            <a:r>
              <a:rPr sz="2800" i="1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eight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chapters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late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Sūtra</a:t>
            </a:r>
            <a:r>
              <a:rPr sz="2800" spc="22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style, 	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fully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comprehensible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without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commentary.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few centuries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BCE.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10th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century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Halayudha</a:t>
            </a:r>
            <a:r>
              <a:rPr sz="28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wrote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spc="-10" dirty="0">
                <a:latin typeface="Calibri"/>
                <a:cs typeface="Calibri"/>
              </a:rPr>
              <a:t>commentary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elaborating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Chandaḥśāstra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Pingala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Maharshi</a:t>
            </a:r>
            <a:r>
              <a:rPr sz="2800" spc="-9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was 	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said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brother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Pāṇini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famous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Sanskrit</a:t>
            </a:r>
            <a:r>
              <a:rPr sz="28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grammarian</a:t>
            </a:r>
            <a:r>
              <a:rPr sz="2800" spc="-10" dirty="0">
                <a:latin typeface="Calibri"/>
                <a:cs typeface="Calibri"/>
              </a:rPr>
              <a:t>, 	considered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descriptive</a:t>
            </a:r>
            <a:r>
              <a:rPr sz="2800" u="sng" spc="-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linguist</a:t>
            </a:r>
            <a:r>
              <a:rPr sz="2800" i="1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50399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2164" algn="l"/>
              </a:tabLst>
            </a:pPr>
            <a:r>
              <a:rPr spc="-10" dirty="0"/>
              <a:t>Binary</a:t>
            </a:r>
            <a:r>
              <a:rPr dirty="0"/>
              <a:t>	</a:t>
            </a:r>
            <a:r>
              <a:rPr spc="-10" dirty="0"/>
              <a:t>Mathematics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561268"/>
            <a:ext cx="10360025" cy="5497195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4400" dirty="0">
                <a:latin typeface="Calibri Light"/>
                <a:cs typeface="Calibri Light"/>
              </a:rPr>
              <a:t>Problems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in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Chandah-</a:t>
            </a:r>
            <a:r>
              <a:rPr sz="4400" dirty="0">
                <a:latin typeface="Calibri Light"/>
                <a:cs typeface="Calibri Light"/>
              </a:rPr>
              <a:t>śāstra</a:t>
            </a:r>
            <a:r>
              <a:rPr sz="4400" spc="-8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of</a:t>
            </a:r>
            <a:r>
              <a:rPr sz="4400" spc="-8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Pingala</a:t>
            </a:r>
            <a:endParaRPr sz="4400">
              <a:latin typeface="Calibri Light"/>
              <a:cs typeface="Calibri Light"/>
            </a:endParaRPr>
          </a:p>
          <a:p>
            <a:pPr marL="240029" marR="5080" indent="-227965" algn="just">
              <a:lnSpc>
                <a:spcPct val="80000"/>
              </a:lnSpc>
              <a:spcBef>
                <a:spcPts val="20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Chandaḥśāstra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presents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description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numeral 	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connection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systematic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enumeration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meters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5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fixed 	</a:t>
            </a:r>
            <a:r>
              <a:rPr sz="2400" dirty="0">
                <a:latin typeface="Calibri"/>
                <a:cs typeface="Calibri"/>
              </a:rPr>
              <a:t>patterns 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long syllables.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discussion 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combinatorics of </a:t>
            </a:r>
            <a:r>
              <a:rPr sz="2400" spc="-10" dirty="0">
                <a:latin typeface="Calibri"/>
                <a:cs typeface="Calibri"/>
              </a:rPr>
              <a:t>meter 	corresponds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binomial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theorem.</a:t>
            </a:r>
            <a:endParaRPr sz="2400">
              <a:latin typeface="Calibri"/>
              <a:cs typeface="Calibri"/>
            </a:endParaRPr>
          </a:p>
          <a:p>
            <a:pPr marL="240029" marR="5715" indent="-227965" algn="just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zero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sometimes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ascribed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Pingala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his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discussion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binary 	</a:t>
            </a:r>
            <a:r>
              <a:rPr sz="2400" dirty="0">
                <a:latin typeface="Calibri"/>
                <a:cs typeface="Calibri"/>
              </a:rPr>
              <a:t>numbers,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represented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modern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discussion,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Pingala 	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light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(laghu)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heavy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(guru)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syllables.</a:t>
            </a:r>
            <a:endParaRPr sz="2400">
              <a:latin typeface="Calibri"/>
              <a:cs typeface="Calibri"/>
            </a:endParaRPr>
          </a:p>
          <a:p>
            <a:pPr marL="240029" marR="6350" indent="-227965" algn="just">
              <a:lnSpc>
                <a:spcPts val="23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Pingala's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ranks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patterns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starting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(four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syllables— 	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"0000"—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pattern),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nth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pattern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corresponds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binary 	representation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n-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positional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values).</a:t>
            </a:r>
            <a:endParaRPr sz="2400">
              <a:latin typeface="Calibri"/>
              <a:cs typeface="Calibri"/>
            </a:endParaRPr>
          </a:p>
          <a:p>
            <a:pPr marL="239395" marR="6350" indent="-227329" algn="just">
              <a:lnSpc>
                <a:spcPct val="8000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Pingala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credited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numbers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long 	</a:t>
            </a:r>
            <a:r>
              <a:rPr sz="2400" dirty="0">
                <a:latin typeface="Calibri"/>
                <a:cs typeface="Calibri"/>
              </a:rPr>
              <a:t>syllables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(the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latter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syllables),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notation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Morse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Pingala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Sanskrit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śūnya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explicitly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zero.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0883" y="197910"/>
            <a:ext cx="5305425" cy="80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95"/>
              </a:lnSpc>
              <a:spcBef>
                <a:spcPts val="100"/>
              </a:spcBef>
            </a:pPr>
            <a:r>
              <a:rPr sz="1100" spc="-10" dirty="0">
                <a:latin typeface="Arial MT"/>
                <a:cs typeface="Arial MT"/>
              </a:rPr>
              <a:t>btechnotes.in</a:t>
            </a:r>
            <a:endParaRPr sz="1100">
              <a:latin typeface="Arial MT"/>
              <a:cs typeface="Arial MT"/>
            </a:endParaRPr>
          </a:p>
          <a:p>
            <a:pPr marL="624205">
              <a:lnSpc>
                <a:spcPts val="5055"/>
              </a:lnSpc>
              <a:tabLst>
                <a:tab pos="2122170" algn="l"/>
              </a:tabLst>
            </a:pPr>
            <a:r>
              <a:rPr sz="4400" spc="-25" dirty="0">
                <a:latin typeface="Calibri Light"/>
                <a:cs typeface="Calibri Light"/>
              </a:rPr>
              <a:t>and</a:t>
            </a:r>
            <a:r>
              <a:rPr sz="4400" dirty="0">
                <a:latin typeface="Calibri Light"/>
                <a:cs typeface="Calibri Light"/>
              </a:rPr>
              <a:t>	</a:t>
            </a:r>
            <a:r>
              <a:rPr sz="4400" spc="-10" dirty="0">
                <a:latin typeface="Calibri Light"/>
                <a:cs typeface="Calibri Light"/>
              </a:rPr>
              <a:t>Combinatorial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Magic</a:t>
            </a:r>
            <a:r>
              <a:rPr spc="-30" dirty="0"/>
              <a:t> </a:t>
            </a:r>
            <a:r>
              <a:rPr dirty="0"/>
              <a:t>Squares</a:t>
            </a:r>
            <a:r>
              <a:rPr spc="-6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Indian</a:t>
            </a:r>
            <a:r>
              <a:rPr spc="-40" dirty="0"/>
              <a:t> </a:t>
            </a:r>
            <a:r>
              <a:rPr spc="-10" dirty="0"/>
              <a:t>Mathematics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60025" cy="365315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marR="5080" indent="-22796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5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oldest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datable</a:t>
            </a:r>
            <a:r>
              <a:rPr sz="2800" spc="5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magic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square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India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occurs</a:t>
            </a:r>
            <a:r>
              <a:rPr sz="2800" spc="5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Varāhamihira's 	</a:t>
            </a:r>
            <a:r>
              <a:rPr sz="2800" dirty="0">
                <a:latin typeface="Calibri"/>
                <a:cs typeface="Calibri"/>
              </a:rPr>
              <a:t>encyclopedic</a:t>
            </a:r>
            <a:r>
              <a:rPr sz="2800" spc="1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work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divination,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Bṛhatsaṃhitā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(ca.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AD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550).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He 	</a:t>
            </a:r>
            <a:r>
              <a:rPr sz="2800" dirty="0">
                <a:latin typeface="Calibri"/>
                <a:cs typeface="Calibri"/>
              </a:rPr>
              <a:t>utilized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modified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magic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square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order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four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order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prescribe 	combinations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quantities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ingredients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perfume.</a:t>
            </a:r>
            <a:endParaRPr sz="2800">
              <a:latin typeface="Calibri"/>
              <a:cs typeface="Calibri"/>
            </a:endParaRPr>
          </a:p>
          <a:p>
            <a:pPr marL="240029" marR="7620" indent="-227965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consists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sets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natural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numbers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1–8,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constant 	</a:t>
            </a:r>
            <a:r>
              <a:rPr sz="2800" dirty="0">
                <a:latin typeface="Calibri"/>
                <a:cs typeface="Calibri"/>
              </a:rPr>
              <a:t>sum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18.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speak,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pan‐diagonal,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two 	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2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diagonals</a:t>
            </a:r>
            <a:r>
              <a:rPr sz="2800" spc="20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20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“broken”</a:t>
            </a:r>
            <a:r>
              <a:rPr sz="2800" spc="2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diagonals</a:t>
            </a:r>
            <a:r>
              <a:rPr sz="2800" spc="2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spc="-20" dirty="0">
                <a:latin typeface="Calibri"/>
                <a:cs typeface="Calibri"/>
              </a:rPr>
              <a:t>same 	</a:t>
            </a:r>
            <a:r>
              <a:rPr sz="2800" dirty="0">
                <a:latin typeface="Calibri"/>
                <a:cs typeface="Calibri"/>
              </a:rPr>
              <a:t>constant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sum.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Utpala,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commentator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(AD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967),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points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out 	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quadruplets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sum.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Magic</a:t>
            </a:r>
            <a:r>
              <a:rPr spc="-30" dirty="0"/>
              <a:t> </a:t>
            </a:r>
            <a:r>
              <a:rPr dirty="0"/>
              <a:t>Squares</a:t>
            </a:r>
            <a:r>
              <a:rPr spc="-6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Indian</a:t>
            </a:r>
            <a:r>
              <a:rPr spc="-40" dirty="0"/>
              <a:t> </a:t>
            </a:r>
            <a:r>
              <a:rPr spc="-10" dirty="0"/>
              <a:t>Mathematics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8755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marR="5080" indent="-22796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300" dirty="0">
                <a:latin typeface="Calibri"/>
                <a:cs typeface="Calibri"/>
              </a:rPr>
              <a:t>  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recreational</a:t>
            </a:r>
            <a:r>
              <a:rPr sz="2800" u="sng" spc="3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 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mathematics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30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30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square</a:t>
            </a:r>
            <a:r>
              <a:rPr sz="2800" spc="31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30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05" dirty="0">
                <a:latin typeface="Calibri"/>
                <a:cs typeface="Calibri"/>
              </a:rPr>
              <a:t>   </a:t>
            </a:r>
            <a:r>
              <a:rPr sz="2800" spc="-10" dirty="0">
                <a:latin typeface="Calibri"/>
                <a:cs typeface="Calibri"/>
              </a:rPr>
              <a:t>numbers, 	</a:t>
            </a:r>
            <a:r>
              <a:rPr sz="2800" dirty="0">
                <a:latin typeface="Calibri"/>
                <a:cs typeface="Calibri"/>
              </a:rPr>
              <a:t>usually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positive</a:t>
            </a:r>
            <a:r>
              <a:rPr sz="2800" u="sng" spc="2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integers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magic</a:t>
            </a:r>
            <a:r>
              <a:rPr sz="2800" b="1" spc="254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square</a:t>
            </a:r>
            <a:r>
              <a:rPr sz="2800" b="1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sums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numbers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row,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column,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diagonals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20" dirty="0">
                <a:latin typeface="Calibri"/>
                <a:cs typeface="Calibri"/>
              </a:rPr>
              <a:t>same.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4121" y="3601987"/>
            <a:ext cx="4218203" cy="24452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Astronomy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360660" cy="399287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0029" marR="5080" indent="-227965" algn="just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Some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earliest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roots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Indian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astronomy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dated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period</a:t>
            </a:r>
            <a:r>
              <a:rPr sz="2800" spc="3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Indus</a:t>
            </a:r>
            <a:r>
              <a:rPr sz="2800" spc="3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Valley</a:t>
            </a:r>
            <a:r>
              <a:rPr sz="2800" spc="3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civilization</a:t>
            </a:r>
            <a:r>
              <a:rPr sz="2800" spc="3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3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earlier.</a:t>
            </a:r>
            <a:r>
              <a:rPr sz="2800" spc="3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Astronomy</a:t>
            </a:r>
            <a:r>
              <a:rPr sz="2800" spc="37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later 	</a:t>
            </a:r>
            <a:r>
              <a:rPr sz="2800" dirty="0">
                <a:latin typeface="Calibri"/>
                <a:cs typeface="Calibri"/>
              </a:rPr>
              <a:t>developed</a:t>
            </a:r>
            <a:r>
              <a:rPr sz="2800" spc="1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discipline</a:t>
            </a:r>
            <a:r>
              <a:rPr sz="2800" spc="1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Vedanga,</a:t>
            </a:r>
            <a:r>
              <a:rPr sz="2800" spc="1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1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1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8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"auxiliary 	</a:t>
            </a:r>
            <a:r>
              <a:rPr sz="2800" dirty="0">
                <a:latin typeface="Calibri"/>
                <a:cs typeface="Calibri"/>
              </a:rPr>
              <a:t>disciplines"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associated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study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Vedas,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dating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1500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BCE 	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older.</a:t>
            </a:r>
            <a:endParaRPr sz="2800">
              <a:latin typeface="Calibri"/>
              <a:cs typeface="Calibri"/>
            </a:endParaRPr>
          </a:p>
          <a:p>
            <a:pPr marL="239395" marR="6350" indent="-227329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Indian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astronomy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flowered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5th–6th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century,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365" dirty="0">
                <a:latin typeface="Calibri"/>
                <a:cs typeface="Calibri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Aryabhata</a:t>
            </a:r>
            <a:r>
              <a:rPr sz="2800" spc="-10" dirty="0">
                <a:latin typeface="Calibri"/>
                <a:cs typeface="Calibri"/>
              </a:rPr>
              <a:t>, 	</a:t>
            </a:r>
            <a:r>
              <a:rPr sz="2800" dirty="0">
                <a:latin typeface="Calibri"/>
                <a:cs typeface="Calibri"/>
              </a:rPr>
              <a:t>whose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work,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Aryabhatiya</a:t>
            </a:r>
            <a:r>
              <a:rPr sz="2800" i="1" dirty="0">
                <a:latin typeface="Calibri"/>
                <a:cs typeface="Calibri"/>
              </a:rPr>
              <a:t>,</a:t>
            </a:r>
            <a:r>
              <a:rPr sz="2800" i="1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represented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pinnacle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astronomical 	</a:t>
            </a:r>
            <a:r>
              <a:rPr sz="2800" dirty="0">
                <a:latin typeface="Calibri"/>
                <a:cs typeface="Calibri"/>
              </a:rPr>
              <a:t>knowledge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Aryabhatiya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composed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four</a:t>
            </a:r>
            <a:r>
              <a:rPr sz="2800" spc="-10" dirty="0">
                <a:latin typeface="Calibri"/>
                <a:cs typeface="Calibri"/>
              </a:rPr>
              <a:t> sections, 	</a:t>
            </a:r>
            <a:r>
              <a:rPr sz="2800" dirty="0">
                <a:latin typeface="Calibri"/>
                <a:cs typeface="Calibri"/>
              </a:rPr>
              <a:t>covering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topics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units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time,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methods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determining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positions</a:t>
            </a:r>
            <a:r>
              <a:rPr sz="2800" spc="3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planets,</a:t>
            </a:r>
            <a:r>
              <a:rPr sz="2800" spc="3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cause</a:t>
            </a:r>
            <a:r>
              <a:rPr sz="2800" spc="3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day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4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night,</a:t>
            </a:r>
            <a:r>
              <a:rPr sz="2800" spc="3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several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 	cosmological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concepts.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145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20" dirty="0"/>
              <a:t> </a:t>
            </a:r>
            <a:r>
              <a:rPr dirty="0"/>
              <a:t>aspects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Indian</a:t>
            </a:r>
            <a:r>
              <a:rPr spc="-15" dirty="0"/>
              <a:t> </a:t>
            </a:r>
            <a:r>
              <a:rPr spc="-10" dirty="0"/>
              <a:t>Astronomy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360660" cy="399287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0029" marR="5080" indent="-227965" algn="just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Vedanga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Jyotisha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describes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rules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tracking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motions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Sun</a:t>
            </a:r>
            <a:r>
              <a:rPr sz="2800" spc="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Moon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purposes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ritual.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According</a:t>
            </a:r>
            <a:r>
              <a:rPr sz="2800" spc="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Vedanga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Jyotisha,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yuga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"era",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solar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years,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67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lunar 	</a:t>
            </a:r>
            <a:r>
              <a:rPr sz="2800" dirty="0">
                <a:latin typeface="Calibri"/>
                <a:cs typeface="Calibri"/>
              </a:rPr>
              <a:t>sidereal</a:t>
            </a:r>
            <a:r>
              <a:rPr sz="2800" spc="1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cycles,</a:t>
            </a:r>
            <a:r>
              <a:rPr sz="2800" spc="1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1,830</a:t>
            </a:r>
            <a:r>
              <a:rPr sz="2800" spc="1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days,</a:t>
            </a:r>
            <a:r>
              <a:rPr sz="2800" spc="1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1,835</a:t>
            </a:r>
            <a:r>
              <a:rPr sz="2800" spc="1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sidereal</a:t>
            </a:r>
            <a:r>
              <a:rPr sz="2800" spc="1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days</a:t>
            </a:r>
            <a:r>
              <a:rPr sz="2800" spc="1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62</a:t>
            </a:r>
            <a:r>
              <a:rPr sz="2800" spc="16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synodic 	months.</a:t>
            </a:r>
            <a:endParaRPr sz="2800">
              <a:latin typeface="Calibri"/>
              <a:cs typeface="Calibri"/>
            </a:endParaRPr>
          </a:p>
          <a:p>
            <a:pPr marL="239395" marR="5080" indent="-227329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divisions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year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were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basis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religious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rites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seasons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Rtu</a:t>
            </a:r>
            <a:r>
              <a:rPr sz="2800" dirty="0">
                <a:latin typeface="Calibri"/>
                <a:cs typeface="Calibri"/>
              </a:rPr>
              <a:t>).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duration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mid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March—</a:t>
            </a:r>
            <a:r>
              <a:rPr sz="2800" dirty="0">
                <a:latin typeface="Calibri"/>
                <a:cs typeface="Calibri"/>
              </a:rPr>
              <a:t>mid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taken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spring</a:t>
            </a:r>
            <a:r>
              <a:rPr sz="2800" spc="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vasanta</a:t>
            </a:r>
            <a:r>
              <a:rPr sz="2800" dirty="0">
                <a:latin typeface="Calibri"/>
                <a:cs typeface="Calibri"/>
              </a:rPr>
              <a:t>),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mid</a:t>
            </a:r>
            <a:r>
              <a:rPr sz="2800" spc="75" dirty="0">
                <a:latin typeface="Calibri"/>
                <a:cs typeface="Calibri"/>
              </a:rPr>
              <a:t>  </a:t>
            </a:r>
            <a:r>
              <a:rPr sz="2800" spc="-35" dirty="0">
                <a:latin typeface="Calibri"/>
                <a:cs typeface="Calibri"/>
              </a:rPr>
              <a:t>May—</a:t>
            </a:r>
            <a:r>
              <a:rPr sz="2800" dirty="0">
                <a:latin typeface="Calibri"/>
                <a:cs typeface="Calibri"/>
              </a:rPr>
              <a:t>mid</a:t>
            </a:r>
            <a:r>
              <a:rPr sz="2800" spc="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July: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summer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grishma</a:t>
            </a:r>
            <a:r>
              <a:rPr sz="2800" dirty="0">
                <a:latin typeface="Calibri"/>
                <a:cs typeface="Calibri"/>
              </a:rPr>
              <a:t>),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mid 	</a:t>
            </a:r>
            <a:r>
              <a:rPr sz="2800" spc="-10" dirty="0">
                <a:latin typeface="Calibri"/>
                <a:cs typeface="Calibri"/>
              </a:rPr>
              <a:t>July—</a:t>
            </a:r>
            <a:r>
              <a:rPr sz="2800" dirty="0">
                <a:latin typeface="Calibri"/>
                <a:cs typeface="Calibri"/>
              </a:rPr>
              <a:t>mid</a:t>
            </a:r>
            <a:r>
              <a:rPr sz="2800" spc="40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September:</a:t>
            </a:r>
            <a:r>
              <a:rPr sz="2800" spc="40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rains</a:t>
            </a:r>
            <a:r>
              <a:rPr sz="2800" spc="40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varsha</a:t>
            </a:r>
            <a:r>
              <a:rPr sz="2800" dirty="0">
                <a:latin typeface="Calibri"/>
                <a:cs typeface="Calibri"/>
              </a:rPr>
              <a:t>),</a:t>
            </a:r>
            <a:r>
              <a:rPr sz="2800" spc="40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mid</a:t>
            </a:r>
            <a:r>
              <a:rPr sz="2800" spc="409" dirty="0">
                <a:latin typeface="Calibri"/>
                <a:cs typeface="Calibri"/>
              </a:rPr>
              <a:t>   </a:t>
            </a:r>
            <a:r>
              <a:rPr sz="2800" spc="-25" dirty="0">
                <a:latin typeface="Calibri"/>
                <a:cs typeface="Calibri"/>
              </a:rPr>
              <a:t>September—mid 	</a:t>
            </a:r>
            <a:r>
              <a:rPr sz="2800" dirty="0">
                <a:latin typeface="Calibri"/>
                <a:cs typeface="Calibri"/>
              </a:rPr>
              <a:t>November: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autumn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sharad</a:t>
            </a:r>
            <a:r>
              <a:rPr sz="2800" dirty="0">
                <a:latin typeface="Calibri"/>
                <a:cs typeface="Calibri"/>
              </a:rPr>
              <a:t>),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mid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November—</a:t>
            </a:r>
            <a:r>
              <a:rPr sz="2800" dirty="0">
                <a:latin typeface="Calibri"/>
                <a:cs typeface="Calibri"/>
              </a:rPr>
              <a:t>mid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January: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winter 	(</a:t>
            </a:r>
            <a:r>
              <a:rPr sz="2800" i="1" spc="-10" dirty="0">
                <a:latin typeface="Calibri"/>
                <a:cs typeface="Calibri"/>
              </a:rPr>
              <a:t>hemanta</a:t>
            </a:r>
            <a:r>
              <a:rPr sz="2800" spc="-10" dirty="0">
                <a:latin typeface="Calibri"/>
                <a:cs typeface="Calibri"/>
              </a:rPr>
              <a:t>),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January—</a:t>
            </a:r>
            <a:r>
              <a:rPr sz="2800" dirty="0">
                <a:latin typeface="Calibri"/>
                <a:cs typeface="Calibri"/>
              </a:rPr>
              <a:t>mid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March: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dews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shishir</a:t>
            </a:r>
            <a:r>
              <a:rPr sz="2800" spc="-10" dirty="0"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145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20" dirty="0"/>
              <a:t> </a:t>
            </a:r>
            <a:r>
              <a:rPr dirty="0"/>
              <a:t>aspects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Indian</a:t>
            </a:r>
            <a:r>
              <a:rPr spc="-15" dirty="0"/>
              <a:t> </a:t>
            </a:r>
            <a:r>
              <a:rPr spc="-10" dirty="0"/>
              <a:t>Astronomy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9390" cy="3399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762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  <a:tab pos="840105" algn="l"/>
                <a:tab pos="1646555" algn="l"/>
                <a:tab pos="3235960" algn="l"/>
                <a:tab pos="4623435" algn="l"/>
                <a:tab pos="5427980" algn="l"/>
                <a:tab pos="6379210" algn="l"/>
                <a:tab pos="7639684" algn="l"/>
                <a:tab pos="8602980" algn="l"/>
                <a:tab pos="9409430" algn="l"/>
              </a:tabLst>
            </a:pPr>
            <a:r>
              <a:rPr sz="2800" spc="-2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i="1" spc="-10" dirty="0">
                <a:latin typeface="Calibri"/>
                <a:cs typeface="Calibri"/>
              </a:rPr>
              <a:t>Vedānga</a:t>
            </a:r>
            <a:r>
              <a:rPr sz="2800" i="1" dirty="0">
                <a:latin typeface="Calibri"/>
                <a:cs typeface="Calibri"/>
              </a:rPr>
              <a:t>	</a:t>
            </a:r>
            <a:r>
              <a:rPr sz="2800" i="1" spc="-10" dirty="0">
                <a:latin typeface="Calibri"/>
                <a:cs typeface="Calibri"/>
              </a:rPr>
              <a:t>Jyotiṣa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year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begins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winter 	</a:t>
            </a:r>
            <a:r>
              <a:rPr sz="2800" dirty="0">
                <a:latin typeface="Calibri"/>
                <a:cs typeface="Calibri"/>
              </a:rPr>
              <a:t>solstice.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Hindu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calendars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several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eras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marR="6350" lvl="1" indent="-231140">
              <a:lnSpc>
                <a:spcPts val="2590"/>
              </a:lnSpc>
              <a:spcBef>
                <a:spcPts val="535"/>
              </a:spcBef>
              <a:buSzPct val="95833"/>
              <a:buFont typeface="Wingdings"/>
              <a:buChar char=""/>
              <a:tabLst>
                <a:tab pos="698500" algn="l"/>
                <a:tab pos="711835" algn="l"/>
              </a:tabLst>
            </a:pPr>
            <a:r>
              <a:rPr sz="2400" dirty="0">
                <a:latin typeface="Calibri"/>
                <a:cs typeface="Calibri"/>
              </a:rPr>
              <a:t>	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Hindu</a:t>
            </a:r>
            <a:r>
              <a:rPr sz="2400" u="sng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calendar</a:t>
            </a:r>
            <a:r>
              <a:rPr sz="2400" spc="-20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Kali</a:t>
            </a:r>
            <a:r>
              <a:rPr sz="2400" u="sng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Yuga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epoch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18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February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3102</a:t>
            </a:r>
            <a:r>
              <a:rPr sz="2400" u="sng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BCE</a:t>
            </a:r>
            <a:r>
              <a:rPr sz="2400" spc="-4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Julian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(23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January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3102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Gregorian).</a:t>
            </a:r>
            <a:endParaRPr sz="2400">
              <a:latin typeface="Calibri"/>
              <a:cs typeface="Calibri"/>
            </a:endParaRPr>
          </a:p>
          <a:p>
            <a:pPr marL="698500" marR="5080" lvl="1" indent="-231140">
              <a:lnSpc>
                <a:spcPts val="2590"/>
              </a:lnSpc>
              <a:spcBef>
                <a:spcPts val="505"/>
              </a:spcBef>
              <a:buSzPct val="95833"/>
              <a:buFont typeface="Wingdings"/>
              <a:buChar char=""/>
              <a:tabLst>
                <a:tab pos="698500" algn="l"/>
                <a:tab pos="711835" algn="l"/>
              </a:tabLst>
            </a:pPr>
            <a:r>
              <a:rPr sz="2400" dirty="0">
                <a:latin typeface="Calibri"/>
                <a:cs typeface="Calibri"/>
              </a:rPr>
              <a:t>	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Vikram Samvat</a:t>
            </a:r>
            <a:r>
              <a:rPr sz="24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calendar,</a:t>
            </a:r>
            <a:r>
              <a:rPr sz="2400" dirty="0">
                <a:latin typeface="Calibri"/>
                <a:cs typeface="Calibri"/>
              </a:rPr>
              <a:t> introduced about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12th </a:t>
            </a:r>
            <a:r>
              <a:rPr sz="2400" spc="-10" dirty="0">
                <a:latin typeface="Calibri"/>
                <a:cs typeface="Calibri"/>
              </a:rPr>
              <a:t>century,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counts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56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57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BCE.</a:t>
            </a:r>
            <a:endParaRPr sz="2400">
              <a:latin typeface="Calibri"/>
              <a:cs typeface="Calibri"/>
            </a:endParaRPr>
          </a:p>
          <a:p>
            <a:pPr marL="698500" marR="5080" lvl="1" indent="-231140">
              <a:lnSpc>
                <a:spcPts val="2590"/>
              </a:lnSpc>
              <a:spcBef>
                <a:spcPts val="500"/>
              </a:spcBef>
              <a:buSzPct val="95833"/>
              <a:buFont typeface="Wingdings"/>
              <a:buChar char=""/>
              <a:tabLst>
                <a:tab pos="698500" algn="l"/>
                <a:tab pos="711835" algn="l"/>
                <a:tab pos="1303655" algn="l"/>
                <a:tab pos="2123440" algn="l"/>
                <a:tab pos="2849245" algn="l"/>
                <a:tab pos="3571240" algn="l"/>
                <a:tab pos="3932554" algn="l"/>
                <a:tab pos="4739005" algn="l"/>
                <a:tab pos="5610860" algn="l"/>
                <a:tab pos="6923405" algn="l"/>
                <a:tab pos="7520940" algn="l"/>
                <a:tab pos="7882255" algn="l"/>
                <a:tab pos="8427720" algn="l"/>
                <a:tab pos="9331325" algn="l"/>
              </a:tabLst>
            </a:pPr>
            <a:r>
              <a:rPr sz="2400" spc="-25" dirty="0">
                <a:latin typeface="Calibri"/>
                <a:cs typeface="Calibri"/>
                <a:hlinkClick r:id="rId7"/>
              </a:rPr>
              <a:t>	The</a:t>
            </a:r>
            <a:r>
              <a:rPr sz="2400" dirty="0">
                <a:latin typeface="Calibri"/>
                <a:cs typeface="Calibri"/>
                <a:hlinkClick r:id="rId7"/>
              </a:rPr>
              <a:t>	</a:t>
            </a:r>
            <a:r>
              <a:rPr sz="2400" spc="-20" dirty="0">
                <a:latin typeface="Calibri"/>
                <a:cs typeface="Calibri"/>
                <a:hlinkClick r:id="rId7"/>
              </a:rPr>
              <a:t>"</a:t>
            </a:r>
            <a:r>
              <a:rPr sz="2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Saka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	</a:t>
            </a:r>
            <a:r>
              <a:rPr sz="2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Era</a:t>
            </a:r>
            <a:r>
              <a:rPr sz="2400" spc="-20" dirty="0">
                <a:latin typeface="Calibri"/>
                <a:cs typeface="Calibri"/>
                <a:hlinkClick r:id="rId7"/>
              </a:rPr>
              <a:t>",</a:t>
            </a:r>
            <a:r>
              <a:rPr sz="2400" dirty="0">
                <a:latin typeface="Calibri"/>
                <a:cs typeface="Calibri"/>
                <a:hlinkClick r:id="rId7"/>
              </a:rPr>
              <a:t>	</a:t>
            </a:r>
            <a:r>
              <a:rPr sz="2400" spc="-20" dirty="0">
                <a:latin typeface="Calibri"/>
                <a:cs typeface="Calibri"/>
                <a:hlinkClick r:id="rId7"/>
              </a:rPr>
              <a:t>used</a:t>
            </a:r>
            <a:r>
              <a:rPr sz="2400" dirty="0">
                <a:latin typeface="Calibri"/>
                <a:cs typeface="Calibri"/>
                <a:hlinkClick r:id="rId7"/>
              </a:rPr>
              <a:t>	</a:t>
            </a:r>
            <a:r>
              <a:rPr sz="2400" spc="-25" dirty="0">
                <a:latin typeface="Calibri"/>
                <a:cs typeface="Calibri"/>
                <a:hlinkClick r:id="rId7"/>
              </a:rPr>
              <a:t>in</a:t>
            </a:r>
            <a:r>
              <a:rPr sz="2400" dirty="0">
                <a:latin typeface="Calibri"/>
                <a:cs typeface="Calibri"/>
                <a:hlinkClick r:id="rId7"/>
              </a:rPr>
              <a:t>	</a:t>
            </a:r>
            <a:r>
              <a:rPr sz="2400" spc="-20" dirty="0">
                <a:latin typeface="Calibri"/>
                <a:cs typeface="Calibri"/>
                <a:hlinkClick r:id="rId7"/>
              </a:rPr>
              <a:t>some</a:t>
            </a:r>
            <a:r>
              <a:rPr sz="2400" dirty="0">
                <a:latin typeface="Calibri"/>
                <a:cs typeface="Calibri"/>
                <a:hlinkClick r:id="rId7"/>
              </a:rPr>
              <a:t>	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Hindu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	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calendars</a:t>
            </a:r>
            <a:r>
              <a:rPr sz="2400" dirty="0">
                <a:solidFill>
                  <a:srgbClr val="0462C1"/>
                </a:solidFill>
                <a:latin typeface="Calibri"/>
                <a:cs typeface="Calibri"/>
                <a:hlinkClick r:id="rId7"/>
              </a:rPr>
              <a:t>	</a:t>
            </a:r>
            <a:r>
              <a:rPr sz="2400" spc="-25" dirty="0">
                <a:latin typeface="Calibri"/>
                <a:cs typeface="Calibri"/>
                <a:hlinkClick r:id="rId7"/>
              </a:rPr>
              <a:t>and</a:t>
            </a:r>
            <a:r>
              <a:rPr sz="2400" dirty="0">
                <a:latin typeface="Calibri"/>
                <a:cs typeface="Calibri"/>
                <a:hlinkClick r:id="rId7"/>
              </a:rPr>
              <a:t>	</a:t>
            </a:r>
            <a:r>
              <a:rPr sz="2400" spc="-25" dirty="0">
                <a:latin typeface="Calibri"/>
                <a:cs typeface="Calibri"/>
                <a:hlinkClick r:id="rId7"/>
              </a:rPr>
              <a:t>in</a:t>
            </a:r>
            <a:r>
              <a:rPr sz="2400" dirty="0">
                <a:latin typeface="Calibri"/>
                <a:cs typeface="Calibri"/>
                <a:hlinkClick r:id="rId7"/>
              </a:rPr>
              <a:t>	</a:t>
            </a:r>
            <a:r>
              <a:rPr sz="2400" spc="-25" dirty="0">
                <a:latin typeface="Calibri"/>
                <a:cs typeface="Calibri"/>
                <a:hlinkClick r:id="rId7"/>
              </a:rPr>
              <a:t>the</a:t>
            </a:r>
            <a:r>
              <a:rPr sz="2400" dirty="0">
                <a:latin typeface="Calibri"/>
                <a:cs typeface="Calibri"/>
                <a:hlinkClick r:id="rId7"/>
              </a:rPr>
              <a:t>	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Indian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	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national</a:t>
            </a:r>
            <a:r>
              <a:rPr sz="2400" spc="-10" dirty="0">
                <a:solidFill>
                  <a:srgbClr val="0462C1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24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calendar</a:t>
            </a:r>
            <a:r>
              <a:rPr sz="2400" spc="-30" dirty="0">
                <a:latin typeface="Calibri"/>
                <a:cs typeface="Calibri"/>
                <a:hlinkClick r:id="rId7"/>
              </a:rPr>
              <a:t>,</a:t>
            </a:r>
            <a:r>
              <a:rPr sz="2400" spc="-65" dirty="0">
                <a:latin typeface="Calibri"/>
                <a:cs typeface="Calibri"/>
                <a:hlinkClick r:id="rId7"/>
              </a:rPr>
              <a:t> </a:t>
            </a:r>
            <a:r>
              <a:rPr sz="2400" dirty="0">
                <a:latin typeface="Calibri"/>
                <a:cs typeface="Calibri"/>
                <a:hlinkClick r:id="rId7"/>
              </a:rPr>
              <a:t>has</a:t>
            </a:r>
            <a:r>
              <a:rPr sz="2400" spc="-55" dirty="0">
                <a:latin typeface="Calibri"/>
                <a:cs typeface="Calibri"/>
                <a:hlinkClick r:id="rId7"/>
              </a:rPr>
              <a:t> </a:t>
            </a:r>
            <a:r>
              <a:rPr sz="2400" dirty="0">
                <a:latin typeface="Calibri"/>
                <a:cs typeface="Calibri"/>
                <a:hlinkClick r:id="rId7"/>
              </a:rPr>
              <a:t>its</a:t>
            </a:r>
            <a:r>
              <a:rPr sz="2400" spc="-70" dirty="0">
                <a:latin typeface="Calibri"/>
                <a:cs typeface="Calibri"/>
                <a:hlinkClick r:id="rId7"/>
              </a:rPr>
              <a:t> </a:t>
            </a:r>
            <a:r>
              <a:rPr sz="2400" dirty="0">
                <a:latin typeface="Calibri"/>
                <a:cs typeface="Calibri"/>
                <a:hlinkClick r:id="rId7"/>
              </a:rPr>
              <a:t>epoch</a:t>
            </a:r>
            <a:r>
              <a:rPr sz="2400" spc="-50" dirty="0">
                <a:latin typeface="Calibri"/>
                <a:cs typeface="Calibri"/>
                <a:hlinkClick r:id="rId7"/>
              </a:rPr>
              <a:t> </a:t>
            </a:r>
            <a:r>
              <a:rPr sz="2400" dirty="0">
                <a:latin typeface="Calibri"/>
                <a:cs typeface="Calibri"/>
                <a:hlinkClick r:id="rId7"/>
              </a:rPr>
              <a:t>near</a:t>
            </a:r>
            <a:r>
              <a:rPr sz="2400" spc="-45" dirty="0">
                <a:latin typeface="Calibri"/>
                <a:cs typeface="Calibri"/>
                <a:hlinkClick r:id="rId7"/>
              </a:rPr>
              <a:t> </a:t>
            </a:r>
            <a:r>
              <a:rPr sz="2400" dirty="0">
                <a:latin typeface="Calibri"/>
                <a:cs typeface="Calibri"/>
                <a:hlinkClick r:id="rId7"/>
              </a:rPr>
              <a:t>the</a:t>
            </a:r>
            <a:r>
              <a:rPr sz="2400" spc="-60" dirty="0">
                <a:latin typeface="Calibri"/>
                <a:cs typeface="Calibri"/>
                <a:hlinkClick r:id="rId7"/>
              </a:rPr>
              <a:t> </a:t>
            </a:r>
            <a:r>
              <a:rPr sz="2400" dirty="0">
                <a:latin typeface="Calibri"/>
                <a:cs typeface="Calibri"/>
                <a:hlinkClick r:id="rId7"/>
              </a:rPr>
              <a:t>vernal</a:t>
            </a:r>
            <a:r>
              <a:rPr sz="2400" spc="-40" dirty="0">
                <a:latin typeface="Calibri"/>
                <a:cs typeface="Calibri"/>
                <a:hlinkClick r:id="rId7"/>
              </a:rPr>
              <a:t> </a:t>
            </a:r>
            <a:r>
              <a:rPr sz="2400" spc="-10" dirty="0">
                <a:latin typeface="Calibri"/>
                <a:cs typeface="Calibri"/>
                <a:hlinkClick r:id="rId7"/>
              </a:rPr>
              <a:t>equinox</a:t>
            </a:r>
            <a:r>
              <a:rPr sz="2400" spc="-45" dirty="0">
                <a:latin typeface="Calibri"/>
                <a:cs typeface="Calibri"/>
                <a:hlinkClick r:id="rId7"/>
              </a:rPr>
              <a:t> </a:t>
            </a:r>
            <a:r>
              <a:rPr sz="2400" dirty="0">
                <a:latin typeface="Calibri"/>
                <a:cs typeface="Calibri"/>
                <a:hlinkClick r:id="rId7"/>
              </a:rPr>
              <a:t>of</a:t>
            </a:r>
            <a:r>
              <a:rPr sz="2400" spc="-55" dirty="0">
                <a:latin typeface="Calibri"/>
                <a:cs typeface="Calibri"/>
                <a:hlinkClick r:id="rId7"/>
              </a:rPr>
              <a:t> </a:t>
            </a:r>
            <a:r>
              <a:rPr sz="2400" dirty="0">
                <a:latin typeface="Calibri"/>
                <a:cs typeface="Calibri"/>
                <a:hlinkClick r:id="rId7"/>
              </a:rPr>
              <a:t>year</a:t>
            </a:r>
            <a:r>
              <a:rPr sz="2400" spc="-60" dirty="0">
                <a:latin typeface="Calibri"/>
                <a:cs typeface="Calibri"/>
                <a:hlinkClick r:id="rId7"/>
              </a:rPr>
              <a:t> </a:t>
            </a:r>
            <a:r>
              <a:rPr sz="2400" spc="-25" dirty="0">
                <a:latin typeface="Calibri"/>
                <a:cs typeface="Calibri"/>
                <a:hlinkClick r:id="rId7"/>
              </a:rPr>
              <a:t>78.</a:t>
            </a:r>
            <a:endParaRPr sz="2400">
              <a:latin typeface="Calibri"/>
              <a:cs typeface="Calibri"/>
            </a:endParaRPr>
          </a:p>
          <a:p>
            <a:pPr marL="711835" lvl="1" indent="-244475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183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Saptarishi</a:t>
            </a:r>
            <a:r>
              <a:rPr sz="2400" spc="-7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calendar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traditionally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epoch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3076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Historical</a:t>
            </a:r>
            <a:r>
              <a:rPr spc="-114" dirty="0"/>
              <a:t> </a:t>
            </a:r>
            <a:r>
              <a:rPr dirty="0"/>
              <a:t>Development</a:t>
            </a:r>
            <a:r>
              <a:rPr spc="-114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10" dirty="0"/>
              <a:t>Astronomy</a:t>
            </a:r>
            <a:r>
              <a:rPr spc="-130" dirty="0"/>
              <a:t> </a:t>
            </a:r>
            <a:r>
              <a:rPr dirty="0"/>
              <a:t>in</a:t>
            </a:r>
            <a:r>
              <a:rPr spc="-105" dirty="0"/>
              <a:t> </a:t>
            </a:r>
            <a:r>
              <a:rPr spc="-10" dirty="0"/>
              <a:t>India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65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b="1" dirty="0">
                <a:latin typeface="Calibri"/>
                <a:cs typeface="Calibri"/>
              </a:rPr>
              <a:t>The</a:t>
            </a:r>
            <a:r>
              <a:rPr b="1" spc="3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Rigveda</a:t>
            </a:r>
            <a:r>
              <a:rPr b="1" spc="3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</a:t>
            </a:r>
            <a:r>
              <a:rPr spc="-10" dirty="0"/>
              <a:t>c1700-</a:t>
            </a:r>
            <a:r>
              <a:rPr dirty="0"/>
              <a:t>1100</a:t>
            </a:r>
            <a:r>
              <a:rPr spc="350" dirty="0"/>
              <a:t> </a:t>
            </a:r>
            <a:r>
              <a:rPr dirty="0"/>
              <a:t>BCE),</a:t>
            </a:r>
            <a:r>
              <a:rPr spc="330" dirty="0"/>
              <a:t> </a:t>
            </a:r>
            <a:r>
              <a:rPr dirty="0"/>
              <a:t>one</a:t>
            </a:r>
            <a:r>
              <a:rPr spc="340" dirty="0"/>
              <a:t> </a:t>
            </a:r>
            <a:r>
              <a:rPr dirty="0"/>
              <a:t>of</a:t>
            </a:r>
            <a:r>
              <a:rPr spc="345" dirty="0"/>
              <a:t> </a:t>
            </a:r>
            <a:r>
              <a:rPr dirty="0"/>
              <a:t>Hinduism's</a:t>
            </a:r>
            <a:r>
              <a:rPr spc="330" dirty="0"/>
              <a:t> </a:t>
            </a:r>
            <a:r>
              <a:rPr dirty="0"/>
              <a:t>primary</a:t>
            </a:r>
            <a:r>
              <a:rPr spc="340" dirty="0"/>
              <a:t> </a:t>
            </a:r>
            <a:r>
              <a:rPr dirty="0"/>
              <a:t>and</a:t>
            </a:r>
            <a:r>
              <a:rPr spc="350" dirty="0"/>
              <a:t> </a:t>
            </a:r>
            <a:r>
              <a:rPr spc="-10" dirty="0"/>
              <a:t>foremost</a:t>
            </a:r>
          </a:p>
          <a:p>
            <a:pPr marL="241300" marR="5080">
              <a:lnSpc>
                <a:spcPct val="70000"/>
              </a:lnSpc>
              <a:spcBef>
                <a:spcPts val="465"/>
              </a:spcBef>
            </a:pPr>
            <a:r>
              <a:rPr dirty="0"/>
              <a:t>texts,</a:t>
            </a:r>
            <a:r>
              <a:rPr spc="140" dirty="0"/>
              <a:t> </a:t>
            </a:r>
            <a:r>
              <a:rPr dirty="0"/>
              <a:t>contains</a:t>
            </a:r>
            <a:r>
              <a:rPr spc="145" dirty="0"/>
              <a:t> </a:t>
            </a:r>
            <a:r>
              <a:rPr dirty="0"/>
              <a:t>the</a:t>
            </a:r>
            <a:r>
              <a:rPr spc="125" dirty="0"/>
              <a:t> </a:t>
            </a:r>
            <a:r>
              <a:rPr dirty="0"/>
              <a:t>first</a:t>
            </a:r>
            <a:r>
              <a:rPr spc="150" dirty="0"/>
              <a:t> </a:t>
            </a:r>
            <a:r>
              <a:rPr dirty="0"/>
              <a:t>records</a:t>
            </a:r>
            <a:r>
              <a:rPr spc="130" dirty="0"/>
              <a:t> </a:t>
            </a:r>
            <a:r>
              <a:rPr dirty="0"/>
              <a:t>of</a:t>
            </a:r>
            <a:r>
              <a:rPr spc="145" dirty="0"/>
              <a:t> </a:t>
            </a:r>
            <a:r>
              <a:rPr dirty="0"/>
              <a:t>sophisticated</a:t>
            </a:r>
            <a:r>
              <a:rPr spc="125" dirty="0"/>
              <a:t> </a:t>
            </a:r>
            <a:r>
              <a:rPr dirty="0"/>
              <a:t>astronomy</a:t>
            </a:r>
            <a:r>
              <a:rPr spc="145" dirty="0"/>
              <a:t> </a:t>
            </a:r>
            <a:r>
              <a:rPr dirty="0"/>
              <a:t>in</a:t>
            </a:r>
            <a:r>
              <a:rPr spc="145" dirty="0"/>
              <a:t> </a:t>
            </a:r>
            <a:r>
              <a:rPr dirty="0"/>
              <a:t>India</a:t>
            </a:r>
            <a:r>
              <a:rPr spc="145" dirty="0"/>
              <a:t> </a:t>
            </a:r>
            <a:r>
              <a:rPr spc="-10" dirty="0"/>
              <a:t>dating </a:t>
            </a:r>
            <a:r>
              <a:rPr dirty="0"/>
              <a:t>back</a:t>
            </a:r>
            <a:r>
              <a:rPr spc="-4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at</a:t>
            </a:r>
            <a:r>
              <a:rPr spc="-35" dirty="0"/>
              <a:t> </a:t>
            </a:r>
            <a:r>
              <a:rPr dirty="0"/>
              <a:t>least</a:t>
            </a:r>
            <a:r>
              <a:rPr spc="-45" dirty="0"/>
              <a:t> </a:t>
            </a:r>
            <a:r>
              <a:rPr dirty="0"/>
              <a:t>2000</a:t>
            </a:r>
            <a:r>
              <a:rPr spc="-75" dirty="0"/>
              <a:t> </a:t>
            </a:r>
            <a:r>
              <a:rPr spc="-20" dirty="0"/>
              <a:t>BCE.</a:t>
            </a:r>
          </a:p>
          <a:p>
            <a:pPr marL="241300" marR="6985" indent="-229235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According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Rigveda,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Indians divided</a:t>
            </a:r>
            <a:r>
              <a:rPr spc="-1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year</a:t>
            </a:r>
            <a:r>
              <a:rPr spc="5" dirty="0"/>
              <a:t> </a:t>
            </a:r>
            <a:r>
              <a:rPr dirty="0"/>
              <a:t>into 360 days, </a:t>
            </a:r>
            <a:r>
              <a:rPr spc="-10" dirty="0"/>
              <a:t>which </a:t>
            </a:r>
            <a:r>
              <a:rPr dirty="0"/>
              <a:t>were</a:t>
            </a:r>
            <a:r>
              <a:rPr spc="-50" dirty="0"/>
              <a:t> </a:t>
            </a:r>
            <a:r>
              <a:rPr dirty="0"/>
              <a:t>then</a:t>
            </a:r>
            <a:r>
              <a:rPr spc="-50" dirty="0"/>
              <a:t> </a:t>
            </a:r>
            <a:r>
              <a:rPr dirty="0"/>
              <a:t>divided</a:t>
            </a:r>
            <a:r>
              <a:rPr spc="-4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12</a:t>
            </a:r>
            <a:r>
              <a:rPr spc="-45" dirty="0"/>
              <a:t> </a:t>
            </a:r>
            <a:r>
              <a:rPr dirty="0"/>
              <a:t>months</a:t>
            </a:r>
            <a:r>
              <a:rPr spc="-5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30</a:t>
            </a:r>
            <a:r>
              <a:rPr spc="-60" dirty="0"/>
              <a:t> </a:t>
            </a:r>
            <a:r>
              <a:rPr spc="-10" dirty="0"/>
              <a:t>days.</a:t>
            </a:r>
          </a:p>
          <a:p>
            <a:pPr marL="241300" marR="6985" indent="-22923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  <a:tab pos="923925" algn="l"/>
                <a:tab pos="2477135" algn="l"/>
                <a:tab pos="3612515" algn="l"/>
                <a:tab pos="4412615" algn="l"/>
                <a:tab pos="5382260" algn="l"/>
                <a:tab pos="6544945" algn="l"/>
                <a:tab pos="7380605" algn="l"/>
                <a:tab pos="7790815" algn="l"/>
                <a:tab pos="8613775" algn="l"/>
              </a:tabLst>
            </a:pPr>
            <a:r>
              <a:rPr spc="-25" dirty="0"/>
              <a:t>Two</a:t>
            </a:r>
            <a:r>
              <a:rPr dirty="0"/>
              <a:t>	</a:t>
            </a:r>
            <a:r>
              <a:rPr spc="-10" dirty="0"/>
              <a:t>intercalary</a:t>
            </a:r>
            <a:r>
              <a:rPr dirty="0"/>
              <a:t>	</a:t>
            </a:r>
            <a:r>
              <a:rPr spc="-10" dirty="0"/>
              <a:t>periods</a:t>
            </a:r>
            <a:r>
              <a:rPr dirty="0"/>
              <a:t>	</a:t>
            </a:r>
            <a:r>
              <a:rPr spc="-20" dirty="0"/>
              <a:t>were</a:t>
            </a:r>
            <a:r>
              <a:rPr dirty="0"/>
              <a:t>	</a:t>
            </a:r>
            <a:r>
              <a:rPr spc="-10" dirty="0"/>
              <a:t>added</a:t>
            </a:r>
            <a:r>
              <a:rPr dirty="0"/>
              <a:t>	every</a:t>
            </a:r>
            <a:r>
              <a:rPr spc="370" dirty="0"/>
              <a:t> </a:t>
            </a:r>
            <a:r>
              <a:rPr spc="-50" dirty="0"/>
              <a:t>5</a:t>
            </a:r>
            <a:r>
              <a:rPr dirty="0"/>
              <a:t>	</a:t>
            </a:r>
            <a:r>
              <a:rPr spc="-10" dirty="0"/>
              <a:t>years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bring</a:t>
            </a:r>
            <a:r>
              <a:rPr dirty="0"/>
              <a:t>	the</a:t>
            </a:r>
            <a:r>
              <a:rPr spc="405" dirty="0"/>
              <a:t> </a:t>
            </a:r>
            <a:r>
              <a:rPr spc="-10" dirty="0"/>
              <a:t>calendar </a:t>
            </a:r>
            <a:r>
              <a:rPr dirty="0"/>
              <a:t>back</a:t>
            </a:r>
            <a:r>
              <a:rPr spc="-4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line</a:t>
            </a:r>
            <a:r>
              <a:rPr spc="-4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solar</a:t>
            </a:r>
            <a:r>
              <a:rPr spc="-35" dirty="0"/>
              <a:t> </a:t>
            </a:r>
            <a:r>
              <a:rPr spc="-45" dirty="0"/>
              <a:t>year,</a:t>
            </a:r>
            <a:r>
              <a:rPr spc="-35" dirty="0"/>
              <a:t> </a:t>
            </a:r>
            <a:r>
              <a:rPr dirty="0"/>
              <a:t>ensuring</a:t>
            </a:r>
            <a:r>
              <a:rPr spc="-75" dirty="0"/>
              <a:t> </a:t>
            </a:r>
            <a:r>
              <a:rPr dirty="0"/>
              <a:t>that</a:t>
            </a:r>
            <a:r>
              <a:rPr spc="-45" dirty="0"/>
              <a:t> </a:t>
            </a:r>
            <a:r>
              <a:rPr dirty="0"/>
              <a:t>years</a:t>
            </a:r>
            <a:r>
              <a:rPr spc="-30" dirty="0"/>
              <a:t> </a:t>
            </a:r>
            <a:r>
              <a:rPr spc="-10" dirty="0"/>
              <a:t>averaged</a:t>
            </a:r>
            <a:r>
              <a:rPr spc="-55" dirty="0"/>
              <a:t> </a:t>
            </a:r>
            <a:r>
              <a:rPr dirty="0"/>
              <a:t>366</a:t>
            </a:r>
            <a:r>
              <a:rPr spc="-55" dirty="0"/>
              <a:t> </a:t>
            </a:r>
            <a:r>
              <a:rPr spc="-10" dirty="0"/>
              <a:t>days.</a:t>
            </a:r>
          </a:p>
          <a:p>
            <a:pPr marL="241300" indent="-228600">
              <a:lnSpc>
                <a:spcPts val="265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135" dirty="0"/>
              <a:t> </a:t>
            </a:r>
            <a:r>
              <a:rPr dirty="0"/>
              <a:t>Indian</a:t>
            </a:r>
            <a:r>
              <a:rPr spc="145" dirty="0"/>
              <a:t> </a:t>
            </a:r>
            <a:r>
              <a:rPr dirty="0"/>
              <a:t>year,</a:t>
            </a:r>
            <a:r>
              <a:rPr spc="155" dirty="0"/>
              <a:t> </a:t>
            </a:r>
            <a:r>
              <a:rPr spc="-10" dirty="0"/>
              <a:t>however,</a:t>
            </a:r>
            <a:r>
              <a:rPr spc="160" dirty="0"/>
              <a:t> </a:t>
            </a:r>
            <a:r>
              <a:rPr dirty="0"/>
              <a:t>migrated</a:t>
            </a:r>
            <a:r>
              <a:rPr spc="155" dirty="0"/>
              <a:t> </a:t>
            </a:r>
            <a:r>
              <a:rPr dirty="0"/>
              <a:t>four</a:t>
            </a:r>
            <a:r>
              <a:rPr spc="155" dirty="0"/>
              <a:t> </a:t>
            </a:r>
            <a:r>
              <a:rPr dirty="0"/>
              <a:t>days</a:t>
            </a:r>
            <a:r>
              <a:rPr spc="155" dirty="0"/>
              <a:t> </a:t>
            </a:r>
            <a:r>
              <a:rPr dirty="0"/>
              <a:t>every</a:t>
            </a:r>
            <a:r>
              <a:rPr spc="160" dirty="0"/>
              <a:t> </a:t>
            </a:r>
            <a:r>
              <a:rPr dirty="0"/>
              <a:t>five</a:t>
            </a:r>
            <a:r>
              <a:rPr spc="155" dirty="0"/>
              <a:t> </a:t>
            </a:r>
            <a:r>
              <a:rPr dirty="0"/>
              <a:t>years,</a:t>
            </a:r>
            <a:r>
              <a:rPr spc="155" dirty="0"/>
              <a:t> </a:t>
            </a:r>
            <a:r>
              <a:rPr dirty="0"/>
              <a:t>and</a:t>
            </a:r>
            <a:r>
              <a:rPr spc="155" dirty="0"/>
              <a:t> </a:t>
            </a:r>
            <a:r>
              <a:rPr spc="-10" dirty="0"/>
              <a:t>Indian</a:t>
            </a:r>
          </a:p>
          <a:p>
            <a:pPr marL="241300" marR="6350">
              <a:lnSpc>
                <a:spcPct val="70000"/>
              </a:lnSpc>
              <a:spcBef>
                <a:spcPts val="465"/>
              </a:spcBef>
              <a:tabLst>
                <a:tab pos="2178050" algn="l"/>
                <a:tab pos="3804920" algn="l"/>
                <a:tab pos="5193030" algn="l"/>
                <a:tab pos="5942965" algn="l"/>
                <a:tab pos="7341234" algn="l"/>
                <a:tab pos="8223250" algn="l"/>
                <a:tab pos="9747885" algn="l"/>
              </a:tabLst>
            </a:pPr>
            <a:r>
              <a:rPr spc="-10" dirty="0"/>
              <a:t>astronomers</a:t>
            </a:r>
            <a:r>
              <a:rPr dirty="0"/>
              <a:t>	</a:t>
            </a:r>
            <a:r>
              <a:rPr spc="-10" dirty="0"/>
              <a:t>constantly</a:t>
            </a:r>
            <a:r>
              <a:rPr dirty="0"/>
              <a:t>	</a:t>
            </a:r>
            <a:r>
              <a:rPr spc="-10" dirty="0"/>
              <a:t>tweaked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adjusted</a:t>
            </a:r>
            <a:r>
              <a:rPr dirty="0"/>
              <a:t>	</a:t>
            </a:r>
            <a:r>
              <a:rPr spc="-10" dirty="0"/>
              <a:t>their</a:t>
            </a:r>
            <a:r>
              <a:rPr dirty="0"/>
              <a:t>	</a:t>
            </a:r>
            <a:r>
              <a:rPr spc="-10" dirty="0"/>
              <a:t>calendars</a:t>
            </a:r>
            <a:r>
              <a:rPr dirty="0"/>
              <a:t>	</a:t>
            </a:r>
            <a:r>
              <a:rPr spc="-25" dirty="0"/>
              <a:t>over </a:t>
            </a:r>
            <a:r>
              <a:rPr spc="-10" dirty="0"/>
              <a:t>millennia.</a:t>
            </a:r>
          </a:p>
          <a:p>
            <a:pPr marL="241300" marR="8255" indent="-229235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310" dirty="0"/>
              <a:t> </a:t>
            </a:r>
            <a:r>
              <a:rPr dirty="0"/>
              <a:t>text</a:t>
            </a:r>
            <a:r>
              <a:rPr spc="315" dirty="0"/>
              <a:t> </a:t>
            </a:r>
            <a:r>
              <a:rPr dirty="0"/>
              <a:t>also</a:t>
            </a:r>
            <a:r>
              <a:rPr spc="310" dirty="0"/>
              <a:t> </a:t>
            </a:r>
            <a:r>
              <a:rPr dirty="0"/>
              <a:t>demonstrates</a:t>
            </a:r>
            <a:r>
              <a:rPr spc="310" dirty="0"/>
              <a:t> </a:t>
            </a:r>
            <a:r>
              <a:rPr dirty="0"/>
              <a:t>that</a:t>
            </a:r>
            <a:r>
              <a:rPr spc="315" dirty="0"/>
              <a:t> </a:t>
            </a:r>
            <a:r>
              <a:rPr dirty="0"/>
              <a:t>the</a:t>
            </a:r>
            <a:r>
              <a:rPr spc="300" dirty="0"/>
              <a:t> </a:t>
            </a:r>
            <a:r>
              <a:rPr dirty="0"/>
              <a:t>Indians</a:t>
            </a:r>
            <a:r>
              <a:rPr spc="315" dirty="0"/>
              <a:t> </a:t>
            </a:r>
            <a:r>
              <a:rPr dirty="0"/>
              <a:t>used</a:t>
            </a:r>
            <a:r>
              <a:rPr spc="310" dirty="0"/>
              <a:t> </a:t>
            </a:r>
            <a:r>
              <a:rPr dirty="0"/>
              <a:t>four</a:t>
            </a:r>
            <a:r>
              <a:rPr spc="315" dirty="0"/>
              <a:t> </a:t>
            </a:r>
            <a:r>
              <a:rPr dirty="0"/>
              <a:t>cardinal</a:t>
            </a:r>
            <a:r>
              <a:rPr spc="305" dirty="0"/>
              <a:t> </a:t>
            </a:r>
            <a:r>
              <a:rPr dirty="0"/>
              <a:t>points</a:t>
            </a:r>
            <a:r>
              <a:rPr spc="315" dirty="0"/>
              <a:t> </a:t>
            </a:r>
            <a:r>
              <a:rPr spc="-25" dirty="0"/>
              <a:t>to </a:t>
            </a:r>
            <a:r>
              <a:rPr dirty="0"/>
              <a:t>ensure</a:t>
            </a:r>
            <a:r>
              <a:rPr spc="-114" dirty="0"/>
              <a:t> </a:t>
            </a:r>
            <a:r>
              <a:rPr dirty="0"/>
              <a:t>that</a:t>
            </a:r>
            <a:r>
              <a:rPr spc="-70" dirty="0"/>
              <a:t> </a:t>
            </a:r>
            <a:r>
              <a:rPr dirty="0"/>
              <a:t>altars</a:t>
            </a:r>
            <a:r>
              <a:rPr spc="-70" dirty="0"/>
              <a:t> </a:t>
            </a:r>
            <a:r>
              <a:rPr dirty="0"/>
              <a:t>were</a:t>
            </a:r>
            <a:r>
              <a:rPr spc="-85" dirty="0"/>
              <a:t> </a:t>
            </a:r>
            <a:r>
              <a:rPr dirty="0"/>
              <a:t>properly</a:t>
            </a:r>
            <a:r>
              <a:rPr spc="-95" dirty="0"/>
              <a:t> </a:t>
            </a:r>
            <a:r>
              <a:rPr spc="-10" dirty="0"/>
              <a:t>oriented.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5" dirty="0"/>
              <a:t> </a:t>
            </a:r>
            <a:r>
              <a:rPr dirty="0"/>
              <a:t>aspects of Indian </a:t>
            </a:r>
            <a:r>
              <a:rPr spc="-10" dirty="0"/>
              <a:t>Mathematics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7485" cy="3011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715" indent="-22796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popular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thinking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among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world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divided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 	</a:t>
            </a:r>
            <a:r>
              <a:rPr sz="2800" dirty="0">
                <a:latin typeface="Calibri"/>
                <a:cs typeface="Calibri"/>
              </a:rPr>
              <a:t>those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mathematics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those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don’t.</a:t>
            </a:r>
            <a:endParaRPr sz="280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Mathematics</a:t>
            </a:r>
            <a:r>
              <a:rPr sz="2800" spc="41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4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considered</a:t>
            </a:r>
            <a:r>
              <a:rPr sz="2800" spc="4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41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4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part</a:t>
            </a:r>
            <a:r>
              <a:rPr sz="2800" spc="41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life.</a:t>
            </a:r>
            <a:r>
              <a:rPr sz="2800" spc="4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4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1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why 	</a:t>
            </a:r>
            <a:r>
              <a:rPr sz="2800" dirty="0">
                <a:latin typeface="Calibri"/>
                <a:cs typeface="Calibri"/>
              </a:rPr>
              <a:t>mathematics</a:t>
            </a:r>
            <a:r>
              <a:rPr sz="2800" spc="6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could</a:t>
            </a:r>
            <a:r>
              <a:rPr sz="2800" spc="6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6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found</a:t>
            </a:r>
            <a:r>
              <a:rPr sz="2800" spc="6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6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temple</a:t>
            </a:r>
            <a:r>
              <a:rPr sz="2800" spc="6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inscriptions,</a:t>
            </a:r>
            <a:r>
              <a:rPr sz="2800" spc="6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literary</a:t>
            </a:r>
            <a:r>
              <a:rPr sz="2800" spc="6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work 	</a:t>
            </a:r>
            <a:r>
              <a:rPr sz="2800" dirty="0">
                <a:latin typeface="Calibri"/>
                <a:cs typeface="Calibri"/>
              </a:rPr>
              <a:t>addressing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issues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life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discussion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religion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spirituality.</a:t>
            </a:r>
            <a:endParaRPr sz="280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Bhaskaracarya</a:t>
            </a:r>
            <a:r>
              <a:rPr sz="2800" spc="34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brings</a:t>
            </a:r>
            <a:r>
              <a:rPr sz="2800" spc="35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interesting</a:t>
            </a:r>
            <a:r>
              <a:rPr sz="2800" spc="35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mathematical</a:t>
            </a:r>
            <a:r>
              <a:rPr sz="2800" spc="34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concepts</a:t>
            </a:r>
            <a:r>
              <a:rPr sz="2800" spc="355" dirty="0">
                <a:latin typeface="Calibri"/>
                <a:cs typeface="Calibri"/>
              </a:rPr>
              <a:t>   </a:t>
            </a:r>
            <a:r>
              <a:rPr sz="2800" spc="-25" dirty="0">
                <a:latin typeface="Calibri"/>
                <a:cs typeface="Calibri"/>
              </a:rPr>
              <a:t>by 	</a:t>
            </a:r>
            <a:r>
              <a:rPr sz="2800" dirty="0">
                <a:latin typeface="Calibri"/>
                <a:cs typeface="Calibri"/>
              </a:rPr>
              <a:t>composing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riddles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students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solving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Historical</a:t>
            </a:r>
            <a:r>
              <a:rPr spc="-114" dirty="0"/>
              <a:t> </a:t>
            </a:r>
            <a:r>
              <a:rPr dirty="0"/>
              <a:t>Development</a:t>
            </a:r>
            <a:r>
              <a:rPr spc="-114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10" dirty="0"/>
              <a:t>Astronomy</a:t>
            </a:r>
            <a:r>
              <a:rPr spc="-130" dirty="0"/>
              <a:t> </a:t>
            </a:r>
            <a:r>
              <a:rPr dirty="0"/>
              <a:t>in</a:t>
            </a:r>
            <a:r>
              <a:rPr spc="-105" dirty="0"/>
              <a:t> </a:t>
            </a:r>
            <a:r>
              <a:rPr spc="-10" dirty="0"/>
              <a:t>India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6985" indent="-229235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b="1" dirty="0">
                <a:latin typeface="Calibri"/>
                <a:cs typeface="Calibri"/>
              </a:rPr>
              <a:t>The</a:t>
            </a:r>
            <a:r>
              <a:rPr b="1" spc="3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Jyotisa</a:t>
            </a:r>
            <a:r>
              <a:rPr b="1" spc="37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Vedanga</a:t>
            </a:r>
            <a:r>
              <a:rPr dirty="0"/>
              <a:t>,</a:t>
            </a:r>
            <a:r>
              <a:rPr spc="375" dirty="0"/>
              <a:t> </a:t>
            </a:r>
            <a:r>
              <a:rPr dirty="0"/>
              <a:t>the</a:t>
            </a:r>
            <a:r>
              <a:rPr spc="380" dirty="0"/>
              <a:t> </a:t>
            </a:r>
            <a:r>
              <a:rPr dirty="0"/>
              <a:t>first</a:t>
            </a:r>
            <a:r>
              <a:rPr spc="370" dirty="0"/>
              <a:t> </a:t>
            </a:r>
            <a:r>
              <a:rPr dirty="0"/>
              <a:t>Vedic</a:t>
            </a:r>
            <a:r>
              <a:rPr spc="375" dirty="0"/>
              <a:t> </a:t>
            </a:r>
            <a:r>
              <a:rPr dirty="0"/>
              <a:t>text</a:t>
            </a:r>
            <a:r>
              <a:rPr spc="370" dirty="0"/>
              <a:t> </a:t>
            </a:r>
            <a:r>
              <a:rPr dirty="0"/>
              <a:t>to</a:t>
            </a:r>
            <a:r>
              <a:rPr spc="370" dirty="0"/>
              <a:t> </a:t>
            </a:r>
            <a:r>
              <a:rPr dirty="0"/>
              <a:t>mention</a:t>
            </a:r>
            <a:r>
              <a:rPr spc="380" dirty="0"/>
              <a:t> </a:t>
            </a:r>
            <a:r>
              <a:rPr dirty="0"/>
              <a:t>astronomical</a:t>
            </a:r>
            <a:r>
              <a:rPr spc="370" dirty="0"/>
              <a:t> </a:t>
            </a:r>
            <a:r>
              <a:rPr spc="-10" dirty="0"/>
              <a:t>data, </a:t>
            </a:r>
            <a:r>
              <a:rPr dirty="0"/>
              <a:t>records events</a:t>
            </a:r>
            <a:r>
              <a:rPr spc="15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far</a:t>
            </a:r>
            <a:r>
              <a:rPr spc="20" dirty="0"/>
              <a:t> </a:t>
            </a:r>
            <a:r>
              <a:rPr dirty="0"/>
              <a:t>back</a:t>
            </a:r>
            <a:r>
              <a:rPr spc="20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4000</a:t>
            </a:r>
            <a:r>
              <a:rPr spc="15" dirty="0"/>
              <a:t> </a:t>
            </a:r>
            <a:r>
              <a:rPr dirty="0"/>
              <a:t>BCE,</a:t>
            </a:r>
            <a:r>
              <a:rPr spc="10" dirty="0"/>
              <a:t> </a:t>
            </a:r>
            <a:r>
              <a:rPr dirty="0"/>
              <a:t>though</a:t>
            </a:r>
            <a:r>
              <a:rPr spc="10" dirty="0"/>
              <a:t> </a:t>
            </a:r>
            <a:r>
              <a:rPr dirty="0"/>
              <a:t>many</a:t>
            </a:r>
            <a:r>
              <a:rPr spc="-5" dirty="0"/>
              <a:t> </a:t>
            </a:r>
            <a:r>
              <a:rPr dirty="0"/>
              <a:t>archaeo</a:t>
            </a:r>
            <a:r>
              <a:rPr spc="10" dirty="0"/>
              <a:t> </a:t>
            </a:r>
            <a:r>
              <a:rPr spc="-10" dirty="0"/>
              <a:t>astronomers </a:t>
            </a:r>
            <a:r>
              <a:rPr dirty="0"/>
              <a:t>believe</a:t>
            </a:r>
            <a:r>
              <a:rPr spc="-6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may</a:t>
            </a:r>
            <a:r>
              <a:rPr spc="-30" dirty="0"/>
              <a:t> </a:t>
            </a:r>
            <a:r>
              <a:rPr dirty="0"/>
              <a:t>include</a:t>
            </a:r>
            <a:r>
              <a:rPr spc="-45" dirty="0"/>
              <a:t> </a:t>
            </a:r>
            <a:r>
              <a:rPr dirty="0"/>
              <a:t>observations</a:t>
            </a:r>
            <a:r>
              <a:rPr spc="-45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far</a:t>
            </a:r>
            <a:r>
              <a:rPr spc="-25" dirty="0"/>
              <a:t> </a:t>
            </a:r>
            <a:r>
              <a:rPr dirty="0"/>
              <a:t>back</a:t>
            </a:r>
            <a:r>
              <a:rPr spc="-35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11</a:t>
            </a:r>
            <a:r>
              <a:rPr spc="-40" dirty="0"/>
              <a:t> </a:t>
            </a:r>
            <a:r>
              <a:rPr dirty="0"/>
              <a:t>000</a:t>
            </a:r>
            <a:r>
              <a:rPr spc="-50" dirty="0"/>
              <a:t> </a:t>
            </a:r>
            <a:r>
              <a:rPr spc="-20" dirty="0"/>
              <a:t>BCE.</a:t>
            </a:r>
          </a:p>
          <a:p>
            <a:pPr marL="241300" marR="5715" indent="-229235" algn="just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They</a:t>
            </a:r>
            <a:r>
              <a:rPr spc="365" dirty="0"/>
              <a:t> </a:t>
            </a:r>
            <a:r>
              <a:rPr dirty="0"/>
              <a:t>note</a:t>
            </a:r>
            <a:r>
              <a:rPr spc="370" dirty="0"/>
              <a:t> </a:t>
            </a:r>
            <a:r>
              <a:rPr dirty="0"/>
              <a:t>that</a:t>
            </a:r>
            <a:r>
              <a:rPr spc="380" dirty="0"/>
              <a:t> </a:t>
            </a:r>
            <a:r>
              <a:rPr dirty="0"/>
              <a:t>some</a:t>
            </a:r>
            <a:r>
              <a:rPr spc="360" dirty="0"/>
              <a:t> </a:t>
            </a:r>
            <a:r>
              <a:rPr dirty="0"/>
              <a:t>of</a:t>
            </a:r>
            <a:r>
              <a:rPr spc="380" dirty="0"/>
              <a:t> </a:t>
            </a:r>
            <a:r>
              <a:rPr dirty="0"/>
              <a:t>the</a:t>
            </a:r>
            <a:r>
              <a:rPr spc="375" dirty="0"/>
              <a:t> </a:t>
            </a:r>
            <a:r>
              <a:rPr dirty="0"/>
              <a:t>records</a:t>
            </a:r>
            <a:r>
              <a:rPr spc="385" dirty="0"/>
              <a:t> </a:t>
            </a:r>
            <a:r>
              <a:rPr dirty="0"/>
              <a:t>may</a:t>
            </a:r>
            <a:r>
              <a:rPr spc="370" dirty="0"/>
              <a:t> </a:t>
            </a:r>
            <a:r>
              <a:rPr dirty="0"/>
              <a:t>have</a:t>
            </a:r>
            <a:r>
              <a:rPr spc="380" dirty="0"/>
              <a:t> </a:t>
            </a:r>
            <a:r>
              <a:rPr dirty="0"/>
              <a:t>been</a:t>
            </a:r>
            <a:r>
              <a:rPr spc="370" dirty="0"/>
              <a:t> </a:t>
            </a:r>
            <a:r>
              <a:rPr dirty="0"/>
              <a:t>copied</a:t>
            </a:r>
            <a:r>
              <a:rPr spc="380" dirty="0"/>
              <a:t> </a:t>
            </a:r>
            <a:r>
              <a:rPr dirty="0"/>
              <a:t>from</a:t>
            </a:r>
            <a:r>
              <a:rPr spc="380" dirty="0"/>
              <a:t> </a:t>
            </a:r>
            <a:r>
              <a:rPr spc="-10" dirty="0"/>
              <a:t>earlier </a:t>
            </a:r>
            <a:r>
              <a:rPr dirty="0"/>
              <a:t>manuscripts,</a:t>
            </a:r>
            <a:r>
              <a:rPr spc="-10" dirty="0"/>
              <a:t> </a:t>
            </a:r>
            <a:r>
              <a:rPr dirty="0"/>
              <a:t>but</a:t>
            </a:r>
            <a:r>
              <a:rPr spc="-5" dirty="0"/>
              <a:t> </a:t>
            </a:r>
            <a:r>
              <a:rPr dirty="0"/>
              <a:t>more</a:t>
            </a:r>
            <a:r>
              <a:rPr spc="-20" dirty="0"/>
              <a:t> </a:t>
            </a:r>
            <a:r>
              <a:rPr dirty="0"/>
              <a:t>research is</a:t>
            </a:r>
            <a:r>
              <a:rPr spc="-20" dirty="0"/>
              <a:t> </a:t>
            </a:r>
            <a:r>
              <a:rPr dirty="0"/>
              <a:t>needed</a:t>
            </a:r>
            <a:r>
              <a:rPr spc="-1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this area</a:t>
            </a:r>
            <a:r>
              <a:rPr spc="-10" dirty="0"/>
              <a:t> </a:t>
            </a:r>
            <a:r>
              <a:rPr dirty="0"/>
              <a:t>because</a:t>
            </a:r>
            <a:r>
              <a:rPr spc="-10" dirty="0"/>
              <a:t> </a:t>
            </a:r>
            <a:r>
              <a:rPr dirty="0"/>
              <a:t>many</a:t>
            </a:r>
            <a:r>
              <a:rPr spc="-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the </a:t>
            </a:r>
            <a:r>
              <a:rPr spc="-10" dirty="0"/>
              <a:t>references</a:t>
            </a:r>
            <a:r>
              <a:rPr spc="-9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unclear</a:t>
            </a:r>
            <a:r>
              <a:rPr spc="-6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couched</a:t>
            </a:r>
            <a:r>
              <a:rPr spc="-6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religious</a:t>
            </a:r>
            <a:r>
              <a:rPr spc="-50" dirty="0"/>
              <a:t> </a:t>
            </a:r>
            <a:r>
              <a:rPr spc="-10" dirty="0"/>
              <a:t>terminology.</a:t>
            </a:r>
          </a:p>
          <a:p>
            <a:pPr marL="241300" marR="5080" indent="-229235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Many</a:t>
            </a:r>
            <a:r>
              <a:rPr spc="545" dirty="0"/>
              <a:t> </a:t>
            </a:r>
            <a:r>
              <a:rPr dirty="0"/>
              <a:t>advances</a:t>
            </a:r>
            <a:r>
              <a:rPr spc="525" dirty="0"/>
              <a:t> </a:t>
            </a:r>
            <a:r>
              <a:rPr dirty="0"/>
              <a:t>in</a:t>
            </a:r>
            <a:r>
              <a:rPr spc="550" dirty="0"/>
              <a:t> </a:t>
            </a:r>
            <a:r>
              <a:rPr dirty="0"/>
              <a:t>measuring</a:t>
            </a:r>
            <a:r>
              <a:rPr spc="545" dirty="0"/>
              <a:t> </a:t>
            </a:r>
            <a:r>
              <a:rPr dirty="0"/>
              <a:t>time</a:t>
            </a:r>
            <a:r>
              <a:rPr spc="530" dirty="0"/>
              <a:t> </a:t>
            </a:r>
            <a:r>
              <a:rPr dirty="0"/>
              <a:t>and</a:t>
            </a:r>
            <a:r>
              <a:rPr spc="545" dirty="0"/>
              <a:t> </a:t>
            </a:r>
            <a:r>
              <a:rPr dirty="0"/>
              <a:t>the</a:t>
            </a:r>
            <a:r>
              <a:rPr spc="525" dirty="0"/>
              <a:t> </a:t>
            </a:r>
            <a:r>
              <a:rPr dirty="0"/>
              <a:t>progression</a:t>
            </a:r>
            <a:r>
              <a:rPr spc="535" dirty="0"/>
              <a:t> </a:t>
            </a:r>
            <a:r>
              <a:rPr dirty="0"/>
              <a:t>of</a:t>
            </a:r>
            <a:r>
              <a:rPr spc="540" dirty="0"/>
              <a:t> </a:t>
            </a:r>
            <a:r>
              <a:rPr dirty="0"/>
              <a:t>the</a:t>
            </a:r>
            <a:r>
              <a:rPr spc="525" dirty="0"/>
              <a:t> </a:t>
            </a:r>
            <a:r>
              <a:rPr spc="-10" dirty="0"/>
              <a:t>heavens </a:t>
            </a:r>
            <a:r>
              <a:rPr dirty="0"/>
              <a:t>occurred</a:t>
            </a:r>
            <a:r>
              <a:rPr spc="545" dirty="0"/>
              <a:t> </a:t>
            </a:r>
            <a:r>
              <a:rPr dirty="0"/>
              <a:t>during</a:t>
            </a:r>
            <a:r>
              <a:rPr spc="555" dirty="0"/>
              <a:t> </a:t>
            </a:r>
            <a:r>
              <a:rPr dirty="0"/>
              <a:t>this</a:t>
            </a:r>
            <a:r>
              <a:rPr spc="530" dirty="0"/>
              <a:t> </a:t>
            </a:r>
            <a:r>
              <a:rPr dirty="0"/>
              <a:t>period,</a:t>
            </a:r>
            <a:r>
              <a:rPr spc="545" dirty="0"/>
              <a:t> </a:t>
            </a:r>
            <a:r>
              <a:rPr dirty="0"/>
              <a:t>as</a:t>
            </a:r>
            <a:r>
              <a:rPr spc="540" dirty="0"/>
              <a:t> </a:t>
            </a:r>
            <a:r>
              <a:rPr dirty="0"/>
              <a:t>well</a:t>
            </a:r>
            <a:r>
              <a:rPr spc="555" dirty="0"/>
              <a:t> </a:t>
            </a:r>
            <a:r>
              <a:rPr dirty="0"/>
              <a:t>as</a:t>
            </a:r>
            <a:r>
              <a:rPr spc="545" dirty="0"/>
              <a:t> </a:t>
            </a:r>
            <a:r>
              <a:rPr dirty="0"/>
              <a:t>a</a:t>
            </a:r>
            <a:r>
              <a:rPr spc="555" dirty="0"/>
              <a:t> </a:t>
            </a:r>
            <a:r>
              <a:rPr dirty="0"/>
              <a:t>few</a:t>
            </a:r>
            <a:r>
              <a:rPr spc="550" dirty="0"/>
              <a:t> </a:t>
            </a:r>
            <a:r>
              <a:rPr spc="-30" dirty="0"/>
              <a:t>proto-</a:t>
            </a:r>
            <a:r>
              <a:rPr dirty="0"/>
              <a:t>theories</a:t>
            </a:r>
            <a:r>
              <a:rPr spc="555" dirty="0"/>
              <a:t> </a:t>
            </a:r>
            <a:r>
              <a:rPr dirty="0"/>
              <a:t>about</a:t>
            </a:r>
            <a:r>
              <a:rPr spc="545" dirty="0"/>
              <a:t> </a:t>
            </a:r>
            <a:r>
              <a:rPr spc="-25" dirty="0"/>
              <a:t>the </a:t>
            </a:r>
            <a:r>
              <a:rPr spc="-10" dirty="0"/>
              <a:t>structure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universe.</a:t>
            </a:r>
          </a:p>
          <a:p>
            <a:pPr marL="241300" marR="6350" indent="-229235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More</a:t>
            </a:r>
            <a:r>
              <a:rPr spc="120" dirty="0"/>
              <a:t>  </a:t>
            </a:r>
            <a:r>
              <a:rPr dirty="0"/>
              <a:t>importantly,</a:t>
            </a:r>
            <a:r>
              <a:rPr spc="130" dirty="0"/>
              <a:t>  </a:t>
            </a:r>
            <a:r>
              <a:rPr dirty="0"/>
              <a:t>this</a:t>
            </a:r>
            <a:r>
              <a:rPr spc="130" dirty="0"/>
              <a:t>  </a:t>
            </a:r>
            <a:r>
              <a:rPr dirty="0"/>
              <a:t>time</a:t>
            </a:r>
            <a:r>
              <a:rPr spc="120" dirty="0"/>
              <a:t>  </a:t>
            </a:r>
            <a:r>
              <a:rPr dirty="0"/>
              <a:t>period</a:t>
            </a:r>
            <a:r>
              <a:rPr spc="120" dirty="0"/>
              <a:t>  </a:t>
            </a:r>
            <a:r>
              <a:rPr dirty="0"/>
              <a:t>witnessed</a:t>
            </a:r>
            <a:r>
              <a:rPr spc="130" dirty="0"/>
              <a:t>  </a:t>
            </a:r>
            <a:r>
              <a:rPr dirty="0"/>
              <a:t>the</a:t>
            </a:r>
            <a:r>
              <a:rPr spc="120" dirty="0"/>
              <a:t>  </a:t>
            </a:r>
            <a:r>
              <a:rPr dirty="0"/>
              <a:t>exchange</a:t>
            </a:r>
            <a:r>
              <a:rPr spc="114" dirty="0"/>
              <a:t>  </a:t>
            </a:r>
            <a:r>
              <a:rPr dirty="0"/>
              <a:t>of</a:t>
            </a:r>
            <a:r>
              <a:rPr spc="125" dirty="0"/>
              <a:t>  </a:t>
            </a:r>
            <a:r>
              <a:rPr spc="-10" dirty="0"/>
              <a:t>ideas </a:t>
            </a:r>
            <a:r>
              <a:rPr dirty="0"/>
              <a:t>between</a:t>
            </a:r>
            <a:r>
              <a:rPr spc="60" dirty="0"/>
              <a:t>  </a:t>
            </a:r>
            <a:r>
              <a:rPr dirty="0"/>
              <a:t>Indians,</a:t>
            </a:r>
            <a:r>
              <a:rPr spc="65" dirty="0"/>
              <a:t>  </a:t>
            </a:r>
            <a:r>
              <a:rPr dirty="0"/>
              <a:t>Babylonians,</a:t>
            </a:r>
            <a:r>
              <a:rPr spc="55" dirty="0"/>
              <a:t>  </a:t>
            </a:r>
            <a:r>
              <a:rPr dirty="0"/>
              <a:t>Greeks,</a:t>
            </a:r>
            <a:r>
              <a:rPr spc="65" dirty="0"/>
              <a:t>  </a:t>
            </a:r>
            <a:r>
              <a:rPr dirty="0"/>
              <a:t>and</a:t>
            </a:r>
            <a:r>
              <a:rPr spc="70" dirty="0"/>
              <a:t>  </a:t>
            </a:r>
            <a:r>
              <a:rPr dirty="0"/>
              <a:t>Persians.</a:t>
            </a:r>
            <a:r>
              <a:rPr spc="70" dirty="0"/>
              <a:t>  </a:t>
            </a:r>
            <a:r>
              <a:rPr dirty="0"/>
              <a:t>This</a:t>
            </a:r>
            <a:r>
              <a:rPr spc="60" dirty="0"/>
              <a:t>  </a:t>
            </a:r>
            <a:r>
              <a:rPr dirty="0"/>
              <a:t>exchange</a:t>
            </a:r>
            <a:r>
              <a:rPr spc="75" dirty="0"/>
              <a:t>  </a:t>
            </a:r>
            <a:r>
              <a:rPr spc="-25" dirty="0"/>
              <a:t>of </a:t>
            </a:r>
            <a:r>
              <a:rPr dirty="0"/>
              <a:t>theories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philosophy</a:t>
            </a:r>
            <a:r>
              <a:rPr spc="-60" dirty="0"/>
              <a:t> </a:t>
            </a:r>
            <a:r>
              <a:rPr dirty="0"/>
              <a:t>was</a:t>
            </a:r>
            <a:r>
              <a:rPr spc="-60" dirty="0"/>
              <a:t> </a:t>
            </a:r>
            <a:r>
              <a:rPr dirty="0"/>
              <a:t>critical</a:t>
            </a:r>
            <a:r>
              <a:rPr spc="-4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advancement</a:t>
            </a:r>
            <a:r>
              <a:rPr spc="-7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astronomy.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Historical</a:t>
            </a:r>
            <a:r>
              <a:rPr spc="-114" dirty="0"/>
              <a:t> </a:t>
            </a:r>
            <a:r>
              <a:rPr dirty="0"/>
              <a:t>Development</a:t>
            </a:r>
            <a:r>
              <a:rPr spc="-114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10" dirty="0"/>
              <a:t>Astronomy</a:t>
            </a:r>
            <a:r>
              <a:rPr spc="-130" dirty="0"/>
              <a:t> </a:t>
            </a:r>
            <a:r>
              <a:rPr dirty="0"/>
              <a:t>in</a:t>
            </a:r>
            <a:r>
              <a:rPr spc="-105" dirty="0"/>
              <a:t> </a:t>
            </a:r>
            <a:r>
              <a:rPr spc="-10" dirty="0"/>
              <a:t>India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6985" indent="-229235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b="1" dirty="0">
                <a:latin typeface="Calibri"/>
                <a:cs typeface="Calibri"/>
              </a:rPr>
              <a:t>The</a:t>
            </a:r>
            <a:r>
              <a:rPr b="1" spc="3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Jyotisa</a:t>
            </a:r>
            <a:r>
              <a:rPr b="1" spc="37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Vedanga</a:t>
            </a:r>
            <a:r>
              <a:rPr dirty="0"/>
              <a:t>,</a:t>
            </a:r>
            <a:r>
              <a:rPr spc="375" dirty="0"/>
              <a:t> </a:t>
            </a:r>
            <a:r>
              <a:rPr dirty="0"/>
              <a:t>the</a:t>
            </a:r>
            <a:r>
              <a:rPr spc="380" dirty="0"/>
              <a:t> </a:t>
            </a:r>
            <a:r>
              <a:rPr dirty="0"/>
              <a:t>first</a:t>
            </a:r>
            <a:r>
              <a:rPr spc="370" dirty="0"/>
              <a:t> </a:t>
            </a:r>
            <a:r>
              <a:rPr dirty="0"/>
              <a:t>Vedic</a:t>
            </a:r>
            <a:r>
              <a:rPr spc="375" dirty="0"/>
              <a:t> </a:t>
            </a:r>
            <a:r>
              <a:rPr dirty="0"/>
              <a:t>text</a:t>
            </a:r>
            <a:r>
              <a:rPr spc="370" dirty="0"/>
              <a:t> </a:t>
            </a:r>
            <a:r>
              <a:rPr dirty="0"/>
              <a:t>to</a:t>
            </a:r>
            <a:r>
              <a:rPr spc="370" dirty="0"/>
              <a:t> </a:t>
            </a:r>
            <a:r>
              <a:rPr dirty="0"/>
              <a:t>mention</a:t>
            </a:r>
            <a:r>
              <a:rPr spc="380" dirty="0"/>
              <a:t> </a:t>
            </a:r>
            <a:r>
              <a:rPr dirty="0"/>
              <a:t>astronomical</a:t>
            </a:r>
            <a:r>
              <a:rPr spc="370" dirty="0"/>
              <a:t> </a:t>
            </a:r>
            <a:r>
              <a:rPr spc="-10" dirty="0"/>
              <a:t>data, </a:t>
            </a:r>
            <a:r>
              <a:rPr dirty="0"/>
              <a:t>records events</a:t>
            </a:r>
            <a:r>
              <a:rPr spc="15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far</a:t>
            </a:r>
            <a:r>
              <a:rPr spc="20" dirty="0"/>
              <a:t> </a:t>
            </a:r>
            <a:r>
              <a:rPr dirty="0"/>
              <a:t>back</a:t>
            </a:r>
            <a:r>
              <a:rPr spc="20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4000</a:t>
            </a:r>
            <a:r>
              <a:rPr spc="15" dirty="0"/>
              <a:t> </a:t>
            </a:r>
            <a:r>
              <a:rPr dirty="0"/>
              <a:t>BCE,</a:t>
            </a:r>
            <a:r>
              <a:rPr spc="10" dirty="0"/>
              <a:t> </a:t>
            </a:r>
            <a:r>
              <a:rPr dirty="0"/>
              <a:t>though</a:t>
            </a:r>
            <a:r>
              <a:rPr spc="10" dirty="0"/>
              <a:t> </a:t>
            </a:r>
            <a:r>
              <a:rPr dirty="0"/>
              <a:t>many</a:t>
            </a:r>
            <a:r>
              <a:rPr spc="-5" dirty="0"/>
              <a:t> </a:t>
            </a:r>
            <a:r>
              <a:rPr dirty="0"/>
              <a:t>archaeo</a:t>
            </a:r>
            <a:r>
              <a:rPr spc="10" dirty="0"/>
              <a:t> </a:t>
            </a:r>
            <a:r>
              <a:rPr spc="-10" dirty="0"/>
              <a:t>astronomers </a:t>
            </a:r>
            <a:r>
              <a:rPr dirty="0"/>
              <a:t>believe</a:t>
            </a:r>
            <a:r>
              <a:rPr spc="-6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may</a:t>
            </a:r>
            <a:r>
              <a:rPr spc="-30" dirty="0"/>
              <a:t> </a:t>
            </a:r>
            <a:r>
              <a:rPr dirty="0"/>
              <a:t>include</a:t>
            </a:r>
            <a:r>
              <a:rPr spc="-45" dirty="0"/>
              <a:t> </a:t>
            </a:r>
            <a:r>
              <a:rPr dirty="0"/>
              <a:t>observations</a:t>
            </a:r>
            <a:r>
              <a:rPr spc="-45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far</a:t>
            </a:r>
            <a:r>
              <a:rPr spc="-25" dirty="0"/>
              <a:t> </a:t>
            </a:r>
            <a:r>
              <a:rPr dirty="0"/>
              <a:t>back</a:t>
            </a:r>
            <a:r>
              <a:rPr spc="-35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11</a:t>
            </a:r>
            <a:r>
              <a:rPr spc="-40" dirty="0"/>
              <a:t> </a:t>
            </a:r>
            <a:r>
              <a:rPr dirty="0"/>
              <a:t>000</a:t>
            </a:r>
            <a:r>
              <a:rPr spc="-50" dirty="0"/>
              <a:t> </a:t>
            </a:r>
            <a:r>
              <a:rPr spc="-20" dirty="0"/>
              <a:t>BCE.</a:t>
            </a:r>
          </a:p>
          <a:p>
            <a:pPr marL="241300" marR="5715" indent="-229235" algn="just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They</a:t>
            </a:r>
            <a:r>
              <a:rPr spc="365" dirty="0"/>
              <a:t> </a:t>
            </a:r>
            <a:r>
              <a:rPr dirty="0"/>
              <a:t>note</a:t>
            </a:r>
            <a:r>
              <a:rPr spc="370" dirty="0"/>
              <a:t> </a:t>
            </a:r>
            <a:r>
              <a:rPr dirty="0"/>
              <a:t>that</a:t>
            </a:r>
            <a:r>
              <a:rPr spc="380" dirty="0"/>
              <a:t> </a:t>
            </a:r>
            <a:r>
              <a:rPr dirty="0"/>
              <a:t>some</a:t>
            </a:r>
            <a:r>
              <a:rPr spc="360" dirty="0"/>
              <a:t> </a:t>
            </a:r>
            <a:r>
              <a:rPr dirty="0"/>
              <a:t>of</a:t>
            </a:r>
            <a:r>
              <a:rPr spc="380" dirty="0"/>
              <a:t> </a:t>
            </a:r>
            <a:r>
              <a:rPr dirty="0"/>
              <a:t>the</a:t>
            </a:r>
            <a:r>
              <a:rPr spc="375" dirty="0"/>
              <a:t> </a:t>
            </a:r>
            <a:r>
              <a:rPr dirty="0"/>
              <a:t>records</a:t>
            </a:r>
            <a:r>
              <a:rPr spc="385" dirty="0"/>
              <a:t> </a:t>
            </a:r>
            <a:r>
              <a:rPr dirty="0"/>
              <a:t>may</a:t>
            </a:r>
            <a:r>
              <a:rPr spc="370" dirty="0"/>
              <a:t> </a:t>
            </a:r>
            <a:r>
              <a:rPr dirty="0"/>
              <a:t>have</a:t>
            </a:r>
            <a:r>
              <a:rPr spc="380" dirty="0"/>
              <a:t> </a:t>
            </a:r>
            <a:r>
              <a:rPr dirty="0"/>
              <a:t>been</a:t>
            </a:r>
            <a:r>
              <a:rPr spc="370" dirty="0"/>
              <a:t> </a:t>
            </a:r>
            <a:r>
              <a:rPr dirty="0"/>
              <a:t>copied</a:t>
            </a:r>
            <a:r>
              <a:rPr spc="380" dirty="0"/>
              <a:t> </a:t>
            </a:r>
            <a:r>
              <a:rPr dirty="0"/>
              <a:t>from</a:t>
            </a:r>
            <a:r>
              <a:rPr spc="380" dirty="0"/>
              <a:t> </a:t>
            </a:r>
            <a:r>
              <a:rPr spc="-10" dirty="0"/>
              <a:t>earlier </a:t>
            </a:r>
            <a:r>
              <a:rPr dirty="0"/>
              <a:t>manuscripts,</a:t>
            </a:r>
            <a:r>
              <a:rPr spc="-10" dirty="0"/>
              <a:t> </a:t>
            </a:r>
            <a:r>
              <a:rPr dirty="0"/>
              <a:t>but</a:t>
            </a:r>
            <a:r>
              <a:rPr spc="-5" dirty="0"/>
              <a:t> </a:t>
            </a:r>
            <a:r>
              <a:rPr dirty="0"/>
              <a:t>more</a:t>
            </a:r>
            <a:r>
              <a:rPr spc="-20" dirty="0"/>
              <a:t> </a:t>
            </a:r>
            <a:r>
              <a:rPr dirty="0"/>
              <a:t>research is</a:t>
            </a:r>
            <a:r>
              <a:rPr spc="-20" dirty="0"/>
              <a:t> </a:t>
            </a:r>
            <a:r>
              <a:rPr dirty="0"/>
              <a:t>needed</a:t>
            </a:r>
            <a:r>
              <a:rPr spc="-1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this area</a:t>
            </a:r>
            <a:r>
              <a:rPr spc="-10" dirty="0"/>
              <a:t> </a:t>
            </a:r>
            <a:r>
              <a:rPr dirty="0"/>
              <a:t>because</a:t>
            </a:r>
            <a:r>
              <a:rPr spc="-10" dirty="0"/>
              <a:t> </a:t>
            </a:r>
            <a:r>
              <a:rPr dirty="0"/>
              <a:t>many</a:t>
            </a:r>
            <a:r>
              <a:rPr spc="-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the </a:t>
            </a:r>
            <a:r>
              <a:rPr spc="-10" dirty="0"/>
              <a:t>references</a:t>
            </a:r>
            <a:r>
              <a:rPr spc="-9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unclear</a:t>
            </a:r>
            <a:r>
              <a:rPr spc="-6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couched</a:t>
            </a:r>
            <a:r>
              <a:rPr spc="-6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religious</a:t>
            </a:r>
            <a:r>
              <a:rPr spc="-50" dirty="0"/>
              <a:t> </a:t>
            </a:r>
            <a:r>
              <a:rPr spc="-10" dirty="0"/>
              <a:t>terminology.</a:t>
            </a:r>
          </a:p>
          <a:p>
            <a:pPr marL="241300" marR="5080" indent="-229235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Many</a:t>
            </a:r>
            <a:r>
              <a:rPr spc="545" dirty="0"/>
              <a:t> </a:t>
            </a:r>
            <a:r>
              <a:rPr dirty="0"/>
              <a:t>advances</a:t>
            </a:r>
            <a:r>
              <a:rPr spc="525" dirty="0"/>
              <a:t> </a:t>
            </a:r>
            <a:r>
              <a:rPr dirty="0"/>
              <a:t>in</a:t>
            </a:r>
            <a:r>
              <a:rPr spc="550" dirty="0"/>
              <a:t> </a:t>
            </a:r>
            <a:r>
              <a:rPr dirty="0"/>
              <a:t>measuring</a:t>
            </a:r>
            <a:r>
              <a:rPr spc="545" dirty="0"/>
              <a:t> </a:t>
            </a:r>
            <a:r>
              <a:rPr dirty="0"/>
              <a:t>time</a:t>
            </a:r>
            <a:r>
              <a:rPr spc="530" dirty="0"/>
              <a:t> </a:t>
            </a:r>
            <a:r>
              <a:rPr dirty="0"/>
              <a:t>and</a:t>
            </a:r>
            <a:r>
              <a:rPr spc="545" dirty="0"/>
              <a:t> </a:t>
            </a:r>
            <a:r>
              <a:rPr dirty="0"/>
              <a:t>the</a:t>
            </a:r>
            <a:r>
              <a:rPr spc="525" dirty="0"/>
              <a:t> </a:t>
            </a:r>
            <a:r>
              <a:rPr dirty="0"/>
              <a:t>progression</a:t>
            </a:r>
            <a:r>
              <a:rPr spc="535" dirty="0"/>
              <a:t> </a:t>
            </a:r>
            <a:r>
              <a:rPr dirty="0"/>
              <a:t>of</a:t>
            </a:r>
            <a:r>
              <a:rPr spc="540" dirty="0"/>
              <a:t> </a:t>
            </a:r>
            <a:r>
              <a:rPr dirty="0"/>
              <a:t>the</a:t>
            </a:r>
            <a:r>
              <a:rPr spc="525" dirty="0"/>
              <a:t> </a:t>
            </a:r>
            <a:r>
              <a:rPr spc="-10" dirty="0"/>
              <a:t>heavens </a:t>
            </a:r>
            <a:r>
              <a:rPr dirty="0"/>
              <a:t>occurred</a:t>
            </a:r>
            <a:r>
              <a:rPr spc="545" dirty="0"/>
              <a:t> </a:t>
            </a:r>
            <a:r>
              <a:rPr dirty="0"/>
              <a:t>during</a:t>
            </a:r>
            <a:r>
              <a:rPr spc="555" dirty="0"/>
              <a:t> </a:t>
            </a:r>
            <a:r>
              <a:rPr dirty="0"/>
              <a:t>this</a:t>
            </a:r>
            <a:r>
              <a:rPr spc="530" dirty="0"/>
              <a:t> </a:t>
            </a:r>
            <a:r>
              <a:rPr dirty="0"/>
              <a:t>period,</a:t>
            </a:r>
            <a:r>
              <a:rPr spc="545" dirty="0"/>
              <a:t> </a:t>
            </a:r>
            <a:r>
              <a:rPr dirty="0"/>
              <a:t>as</a:t>
            </a:r>
            <a:r>
              <a:rPr spc="540" dirty="0"/>
              <a:t> </a:t>
            </a:r>
            <a:r>
              <a:rPr dirty="0"/>
              <a:t>well</a:t>
            </a:r>
            <a:r>
              <a:rPr spc="555" dirty="0"/>
              <a:t> </a:t>
            </a:r>
            <a:r>
              <a:rPr dirty="0"/>
              <a:t>as</a:t>
            </a:r>
            <a:r>
              <a:rPr spc="545" dirty="0"/>
              <a:t> </a:t>
            </a:r>
            <a:r>
              <a:rPr dirty="0"/>
              <a:t>a</a:t>
            </a:r>
            <a:r>
              <a:rPr spc="555" dirty="0"/>
              <a:t> </a:t>
            </a:r>
            <a:r>
              <a:rPr dirty="0"/>
              <a:t>few</a:t>
            </a:r>
            <a:r>
              <a:rPr spc="550" dirty="0"/>
              <a:t> </a:t>
            </a:r>
            <a:r>
              <a:rPr spc="-30" dirty="0"/>
              <a:t>proto-</a:t>
            </a:r>
            <a:r>
              <a:rPr dirty="0"/>
              <a:t>theories</a:t>
            </a:r>
            <a:r>
              <a:rPr spc="555" dirty="0"/>
              <a:t> </a:t>
            </a:r>
            <a:r>
              <a:rPr dirty="0"/>
              <a:t>about</a:t>
            </a:r>
            <a:r>
              <a:rPr spc="545" dirty="0"/>
              <a:t> </a:t>
            </a:r>
            <a:r>
              <a:rPr spc="-25" dirty="0"/>
              <a:t>the </a:t>
            </a:r>
            <a:r>
              <a:rPr spc="-10" dirty="0"/>
              <a:t>structure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universe.</a:t>
            </a:r>
          </a:p>
          <a:p>
            <a:pPr marL="241300" marR="6350" indent="-229235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More</a:t>
            </a:r>
            <a:r>
              <a:rPr spc="120" dirty="0"/>
              <a:t>  </a:t>
            </a:r>
            <a:r>
              <a:rPr dirty="0"/>
              <a:t>importantly,</a:t>
            </a:r>
            <a:r>
              <a:rPr spc="130" dirty="0"/>
              <a:t>  </a:t>
            </a:r>
            <a:r>
              <a:rPr dirty="0"/>
              <a:t>this</a:t>
            </a:r>
            <a:r>
              <a:rPr spc="130" dirty="0"/>
              <a:t>  </a:t>
            </a:r>
            <a:r>
              <a:rPr dirty="0"/>
              <a:t>time</a:t>
            </a:r>
            <a:r>
              <a:rPr spc="120" dirty="0"/>
              <a:t>  </a:t>
            </a:r>
            <a:r>
              <a:rPr dirty="0"/>
              <a:t>period</a:t>
            </a:r>
            <a:r>
              <a:rPr spc="120" dirty="0"/>
              <a:t>  </a:t>
            </a:r>
            <a:r>
              <a:rPr dirty="0"/>
              <a:t>witnessed</a:t>
            </a:r>
            <a:r>
              <a:rPr spc="130" dirty="0"/>
              <a:t>  </a:t>
            </a:r>
            <a:r>
              <a:rPr dirty="0"/>
              <a:t>the</a:t>
            </a:r>
            <a:r>
              <a:rPr spc="120" dirty="0"/>
              <a:t>  </a:t>
            </a:r>
            <a:r>
              <a:rPr dirty="0"/>
              <a:t>exchange</a:t>
            </a:r>
            <a:r>
              <a:rPr spc="114" dirty="0"/>
              <a:t>  </a:t>
            </a:r>
            <a:r>
              <a:rPr dirty="0"/>
              <a:t>of</a:t>
            </a:r>
            <a:r>
              <a:rPr spc="125" dirty="0"/>
              <a:t>  </a:t>
            </a:r>
            <a:r>
              <a:rPr spc="-10" dirty="0"/>
              <a:t>ideas </a:t>
            </a:r>
            <a:r>
              <a:rPr dirty="0"/>
              <a:t>between</a:t>
            </a:r>
            <a:r>
              <a:rPr spc="60" dirty="0"/>
              <a:t>  </a:t>
            </a:r>
            <a:r>
              <a:rPr dirty="0"/>
              <a:t>Indians,</a:t>
            </a:r>
            <a:r>
              <a:rPr spc="65" dirty="0"/>
              <a:t>  </a:t>
            </a:r>
            <a:r>
              <a:rPr dirty="0"/>
              <a:t>Babylonians,</a:t>
            </a:r>
            <a:r>
              <a:rPr spc="55" dirty="0"/>
              <a:t>  </a:t>
            </a:r>
            <a:r>
              <a:rPr dirty="0"/>
              <a:t>Greeks,</a:t>
            </a:r>
            <a:r>
              <a:rPr spc="65" dirty="0"/>
              <a:t>  </a:t>
            </a:r>
            <a:r>
              <a:rPr dirty="0"/>
              <a:t>and</a:t>
            </a:r>
            <a:r>
              <a:rPr spc="70" dirty="0"/>
              <a:t>  </a:t>
            </a:r>
            <a:r>
              <a:rPr dirty="0"/>
              <a:t>Persians.</a:t>
            </a:r>
            <a:r>
              <a:rPr spc="70" dirty="0"/>
              <a:t>  </a:t>
            </a:r>
            <a:r>
              <a:rPr dirty="0"/>
              <a:t>This</a:t>
            </a:r>
            <a:r>
              <a:rPr spc="60" dirty="0"/>
              <a:t>  </a:t>
            </a:r>
            <a:r>
              <a:rPr dirty="0"/>
              <a:t>exchange</a:t>
            </a:r>
            <a:r>
              <a:rPr spc="75" dirty="0"/>
              <a:t>  </a:t>
            </a:r>
            <a:r>
              <a:rPr spc="-25" dirty="0"/>
              <a:t>of </a:t>
            </a:r>
            <a:r>
              <a:rPr dirty="0"/>
              <a:t>theories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philosophy</a:t>
            </a:r>
            <a:r>
              <a:rPr spc="-60" dirty="0"/>
              <a:t> </a:t>
            </a:r>
            <a:r>
              <a:rPr dirty="0"/>
              <a:t>was</a:t>
            </a:r>
            <a:r>
              <a:rPr spc="-60" dirty="0"/>
              <a:t> </a:t>
            </a:r>
            <a:r>
              <a:rPr dirty="0"/>
              <a:t>critical</a:t>
            </a:r>
            <a:r>
              <a:rPr spc="-4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advancement</a:t>
            </a:r>
            <a:r>
              <a:rPr spc="-7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astronomy.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114" dirty="0"/>
              <a:t> </a:t>
            </a:r>
            <a:r>
              <a:rPr dirty="0"/>
              <a:t>Celestial</a:t>
            </a:r>
            <a:r>
              <a:rPr spc="-100" dirty="0"/>
              <a:t> </a:t>
            </a:r>
            <a:r>
              <a:rPr dirty="0"/>
              <a:t>Coordinate</a:t>
            </a:r>
            <a:r>
              <a:rPr spc="-114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875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7620" indent="-22796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To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understand</a:t>
            </a:r>
            <a:r>
              <a:rPr sz="2800" spc="5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concept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celestial</a:t>
            </a:r>
            <a:r>
              <a:rPr sz="2800" spc="5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coordinates,</a:t>
            </a:r>
            <a:r>
              <a:rPr sz="2800" spc="5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first 	</a:t>
            </a:r>
            <a:r>
              <a:rPr sz="2800" dirty="0">
                <a:latin typeface="Calibri"/>
                <a:cs typeface="Calibri"/>
              </a:rPr>
              <a:t>learn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celestial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sphere.</a:t>
            </a:r>
            <a:endParaRPr sz="280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Whenever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look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upwards,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heavenly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bodies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appear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on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inner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surface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imaginary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sphere,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being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center 	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imaginary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sphere.</a:t>
            </a:r>
            <a:endParaRPr sz="2800">
              <a:latin typeface="Calibri"/>
              <a:cs typeface="Calibri"/>
            </a:endParaRPr>
          </a:p>
          <a:p>
            <a:pPr marL="240029" marR="7620" indent="-227965" algn="just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They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appear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lie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artificial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stars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lie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dome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planetarium.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imaginary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sphere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celestial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sphere.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114" dirty="0"/>
              <a:t> </a:t>
            </a:r>
            <a:r>
              <a:rPr dirty="0"/>
              <a:t>Celestial</a:t>
            </a:r>
            <a:r>
              <a:rPr spc="-100" dirty="0"/>
              <a:t> </a:t>
            </a:r>
            <a:r>
              <a:rPr dirty="0"/>
              <a:t>Coordinate</a:t>
            </a:r>
            <a:r>
              <a:rPr spc="-114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60660" cy="27863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marR="5080" indent="-22796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With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basic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celestial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sphere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hand,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	</a:t>
            </a:r>
            <a:r>
              <a:rPr sz="2800" dirty="0">
                <a:latin typeface="Calibri"/>
                <a:cs typeface="Calibri"/>
              </a:rPr>
              <a:t>now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position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understand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three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basic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celestial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coordinate 	</a:t>
            </a:r>
            <a:r>
              <a:rPr sz="2800" dirty="0">
                <a:latin typeface="Calibri"/>
                <a:cs typeface="Calibri"/>
              </a:rPr>
              <a:t>systems.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So,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let’s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proceed,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beginning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Horizontal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 	</a:t>
            </a:r>
            <a:r>
              <a:rPr sz="2800" spc="-10" dirty="0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  <a:p>
            <a:pPr marL="767080" lvl="1" indent="-29718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Horizontal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Coordinate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(Altitude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Azimuth)</a:t>
            </a:r>
            <a:endParaRPr sz="2400">
              <a:latin typeface="Calibri"/>
              <a:cs typeface="Calibri"/>
            </a:endParaRPr>
          </a:p>
          <a:p>
            <a:pPr marL="767080" lvl="1" indent="-29718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Equatorial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Coordinate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(Right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Ascension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Declination)</a:t>
            </a:r>
            <a:endParaRPr sz="2400">
              <a:latin typeface="Calibri"/>
              <a:cs typeface="Calibri"/>
            </a:endParaRPr>
          </a:p>
          <a:p>
            <a:pPr marL="767080" lvl="1" indent="-29718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Ecliptic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Coordinate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(Celestial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Latitude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Longitude)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Elements</a:t>
            </a:r>
            <a:r>
              <a:rPr spc="-4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Indian</a:t>
            </a:r>
            <a:r>
              <a:rPr spc="-25" dirty="0"/>
              <a:t> </a:t>
            </a:r>
            <a:r>
              <a:rPr spc="-10" dirty="0"/>
              <a:t>Calendar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9390" cy="33953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marR="5080" indent="-22796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6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Hindu</a:t>
            </a:r>
            <a:r>
              <a:rPr sz="2800" spc="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calendar</a:t>
            </a:r>
            <a:r>
              <a:rPr sz="2800" spc="6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6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6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69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geocentric</a:t>
            </a:r>
            <a:r>
              <a:rPr sz="2800" u="sng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model</a:t>
            </a:r>
            <a:r>
              <a:rPr sz="2800" spc="67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solar 	</a:t>
            </a:r>
            <a:r>
              <a:rPr sz="2800" dirty="0">
                <a:latin typeface="Calibri"/>
                <a:cs typeface="Calibri"/>
              </a:rPr>
              <a:t>system.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part</a:t>
            </a:r>
            <a:r>
              <a:rPr sz="2800" spc="1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2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calendar</a:t>
            </a:r>
            <a:r>
              <a:rPr sz="2800" spc="1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0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2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movement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sun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moon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around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earth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(saura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māna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cāndra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māna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respectively).</a:t>
            </a:r>
            <a:endParaRPr sz="2800">
              <a:latin typeface="Calibri"/>
              <a:cs typeface="Calibri"/>
            </a:endParaRPr>
          </a:p>
          <a:p>
            <a:pPr marL="240665" indent="-22796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Furthermore,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synodic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sidereal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tropical</a:t>
            </a:r>
            <a:r>
              <a:rPr sz="2800" spc="-8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elements.</a:t>
            </a:r>
            <a:endParaRPr sz="280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Many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variants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Hindu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calendar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created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including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excluding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(solar,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lunar,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lunisolar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etc.)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	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18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Elements</a:t>
            </a:r>
            <a:r>
              <a:rPr spc="-4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Indian</a:t>
            </a:r>
            <a:r>
              <a:rPr spc="-25" dirty="0"/>
              <a:t> </a:t>
            </a:r>
            <a:r>
              <a:rPr spc="-10" dirty="0"/>
              <a:t>Calendar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013" y="2225054"/>
            <a:ext cx="11606205" cy="35248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Indian</a:t>
            </a:r>
            <a:r>
              <a:rPr spc="-60" dirty="0"/>
              <a:t> </a:t>
            </a:r>
            <a:r>
              <a:rPr spc="-10" dirty="0"/>
              <a:t>Astronomy</a:t>
            </a:r>
            <a:r>
              <a:rPr spc="-9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Siddhantic</a:t>
            </a:r>
            <a:r>
              <a:rPr spc="-70" dirty="0"/>
              <a:t> </a:t>
            </a:r>
            <a:r>
              <a:rPr spc="-25" dirty="0"/>
              <a:t>Era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361930" cy="39744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9235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During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time,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new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branch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astronomy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emerged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1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diverged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Vedas.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Siddhantic</a:t>
            </a:r>
            <a:r>
              <a:rPr sz="2600" spc="2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Era</a:t>
            </a:r>
            <a:r>
              <a:rPr sz="2600" spc="2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began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2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Siddhanat,</a:t>
            </a:r>
            <a:r>
              <a:rPr sz="2600" spc="2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'Solutions,'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series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books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charted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solar</a:t>
            </a:r>
            <a:r>
              <a:rPr sz="2600" spc="1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year,</a:t>
            </a:r>
            <a:r>
              <a:rPr sz="2600" spc="1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including</a:t>
            </a:r>
            <a:r>
              <a:rPr sz="2600" spc="1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solstices,</a:t>
            </a:r>
            <a:r>
              <a:rPr sz="2600" spc="1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equinoxes, </a:t>
            </a:r>
            <a:r>
              <a:rPr sz="2600" dirty="0">
                <a:latin typeface="Calibri"/>
                <a:cs typeface="Calibri"/>
              </a:rPr>
              <a:t>lunar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periods,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solar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lunar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eclipses,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planetary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movements.</a:t>
            </a:r>
            <a:endParaRPr sz="2600">
              <a:latin typeface="Calibri"/>
              <a:cs typeface="Calibri"/>
            </a:endParaRPr>
          </a:p>
          <a:p>
            <a:pPr marL="241300" marR="7620" indent="-229235" algn="just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Siddhantic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Era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saw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three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great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Indian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astronomers,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sadly</a:t>
            </a:r>
            <a:r>
              <a:rPr sz="2600" spc="-10" dirty="0">
                <a:latin typeface="Calibri"/>
                <a:cs typeface="Calibri"/>
              </a:rPr>
              <a:t> little </a:t>
            </a:r>
            <a:r>
              <a:rPr sz="2600" dirty="0">
                <a:latin typeface="Calibri"/>
                <a:cs typeface="Calibri"/>
              </a:rPr>
              <a:t>known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despite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significant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contributions.</a:t>
            </a:r>
            <a:endParaRPr sz="2600">
              <a:latin typeface="Calibri"/>
              <a:cs typeface="Calibri"/>
            </a:endParaRPr>
          </a:p>
          <a:p>
            <a:pPr marL="241300" marR="6985" indent="-229235" algn="just">
              <a:lnSpc>
                <a:spcPct val="8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At</a:t>
            </a:r>
            <a:r>
              <a:rPr sz="2600" spc="5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5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5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Greeks</a:t>
            </a:r>
            <a:r>
              <a:rPr sz="2600" spc="5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were</a:t>
            </a:r>
            <a:r>
              <a:rPr sz="2600" spc="5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still</a:t>
            </a:r>
            <a:r>
              <a:rPr sz="2600" spc="5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using</a:t>
            </a:r>
            <a:r>
              <a:rPr sz="2600" spc="5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celestial</a:t>
            </a:r>
            <a:r>
              <a:rPr sz="2600" spc="5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crystal</a:t>
            </a:r>
            <a:r>
              <a:rPr sz="2600" spc="5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spheres</a:t>
            </a:r>
            <a:r>
              <a:rPr sz="2600" spc="5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explain</a:t>
            </a:r>
            <a:r>
              <a:rPr sz="2600" spc="3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3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cosmos,</a:t>
            </a:r>
            <a:r>
              <a:rPr sz="2600" spc="3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Indian</a:t>
            </a:r>
            <a:r>
              <a:rPr sz="2600" spc="4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astronomers</a:t>
            </a:r>
            <a:r>
              <a:rPr sz="2600" spc="6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proposed</a:t>
            </a:r>
            <a:r>
              <a:rPr sz="2600" spc="6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3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3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stars</a:t>
            </a:r>
            <a:r>
              <a:rPr sz="2600" spc="35" dirty="0">
                <a:latin typeface="Calibri"/>
                <a:cs typeface="Calibri"/>
              </a:rPr>
              <a:t>  </a:t>
            </a:r>
            <a:r>
              <a:rPr sz="2600" spc="-20" dirty="0">
                <a:latin typeface="Calibri"/>
                <a:cs typeface="Calibri"/>
              </a:rPr>
              <a:t>were </a:t>
            </a:r>
            <a:r>
              <a:rPr sz="2600" spc="-10" dirty="0">
                <a:latin typeface="Calibri"/>
                <a:cs typeface="Calibri"/>
              </a:rPr>
              <a:t>exactly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like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much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further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away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first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century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CE.</a:t>
            </a:r>
            <a:endParaRPr sz="2600">
              <a:latin typeface="Calibri"/>
              <a:cs typeface="Calibri"/>
            </a:endParaRPr>
          </a:p>
          <a:p>
            <a:pPr marL="241300" marR="8255" indent="-229235" algn="just">
              <a:lnSpc>
                <a:spcPts val="25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They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also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recognised</a:t>
            </a:r>
            <a:r>
              <a:rPr sz="2600" spc="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earth</a:t>
            </a:r>
            <a:r>
              <a:rPr sz="2600" spc="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was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spherical,</a:t>
            </a:r>
            <a:r>
              <a:rPr sz="2600" spc="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Indian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astronomers attempted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calculate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planet's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circumference.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20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Aryabhata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61930" cy="3779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marR="5715" indent="-22796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4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his</a:t>
            </a:r>
            <a:r>
              <a:rPr sz="2800" spc="4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magnum</a:t>
            </a:r>
            <a:r>
              <a:rPr sz="2800" spc="43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opus</a:t>
            </a:r>
            <a:r>
              <a:rPr sz="2800" spc="4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Aryabhatiya</a:t>
            </a:r>
            <a:r>
              <a:rPr sz="2800" spc="4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(499),</a:t>
            </a:r>
            <a:r>
              <a:rPr sz="2800" spc="43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Aryabhata</a:t>
            </a:r>
            <a:r>
              <a:rPr sz="2800" spc="434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(476-</a:t>
            </a:r>
            <a:r>
              <a:rPr sz="2800" spc="-20" dirty="0">
                <a:latin typeface="Calibri"/>
                <a:cs typeface="Calibri"/>
              </a:rPr>
              <a:t>550) 	</a:t>
            </a:r>
            <a:r>
              <a:rPr sz="2800" dirty="0">
                <a:latin typeface="Calibri"/>
                <a:cs typeface="Calibri"/>
              </a:rPr>
              <a:t>proposed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computational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planetary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	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Earth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assumed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spinning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axis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periods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planets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Sun.</a:t>
            </a:r>
            <a:endParaRPr sz="2800">
              <a:latin typeface="Calibri"/>
              <a:cs typeface="Calibri"/>
            </a:endParaRPr>
          </a:p>
          <a:p>
            <a:pPr marL="240029" marR="6985" indent="-227965" algn="just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Many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astronomical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constants,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periods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planets, 	</a:t>
            </a:r>
            <a:r>
              <a:rPr sz="2800" dirty="0">
                <a:latin typeface="Calibri"/>
                <a:cs typeface="Calibri"/>
              </a:rPr>
              <a:t>times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solar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lunar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eclipses,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instantaneous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Moon,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were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precisely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calculated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him.</a:t>
            </a:r>
            <a:endParaRPr sz="280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302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Varahamihira,</a:t>
            </a:r>
            <a:r>
              <a:rPr sz="2800" b="1" spc="1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Brahmagupta,</a:t>
            </a:r>
            <a:r>
              <a:rPr sz="2800" b="1" spc="1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1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Bhaskara</a:t>
            </a:r>
            <a:r>
              <a:rPr sz="2800" b="1" spc="1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II</a:t>
            </a:r>
            <a:r>
              <a:rPr sz="2800" b="1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were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among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early 	followers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Aryabhata's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Astronomy</a:t>
            </a:r>
            <a:r>
              <a:rPr spc="-140" dirty="0"/>
              <a:t> </a:t>
            </a:r>
            <a:r>
              <a:rPr dirty="0"/>
              <a:t>During</a:t>
            </a:r>
            <a:r>
              <a:rPr spc="-145" dirty="0"/>
              <a:t> </a:t>
            </a:r>
            <a:r>
              <a:rPr dirty="0"/>
              <a:t>Shunga</a:t>
            </a:r>
            <a:r>
              <a:rPr spc="-130" dirty="0"/>
              <a:t> </a:t>
            </a:r>
            <a:r>
              <a:rPr spc="-10" dirty="0"/>
              <a:t>Empire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9235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During</a:t>
            </a:r>
            <a:r>
              <a:rPr spc="10" dirty="0"/>
              <a:t> </a:t>
            </a:r>
            <a:r>
              <a:rPr dirty="0"/>
              <a:t>the Shunga</a:t>
            </a:r>
            <a:r>
              <a:rPr spc="15" dirty="0"/>
              <a:t> </a:t>
            </a:r>
            <a:r>
              <a:rPr dirty="0"/>
              <a:t>Empire,</a:t>
            </a:r>
            <a:r>
              <a:rPr spc="10" dirty="0"/>
              <a:t> </a:t>
            </a:r>
            <a:r>
              <a:rPr dirty="0"/>
              <a:t>astronomy</a:t>
            </a:r>
            <a:r>
              <a:rPr spc="15" dirty="0"/>
              <a:t> </a:t>
            </a:r>
            <a:r>
              <a:rPr dirty="0"/>
              <a:t>advanced,</a:t>
            </a:r>
            <a:r>
              <a:rPr spc="1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many</a:t>
            </a:r>
            <a:r>
              <a:rPr spc="5" dirty="0"/>
              <a:t> </a:t>
            </a:r>
            <a:r>
              <a:rPr dirty="0"/>
              <a:t>star</a:t>
            </a:r>
            <a:r>
              <a:rPr spc="20" dirty="0"/>
              <a:t> </a:t>
            </a:r>
            <a:r>
              <a:rPr spc="-10" dirty="0"/>
              <a:t>catalogues </a:t>
            </a:r>
            <a:r>
              <a:rPr dirty="0"/>
              <a:t>were</a:t>
            </a:r>
            <a:r>
              <a:rPr spc="40" dirty="0"/>
              <a:t>  </a:t>
            </a:r>
            <a:r>
              <a:rPr dirty="0"/>
              <a:t>created.</a:t>
            </a:r>
            <a:r>
              <a:rPr spc="40" dirty="0"/>
              <a:t>  </a:t>
            </a:r>
            <a:r>
              <a:rPr dirty="0"/>
              <a:t>The</a:t>
            </a:r>
            <a:r>
              <a:rPr spc="35" dirty="0"/>
              <a:t>  </a:t>
            </a:r>
            <a:r>
              <a:rPr dirty="0"/>
              <a:t>Shunga</a:t>
            </a:r>
            <a:r>
              <a:rPr spc="40" dirty="0"/>
              <a:t>  </a:t>
            </a:r>
            <a:r>
              <a:rPr dirty="0"/>
              <a:t>period</a:t>
            </a:r>
            <a:r>
              <a:rPr spc="35" dirty="0"/>
              <a:t>  </a:t>
            </a:r>
            <a:r>
              <a:rPr dirty="0"/>
              <a:t>is</a:t>
            </a:r>
            <a:r>
              <a:rPr spc="40" dirty="0"/>
              <a:t>  </a:t>
            </a:r>
            <a:r>
              <a:rPr dirty="0"/>
              <a:t>known</a:t>
            </a:r>
            <a:r>
              <a:rPr spc="40" dirty="0"/>
              <a:t>  </a:t>
            </a:r>
            <a:r>
              <a:rPr dirty="0"/>
              <a:t>as</a:t>
            </a:r>
            <a:r>
              <a:rPr spc="45" dirty="0"/>
              <a:t>  </a:t>
            </a:r>
            <a:r>
              <a:rPr dirty="0"/>
              <a:t>India's</a:t>
            </a:r>
            <a:r>
              <a:rPr spc="40" dirty="0"/>
              <a:t>  </a:t>
            </a:r>
            <a:r>
              <a:rPr dirty="0"/>
              <a:t>"Golden</a:t>
            </a:r>
            <a:r>
              <a:rPr spc="40" dirty="0"/>
              <a:t>  </a:t>
            </a:r>
            <a:r>
              <a:rPr dirty="0"/>
              <a:t>Age</a:t>
            </a:r>
            <a:r>
              <a:rPr spc="40" dirty="0"/>
              <a:t>  </a:t>
            </a:r>
            <a:r>
              <a:rPr spc="-25" dirty="0"/>
              <a:t>of </a:t>
            </a:r>
            <a:r>
              <a:rPr spc="-10" dirty="0"/>
              <a:t>Astronomy."</a:t>
            </a:r>
          </a:p>
          <a:p>
            <a:pPr marL="241300" marR="7620" indent="-229235" algn="just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It</a:t>
            </a:r>
            <a:r>
              <a:rPr spc="360" dirty="0"/>
              <a:t> </a:t>
            </a:r>
            <a:r>
              <a:rPr dirty="0"/>
              <a:t>saw</a:t>
            </a:r>
            <a:r>
              <a:rPr spc="365" dirty="0"/>
              <a:t> </a:t>
            </a:r>
            <a:r>
              <a:rPr dirty="0"/>
              <a:t>the</a:t>
            </a:r>
            <a:r>
              <a:rPr spc="345" dirty="0"/>
              <a:t> </a:t>
            </a:r>
            <a:r>
              <a:rPr dirty="0"/>
              <a:t>development</a:t>
            </a:r>
            <a:r>
              <a:rPr spc="375" dirty="0"/>
              <a:t> </a:t>
            </a:r>
            <a:r>
              <a:rPr dirty="0"/>
              <a:t>of</a:t>
            </a:r>
            <a:r>
              <a:rPr spc="365" dirty="0"/>
              <a:t> </a:t>
            </a:r>
            <a:r>
              <a:rPr dirty="0"/>
              <a:t>calculations</a:t>
            </a:r>
            <a:r>
              <a:rPr spc="385" dirty="0"/>
              <a:t> </a:t>
            </a:r>
            <a:r>
              <a:rPr dirty="0"/>
              <a:t>for</a:t>
            </a:r>
            <a:r>
              <a:rPr spc="365" dirty="0"/>
              <a:t> </a:t>
            </a:r>
            <a:r>
              <a:rPr dirty="0"/>
              <a:t>various</a:t>
            </a:r>
            <a:r>
              <a:rPr spc="375" dirty="0"/>
              <a:t> </a:t>
            </a:r>
            <a:r>
              <a:rPr dirty="0"/>
              <a:t>planets'</a:t>
            </a:r>
            <a:r>
              <a:rPr spc="370" dirty="0"/>
              <a:t> </a:t>
            </a:r>
            <a:r>
              <a:rPr dirty="0"/>
              <a:t>motions</a:t>
            </a:r>
            <a:r>
              <a:rPr spc="380" dirty="0"/>
              <a:t> </a:t>
            </a:r>
            <a:r>
              <a:rPr spc="-25" dirty="0"/>
              <a:t>and </a:t>
            </a:r>
            <a:r>
              <a:rPr dirty="0"/>
              <a:t>positions,</a:t>
            </a:r>
            <a:r>
              <a:rPr spc="-40" dirty="0"/>
              <a:t> </a:t>
            </a:r>
            <a:r>
              <a:rPr dirty="0"/>
              <a:t>their</a:t>
            </a:r>
            <a:r>
              <a:rPr spc="-25" dirty="0"/>
              <a:t> </a:t>
            </a:r>
            <a:r>
              <a:rPr dirty="0"/>
              <a:t>rising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setting,</a:t>
            </a:r>
            <a:r>
              <a:rPr spc="-35" dirty="0"/>
              <a:t> </a:t>
            </a:r>
            <a:r>
              <a:rPr dirty="0"/>
              <a:t>conjunctions,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eclipse</a:t>
            </a:r>
            <a:r>
              <a:rPr spc="-60" dirty="0"/>
              <a:t> </a:t>
            </a:r>
            <a:r>
              <a:rPr spc="-10" dirty="0"/>
              <a:t>calculations.</a:t>
            </a:r>
          </a:p>
          <a:p>
            <a:pPr marL="241300" marR="5715" indent="-229235" algn="just">
              <a:lnSpc>
                <a:spcPts val="25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By</a:t>
            </a:r>
            <a:r>
              <a:rPr spc="135" dirty="0"/>
              <a:t>  </a:t>
            </a:r>
            <a:r>
              <a:rPr dirty="0"/>
              <a:t>the</a:t>
            </a:r>
            <a:r>
              <a:rPr spc="140" dirty="0"/>
              <a:t>  </a:t>
            </a:r>
            <a:r>
              <a:rPr dirty="0"/>
              <a:t>sixth</a:t>
            </a:r>
            <a:r>
              <a:rPr spc="140" dirty="0"/>
              <a:t>  </a:t>
            </a:r>
            <a:r>
              <a:rPr dirty="0"/>
              <a:t>century,</a:t>
            </a:r>
            <a:r>
              <a:rPr spc="140" dirty="0"/>
              <a:t>  </a:t>
            </a:r>
            <a:r>
              <a:rPr dirty="0"/>
              <a:t>Indian</a:t>
            </a:r>
            <a:r>
              <a:rPr spc="135" dirty="0"/>
              <a:t>  </a:t>
            </a:r>
            <a:r>
              <a:rPr dirty="0"/>
              <a:t>astronomers</a:t>
            </a:r>
            <a:r>
              <a:rPr spc="125" dirty="0"/>
              <a:t>  </a:t>
            </a:r>
            <a:r>
              <a:rPr dirty="0"/>
              <a:t>believed</a:t>
            </a:r>
            <a:r>
              <a:rPr spc="135" dirty="0"/>
              <a:t>  </a:t>
            </a:r>
            <a:r>
              <a:rPr dirty="0"/>
              <a:t>that</a:t>
            </a:r>
            <a:r>
              <a:rPr spc="145" dirty="0"/>
              <a:t>  </a:t>
            </a:r>
            <a:r>
              <a:rPr dirty="0"/>
              <a:t>comets</a:t>
            </a:r>
            <a:r>
              <a:rPr spc="145" dirty="0"/>
              <a:t>  </a:t>
            </a:r>
            <a:r>
              <a:rPr spc="-20" dirty="0"/>
              <a:t>were </a:t>
            </a:r>
            <a:r>
              <a:rPr dirty="0"/>
              <a:t>celestial</a:t>
            </a:r>
            <a:r>
              <a:rPr spc="-70" dirty="0"/>
              <a:t> </a:t>
            </a:r>
            <a:r>
              <a:rPr dirty="0"/>
              <a:t>bodies</a:t>
            </a:r>
            <a:r>
              <a:rPr spc="-5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reappeared</a:t>
            </a:r>
            <a:r>
              <a:rPr spc="-75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regular</a:t>
            </a:r>
            <a:r>
              <a:rPr spc="-40" dirty="0"/>
              <a:t> </a:t>
            </a:r>
            <a:r>
              <a:rPr spc="-10" dirty="0"/>
              <a:t>basis.</a:t>
            </a:r>
          </a:p>
          <a:p>
            <a:pPr marL="241300" marR="6350" indent="-229235" algn="just">
              <a:lnSpc>
                <a:spcPct val="8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This</a:t>
            </a:r>
            <a:r>
              <a:rPr spc="185" dirty="0"/>
              <a:t>  </a:t>
            </a:r>
            <a:r>
              <a:rPr dirty="0"/>
              <a:t>was</a:t>
            </a:r>
            <a:r>
              <a:rPr spc="180" dirty="0"/>
              <a:t>  </a:t>
            </a:r>
            <a:r>
              <a:rPr dirty="0"/>
              <a:t>the</a:t>
            </a:r>
            <a:r>
              <a:rPr spc="195" dirty="0"/>
              <a:t>  </a:t>
            </a:r>
            <a:r>
              <a:rPr dirty="0"/>
              <a:t>view</a:t>
            </a:r>
            <a:r>
              <a:rPr spc="180" dirty="0"/>
              <a:t>  </a:t>
            </a:r>
            <a:r>
              <a:rPr dirty="0"/>
              <a:t>expressed</a:t>
            </a:r>
            <a:r>
              <a:rPr spc="180" dirty="0"/>
              <a:t>  </a:t>
            </a:r>
            <a:r>
              <a:rPr dirty="0"/>
              <a:t>by</a:t>
            </a:r>
            <a:r>
              <a:rPr spc="190" dirty="0"/>
              <a:t>  </a:t>
            </a:r>
            <a:r>
              <a:rPr dirty="0"/>
              <a:t>the</a:t>
            </a:r>
            <a:r>
              <a:rPr spc="185" dirty="0"/>
              <a:t>  </a:t>
            </a:r>
            <a:r>
              <a:rPr dirty="0"/>
              <a:t>astronomers</a:t>
            </a:r>
            <a:r>
              <a:rPr spc="180" dirty="0"/>
              <a:t>  </a:t>
            </a:r>
            <a:r>
              <a:rPr dirty="0"/>
              <a:t>Varahamihira</a:t>
            </a:r>
            <a:r>
              <a:rPr spc="185" dirty="0"/>
              <a:t>  </a:t>
            </a:r>
            <a:r>
              <a:rPr spc="-25" dirty="0"/>
              <a:t>and </a:t>
            </a:r>
            <a:r>
              <a:rPr dirty="0"/>
              <a:t>Bhadrabahu</a:t>
            </a:r>
            <a:r>
              <a:rPr spc="260" dirty="0"/>
              <a:t>  </a:t>
            </a:r>
            <a:r>
              <a:rPr dirty="0"/>
              <a:t>in</a:t>
            </a:r>
            <a:r>
              <a:rPr spc="275" dirty="0"/>
              <a:t>  </a:t>
            </a:r>
            <a:r>
              <a:rPr dirty="0"/>
              <a:t>the</a:t>
            </a:r>
            <a:r>
              <a:rPr spc="254" dirty="0"/>
              <a:t>  </a:t>
            </a:r>
            <a:r>
              <a:rPr dirty="0"/>
              <a:t>sixth</a:t>
            </a:r>
            <a:r>
              <a:rPr spc="270" dirty="0"/>
              <a:t>  </a:t>
            </a:r>
            <a:r>
              <a:rPr dirty="0"/>
              <a:t>century,</a:t>
            </a:r>
            <a:r>
              <a:rPr spc="270" dirty="0"/>
              <a:t>  </a:t>
            </a:r>
            <a:r>
              <a:rPr dirty="0"/>
              <a:t>and</a:t>
            </a:r>
            <a:r>
              <a:rPr spc="265" dirty="0"/>
              <a:t>  </a:t>
            </a:r>
            <a:r>
              <a:rPr dirty="0"/>
              <a:t>the</a:t>
            </a:r>
            <a:r>
              <a:rPr spc="260" dirty="0"/>
              <a:t>  </a:t>
            </a:r>
            <a:r>
              <a:rPr spc="-10" dirty="0"/>
              <a:t>10th-</a:t>
            </a:r>
            <a:r>
              <a:rPr dirty="0"/>
              <a:t>century</a:t>
            </a:r>
            <a:r>
              <a:rPr spc="270" dirty="0"/>
              <a:t>  </a:t>
            </a:r>
            <a:r>
              <a:rPr spc="-10" dirty="0"/>
              <a:t>astronomer </a:t>
            </a:r>
            <a:r>
              <a:rPr dirty="0"/>
              <a:t>Bhattotpala</a:t>
            </a:r>
            <a:r>
              <a:rPr spc="45" dirty="0"/>
              <a:t> </a:t>
            </a:r>
            <a:r>
              <a:rPr dirty="0"/>
              <a:t>listed</a:t>
            </a:r>
            <a:r>
              <a:rPr spc="5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names</a:t>
            </a:r>
            <a:r>
              <a:rPr spc="5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estimated</a:t>
            </a:r>
            <a:r>
              <a:rPr spc="50" dirty="0"/>
              <a:t> </a:t>
            </a:r>
            <a:r>
              <a:rPr dirty="0"/>
              <a:t>periods</a:t>
            </a:r>
            <a:r>
              <a:rPr spc="5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certain</a:t>
            </a:r>
            <a:r>
              <a:rPr spc="60" dirty="0"/>
              <a:t> </a:t>
            </a:r>
            <a:r>
              <a:rPr dirty="0"/>
              <a:t>comets,</a:t>
            </a:r>
            <a:r>
              <a:rPr spc="55" dirty="0"/>
              <a:t> </a:t>
            </a:r>
            <a:r>
              <a:rPr spc="-25" dirty="0"/>
              <a:t>but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unclear</a:t>
            </a:r>
            <a:r>
              <a:rPr spc="-55" dirty="0"/>
              <a:t> </a:t>
            </a:r>
            <a:r>
              <a:rPr dirty="0"/>
              <a:t>how</a:t>
            </a:r>
            <a:r>
              <a:rPr spc="-25" dirty="0"/>
              <a:t> </a:t>
            </a:r>
            <a:r>
              <a:rPr dirty="0"/>
              <a:t>these</a:t>
            </a:r>
            <a:r>
              <a:rPr spc="-70" dirty="0"/>
              <a:t> </a:t>
            </a:r>
            <a:r>
              <a:rPr dirty="0"/>
              <a:t>figures</a:t>
            </a:r>
            <a:r>
              <a:rPr spc="-60" dirty="0"/>
              <a:t> </a:t>
            </a:r>
            <a:r>
              <a:rPr dirty="0"/>
              <a:t>were</a:t>
            </a:r>
            <a:r>
              <a:rPr spc="-50" dirty="0"/>
              <a:t> </a:t>
            </a:r>
            <a:r>
              <a:rPr spc="-10" dirty="0"/>
              <a:t>calculated</a:t>
            </a:r>
            <a:r>
              <a:rPr spc="-5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how</a:t>
            </a:r>
            <a:r>
              <a:rPr spc="-40" dirty="0"/>
              <a:t> </a:t>
            </a:r>
            <a:r>
              <a:rPr dirty="0"/>
              <a:t>accurate</a:t>
            </a:r>
            <a:r>
              <a:rPr spc="-65" dirty="0"/>
              <a:t> </a:t>
            </a:r>
            <a:r>
              <a:rPr dirty="0"/>
              <a:t>they</a:t>
            </a:r>
            <a:r>
              <a:rPr spc="-65" dirty="0"/>
              <a:t> </a:t>
            </a:r>
            <a:r>
              <a:rPr spc="-10" dirty="0"/>
              <a:t>were.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Significance</a:t>
            </a:r>
            <a:r>
              <a:rPr spc="-6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astronomy</a:t>
            </a:r>
            <a:r>
              <a:rPr spc="-95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ancient</a:t>
            </a:r>
            <a:r>
              <a:rPr spc="-75" dirty="0"/>
              <a:t> </a:t>
            </a:r>
            <a:r>
              <a:rPr spc="-10" dirty="0"/>
              <a:t>India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8755" cy="25006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marR="5080" indent="-22796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Although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Indian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astronomy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heavily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influenced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religious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spiritual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worldview,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contained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accurate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observations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spc="-10" dirty="0">
                <a:latin typeface="Calibri"/>
                <a:cs typeface="Calibri"/>
              </a:rPr>
              <a:t>phenomena.</a:t>
            </a:r>
            <a:endParaRPr sz="2800">
              <a:latin typeface="Calibri"/>
              <a:cs typeface="Calibri"/>
            </a:endParaRPr>
          </a:p>
          <a:p>
            <a:pPr marL="240029" marR="5080" indent="-227965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1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acted</a:t>
            </a:r>
            <a:r>
              <a:rPr sz="2800" spc="1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catalyst</a:t>
            </a:r>
            <a:r>
              <a:rPr sz="2800" spc="1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1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growth</a:t>
            </a:r>
            <a:r>
              <a:rPr sz="2800" spc="1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mathematics</a:t>
            </a:r>
            <a:r>
              <a:rPr sz="2800" spc="1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60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subcontinent,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India's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greatest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legacies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20" dirty="0">
                <a:latin typeface="Calibri"/>
                <a:cs typeface="Calibri"/>
              </a:rPr>
              <a:t>Western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5" dirty="0"/>
              <a:t> </a:t>
            </a:r>
            <a:r>
              <a:rPr dirty="0"/>
              <a:t>aspects of Indian </a:t>
            </a:r>
            <a:r>
              <a:rPr spc="-10" dirty="0"/>
              <a:t>Mathematics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8755" cy="3521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sutras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characteristics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Indian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tradition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convey 	</a:t>
            </a:r>
            <a:r>
              <a:rPr sz="2800" dirty="0">
                <a:latin typeface="Calibri"/>
                <a:cs typeface="Calibri"/>
              </a:rPr>
              <a:t>ideas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concepts.</a:t>
            </a:r>
            <a:endParaRPr sz="2800">
              <a:latin typeface="Calibri"/>
              <a:cs typeface="Calibri"/>
            </a:endParaRPr>
          </a:p>
          <a:p>
            <a:pPr marL="240665" indent="-227965" algn="just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improve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retention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complex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ideas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details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easily.</a:t>
            </a:r>
            <a:endParaRPr sz="2800">
              <a:latin typeface="Calibri"/>
              <a:cs typeface="Calibri"/>
            </a:endParaRPr>
          </a:p>
          <a:p>
            <a:pPr marL="240029" marR="6350" indent="-227965" algn="just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uninterrupted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tradition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mathematical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thinking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widely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spread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across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length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breadth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India.</a:t>
            </a:r>
            <a:endParaRPr sz="2800">
              <a:latin typeface="Calibri"/>
              <a:cs typeface="Calibri"/>
            </a:endParaRPr>
          </a:p>
          <a:p>
            <a:pPr marL="240029" marR="6985" indent="-227965" algn="just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One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characteristics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Indian</a:t>
            </a:r>
            <a:r>
              <a:rPr sz="2800" spc="6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Mathematics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6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its 	</a:t>
            </a:r>
            <a:r>
              <a:rPr sz="2800" dirty="0">
                <a:latin typeface="Calibri"/>
                <a:cs typeface="Calibri"/>
              </a:rPr>
              <a:t>algorithmic</a:t>
            </a:r>
            <a:r>
              <a:rPr sz="2800" spc="5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approach</a:t>
            </a:r>
            <a:r>
              <a:rPr sz="2800" spc="5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fact</a:t>
            </a:r>
            <a:r>
              <a:rPr sz="2800" spc="5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5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allows</a:t>
            </a:r>
            <a:r>
              <a:rPr sz="2800" spc="5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approximate</a:t>
            </a:r>
            <a:r>
              <a:rPr sz="2800" spc="5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solutions 	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life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situations.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Great</a:t>
            </a:r>
            <a:r>
              <a:rPr spc="-75" dirty="0"/>
              <a:t> </a:t>
            </a:r>
            <a:r>
              <a:rPr dirty="0"/>
              <a:t>mathematician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their</a:t>
            </a:r>
            <a:r>
              <a:rPr spc="-65" dirty="0"/>
              <a:t> </a:t>
            </a:r>
            <a:r>
              <a:rPr spc="-10" dirty="0"/>
              <a:t>contribution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798"/>
            <a:ext cx="10221595" cy="471424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Bhaskara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Bhaskaracharya.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born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1114.</a:t>
            </a:r>
            <a:endParaRPr sz="2000">
              <a:latin typeface="Calibri"/>
              <a:cs typeface="Calibri"/>
            </a:endParaRPr>
          </a:p>
          <a:p>
            <a:pPr marL="241300" marR="110489" indent="-229235">
              <a:lnSpc>
                <a:spcPts val="216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acknowledged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zero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infinity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sum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infinity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infinity.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famous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book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“Siddhanta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Siromani”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written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him.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Wingdings"/>
              <a:buChar char=""/>
              <a:tabLst>
                <a:tab pos="240665" algn="l"/>
              </a:tabLst>
            </a:pPr>
            <a:r>
              <a:rPr sz="2000" b="1" spc="-10" dirty="0">
                <a:latin typeface="Calibri"/>
                <a:cs typeface="Calibri"/>
              </a:rPr>
              <a:t>Aryabhata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born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476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Kusumapura.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regarded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major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mathematician-</a:t>
            </a:r>
            <a:r>
              <a:rPr sz="2000" dirty="0">
                <a:latin typeface="Calibri"/>
                <a:cs typeface="Calibri"/>
              </a:rPr>
              <a:t>astronomers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classical</a:t>
            </a:r>
            <a:r>
              <a:rPr sz="2000" spc="-20" dirty="0">
                <a:latin typeface="Calibri"/>
                <a:cs typeface="Calibri"/>
              </a:rPr>
              <a:t> age.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Aryabhaṭiya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Arya-</a:t>
            </a:r>
            <a:r>
              <a:rPr sz="2000" spc="-10" dirty="0">
                <a:latin typeface="Calibri"/>
                <a:cs typeface="Calibri"/>
              </a:rPr>
              <a:t>Siddhanta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‘place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system’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letters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signify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qualities.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discovered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planets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planets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revolve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around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sun.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described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days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year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365.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Great</a:t>
            </a:r>
            <a:r>
              <a:rPr spc="-75" dirty="0"/>
              <a:t> </a:t>
            </a:r>
            <a:r>
              <a:rPr dirty="0"/>
              <a:t>mathematician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their</a:t>
            </a:r>
            <a:r>
              <a:rPr spc="-65" dirty="0"/>
              <a:t> </a:t>
            </a:r>
            <a:r>
              <a:rPr spc="-10" dirty="0"/>
              <a:t>contribution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798"/>
            <a:ext cx="10024745" cy="417067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Brahmagupta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born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598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present-</a:t>
            </a:r>
            <a:r>
              <a:rPr sz="2000" dirty="0">
                <a:latin typeface="Calibri"/>
                <a:cs typeface="Calibri"/>
              </a:rPr>
              <a:t>day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Rajasthan.</a:t>
            </a:r>
            <a:endParaRPr sz="2000">
              <a:latin typeface="Calibri"/>
              <a:cs typeface="Calibri"/>
            </a:endParaRPr>
          </a:p>
          <a:p>
            <a:pPr marL="241300" marR="5080" indent="-229235">
              <a:lnSpc>
                <a:spcPts val="216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important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contribution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Brahmagupta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mathematics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introducing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concept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zero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(0).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Srinivasa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Ramanujan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born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1887.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important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contributions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20" dirty="0">
                <a:latin typeface="Calibri"/>
                <a:cs typeface="Calibri"/>
              </a:rPr>
              <a:t>Hardy-</a:t>
            </a:r>
            <a:r>
              <a:rPr sz="1800" spc="-10" dirty="0">
                <a:latin typeface="Calibri"/>
                <a:cs typeface="Calibri"/>
              </a:rPr>
              <a:t>Ramanujan-Littlewood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circle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theory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25" dirty="0">
                <a:latin typeface="Calibri"/>
                <a:cs typeface="Calibri"/>
              </a:rPr>
              <a:t>Roger-</a:t>
            </a:r>
            <a:r>
              <a:rPr sz="1800" spc="-20" dirty="0">
                <a:latin typeface="Calibri"/>
                <a:cs typeface="Calibri"/>
              </a:rPr>
              <a:t>Ramanujan’s </a:t>
            </a:r>
            <a:r>
              <a:rPr sz="1800" dirty="0">
                <a:latin typeface="Calibri"/>
                <a:cs typeface="Calibri"/>
              </a:rPr>
              <a:t>identities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numbers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dirty="0">
                <a:latin typeface="Calibri"/>
                <a:cs typeface="Calibri"/>
              </a:rPr>
              <a:t>Work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algebra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inequalities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dirty="0">
                <a:latin typeface="Calibri"/>
                <a:cs typeface="Calibri"/>
              </a:rPr>
              <a:t>Elliptic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dirty="0">
                <a:latin typeface="Calibri"/>
                <a:cs typeface="Calibri"/>
              </a:rPr>
              <a:t>Continued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fractions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dirty="0">
                <a:latin typeface="Calibri"/>
                <a:cs typeface="Calibri"/>
              </a:rPr>
              <a:t>Partial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hypergeometric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series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Great</a:t>
            </a:r>
            <a:r>
              <a:rPr spc="-75" dirty="0"/>
              <a:t> </a:t>
            </a:r>
            <a:r>
              <a:rPr dirty="0"/>
              <a:t>mathematician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their</a:t>
            </a:r>
            <a:r>
              <a:rPr spc="-65" dirty="0"/>
              <a:t> </a:t>
            </a:r>
            <a:r>
              <a:rPr spc="-10" dirty="0"/>
              <a:t>contribution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798"/>
            <a:ext cx="9158605" cy="47351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b="1" spc="-60" dirty="0">
                <a:latin typeface="Calibri"/>
                <a:cs typeface="Calibri"/>
              </a:rPr>
              <a:t>P.C.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Mahalanobis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75" dirty="0">
                <a:latin typeface="Calibri"/>
                <a:cs typeface="Calibri"/>
              </a:rPr>
              <a:t>P.C.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Mahalanobis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born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1893.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Mahalanobis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distance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Feldman–Mahalanobis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Wingdings"/>
              <a:buChar char=""/>
              <a:tabLst>
                <a:tab pos="240665" algn="l"/>
              </a:tabLst>
            </a:pPr>
            <a:r>
              <a:rPr sz="2000" b="1" dirty="0">
                <a:latin typeface="Calibri"/>
                <a:cs typeface="Calibri"/>
              </a:rPr>
              <a:t>Calyampudi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Radhakrishna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Rao</a:t>
            </a:r>
            <a:endParaRPr sz="2000">
              <a:latin typeface="Calibri"/>
              <a:cs typeface="Calibri"/>
            </a:endParaRPr>
          </a:p>
          <a:p>
            <a:pPr marL="241300" marR="5080" indent="-229235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born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1920.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well-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statistician.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famous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‘Theory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estimation’.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Cramer–Rao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bound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Rao–Blackwell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theorem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Orthogonal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arrays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Score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Great</a:t>
            </a:r>
            <a:r>
              <a:rPr spc="-75" dirty="0"/>
              <a:t> </a:t>
            </a:r>
            <a:r>
              <a:rPr dirty="0"/>
              <a:t>mathematician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their</a:t>
            </a:r>
            <a:r>
              <a:rPr spc="-65" dirty="0"/>
              <a:t> </a:t>
            </a:r>
            <a:r>
              <a:rPr spc="-10" dirty="0"/>
              <a:t>contribution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798"/>
            <a:ext cx="10175875" cy="500951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D.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R.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Kaprekar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D.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Kaprekar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recreational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mathematician.</a:t>
            </a:r>
            <a:endParaRPr sz="2000">
              <a:latin typeface="Calibri"/>
              <a:cs typeface="Calibri"/>
            </a:endParaRPr>
          </a:p>
          <a:p>
            <a:pPr marL="241300" marR="290830" indent="-229235">
              <a:lnSpc>
                <a:spcPts val="216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discovered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several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theory,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comprising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dirty="0">
                <a:latin typeface="Calibri"/>
                <a:cs typeface="Calibri"/>
              </a:rPr>
              <a:t>named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him.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Satyendranath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Bose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born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1894.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collaboration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Albert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Einstein.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his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quantum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mechanics.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famous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contributions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Bose-Einstein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correlations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Bose-Einstein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condensate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Bose-Einstein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Bose-Einstein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statistics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Photon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gas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Ideal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Great</a:t>
            </a:r>
            <a:r>
              <a:rPr spc="-75" dirty="0"/>
              <a:t> </a:t>
            </a:r>
            <a:r>
              <a:rPr dirty="0"/>
              <a:t>mathematician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their</a:t>
            </a:r>
            <a:r>
              <a:rPr spc="-65" dirty="0"/>
              <a:t> </a:t>
            </a:r>
            <a:r>
              <a:rPr spc="-10" dirty="0"/>
              <a:t>contribution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855" y="1432560"/>
            <a:ext cx="6659880" cy="4998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3324</Words>
  <Application>Microsoft Office PowerPoint</Application>
  <PresentationFormat>Widescreen</PresentationFormat>
  <Paragraphs>170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 MT</vt:lpstr>
      <vt:lpstr>Calibri</vt:lpstr>
      <vt:lpstr>Calibri Light</vt:lpstr>
      <vt:lpstr>Nirmala UI</vt:lpstr>
      <vt:lpstr>Wingdings</vt:lpstr>
      <vt:lpstr>Office Theme</vt:lpstr>
      <vt:lpstr>Indian Knowledge System</vt:lpstr>
      <vt:lpstr>Mathematics</vt:lpstr>
      <vt:lpstr>Unique aspects of Indian Mathematics</vt:lpstr>
      <vt:lpstr>Unique aspects of Indian Mathematics</vt:lpstr>
      <vt:lpstr>Great mathematician and their contribution</vt:lpstr>
      <vt:lpstr>Great mathematician and their contribution</vt:lpstr>
      <vt:lpstr>Great mathematician and their contribution</vt:lpstr>
      <vt:lpstr>Great mathematician and their contribution</vt:lpstr>
      <vt:lpstr>Great mathematician and their contribution</vt:lpstr>
      <vt:lpstr>Great mathematician and their contribution</vt:lpstr>
      <vt:lpstr>Great mathematician and their contribution</vt:lpstr>
      <vt:lpstr>Great mathematician and their contribution</vt:lpstr>
      <vt:lpstr>Great mathematician and their contribution</vt:lpstr>
      <vt:lpstr>Great mathematician and their contribution</vt:lpstr>
      <vt:lpstr>Great mathematician and their contribution</vt:lpstr>
      <vt:lpstr>Great mathematician and their contribution</vt:lpstr>
      <vt:lpstr>Arithmetic</vt:lpstr>
      <vt:lpstr>Geometry</vt:lpstr>
      <vt:lpstr>Vedic India geometry</vt:lpstr>
      <vt:lpstr>Trigonometry</vt:lpstr>
      <vt:lpstr>Algebra</vt:lpstr>
      <vt:lpstr>Binary Mathematics and Combinatorial</vt:lpstr>
      <vt:lpstr>Binary Mathematics</vt:lpstr>
      <vt:lpstr>Magic Squares in Indian Mathematics</vt:lpstr>
      <vt:lpstr>Magic Squares in Indian Mathematics</vt:lpstr>
      <vt:lpstr>Astronomy</vt:lpstr>
      <vt:lpstr>Unique aspects of Indian Astronomy</vt:lpstr>
      <vt:lpstr>Unique aspects of Indian Astronomy</vt:lpstr>
      <vt:lpstr>Historical Development of Astronomy in India</vt:lpstr>
      <vt:lpstr>Historical Development of Astronomy in India</vt:lpstr>
      <vt:lpstr>Historical Development of Astronomy in India</vt:lpstr>
      <vt:lpstr>The Celestial Coordinate System</vt:lpstr>
      <vt:lpstr>The Celestial Coordinate System</vt:lpstr>
      <vt:lpstr>Elements of the Indian Calendar</vt:lpstr>
      <vt:lpstr>Elements of the Indian Calendar</vt:lpstr>
      <vt:lpstr>Indian Astronomy and the Siddhantic Era</vt:lpstr>
      <vt:lpstr>Aryabhata</vt:lpstr>
      <vt:lpstr>Astronomy During Shunga Empire</vt:lpstr>
      <vt:lpstr>Significance of astronomy in ancient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Knowledge System- An Introduction</dc:title>
  <dc:creator>HIRDESH SHARMA</dc:creator>
  <cp:lastModifiedBy>Sireesha CSE</cp:lastModifiedBy>
  <cp:revision>1</cp:revision>
  <dcterms:created xsi:type="dcterms:W3CDTF">2025-02-12T09:55:15Z</dcterms:created>
  <dcterms:modified xsi:type="dcterms:W3CDTF">2025-02-12T09:57:12Z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2025-02-12T00:00:00Z</vt:filetime>
  </property>
  <property fmtid="{D5CDD505-2E9C-101B-9397-08002B2CF9AE}" pid="5" name="Producer">
    <vt:lpwstr>macOS Version 14.5 (Build 23F79) Quartz PDFContext, AppendMode 1.1</vt:lpwstr>
  </property>
</Properties>
</file>