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-1"/>
            <a:ext cx="9144000" cy="37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91160" y="1433989"/>
            <a:ext cx="83514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403761" y="1982436"/>
            <a:ext cx="8342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2258800" y="1912669"/>
            <a:ext cx="4621800" cy="108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/>
          <p:nvPr/>
        </p:nvSpPr>
        <p:spPr>
          <a:xfrm>
            <a:off x="0" y="3030297"/>
            <a:ext cx="9144000" cy="795917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1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226265"/>
            <a:ext cx="9144000" cy="795917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Shape 59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1"/>
            <a:ext cx="4456800" cy="470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3434" y="3759781"/>
            <a:ext cx="4453250" cy="1033098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409699" y="744078"/>
            <a:ext cx="3660000" cy="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5508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3550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24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5021124" y="1200150"/>
            <a:ext cx="35508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1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226265"/>
            <a:ext cx="9144000" cy="795917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Shape 74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rot="10800000">
            <a:off x="-5938" y="4110402"/>
            <a:ext cx="4453250" cy="1033098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Shape 79"/>
          <p:cNvCxnSpPr/>
          <p:nvPr/>
        </p:nvCxnSpPr>
        <p:spPr>
          <a:xfrm>
            <a:off x="388493" y="4409677"/>
            <a:ext cx="3708600" cy="36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8493" y="4493760"/>
            <a:ext cx="3644400" cy="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inspiration-boar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6209"/>
            <a:ext cx="9144067" cy="5137200"/>
            <a:chOff x="0" y="14678"/>
            <a:chExt cx="9144067" cy="6849600"/>
          </a:xfrm>
        </p:grpSpPr>
        <p:sp>
          <p:nvSpPr>
            <p:cNvPr id="7" name="Shape 7"/>
            <p:cNvSpPr/>
            <p:nvPr/>
          </p:nvSpPr>
          <p:spPr>
            <a:xfrm>
              <a:off x="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483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46967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70451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935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17419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40903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64387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87871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11355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4839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58322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1806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05290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28774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52258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75742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99226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22710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6194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69678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93161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16645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40129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63613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87097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10581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34065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575492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810331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045170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280009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514848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4968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984526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219365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454204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89043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923867" y="14678"/>
              <a:ext cx="220200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2iJ1CtUxR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2675" y="789400"/>
            <a:ext cx="3552300" cy="3739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Everyone hopes that the doctor will prescribe an antibiotic when they are sick</a:t>
            </a: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Yet, antibiotics are not always 100% effective.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about the 0.01% that are not killed by the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antibiotics</a:t>
            </a: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did they survive? 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will happen to the population of 0.01% of bacteria that were not killed by the antibiotic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0" y="13325"/>
            <a:ext cx="4440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Antibiotic Resistance Mini-Lab</a:t>
            </a:r>
            <a:endParaRPr dirty="0"/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85D7B69B-30FB-42D7-9691-6F3AC59D8C1C}"/>
              </a:ext>
            </a:extLst>
          </p:cNvPr>
          <p:cNvPicPr/>
          <p:nvPr/>
        </p:nvPicPr>
        <p:blipFill>
          <a:blip r:embed="rId3"/>
          <a:srcRect l="6897" b="22378"/>
          <a:stretch>
            <a:fillRect/>
          </a:stretch>
        </p:blipFill>
        <p:spPr>
          <a:xfrm>
            <a:off x="8006316" y="6680"/>
            <a:ext cx="1115059" cy="602920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E81452-B56D-4498-AC5B-ACC5449F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81" y="789400"/>
            <a:ext cx="4206444" cy="2900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962400"/>
            <a:ext cx="4769100" cy="3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Obtain the following materials: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20 mini-marshmallows, 8  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hard candy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,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1 toothpick, 1 paper plate, 1 paper cup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Put 8 mini-marshmallows and 2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candy</a:t>
            </a: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 on the same plate.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Using ONLY THE TOOTHPICK, pick up the mini-marshmallows or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candy</a:t>
            </a: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 ONE AT A TIME and place them in the cup.  Pick up as many as possible in 7 seconds.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Count how many are remaining and record this data in the table below.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The remaining mini-marshmallows and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candy</a:t>
            </a: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 will now undergo reproduction by fission.  Double the amount of mini-marshmallows and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candy</a:t>
            </a: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 on the plate.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Repeat steps 3-5 twice for a total of 3 rounds and record all data in the table below.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Marshmallow/Candy Mini-Lab</a:t>
            </a:r>
            <a:endParaRPr dirty="0"/>
          </a:p>
        </p:txBody>
      </p:sp>
      <p:pic>
        <p:nvPicPr>
          <p:cNvPr id="100" name="Shape 100" descr="7 second timer.mp4" title="7 second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775" y="1232400"/>
            <a:ext cx="4428226" cy="3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284700" y="267950"/>
            <a:ext cx="77706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line graph showing the results of your table.</a:t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1393800" y="814075"/>
            <a:ext cx="0" cy="3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1406125" y="4206075"/>
            <a:ext cx="5821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/>
          <p:nvPr/>
        </p:nvSpPr>
        <p:spPr>
          <a:xfrm>
            <a:off x="7484875" y="774875"/>
            <a:ext cx="333000" cy="323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484875" y="1398175"/>
            <a:ext cx="333000" cy="323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7820100" y="653725"/>
            <a:ext cx="1323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Marshmallow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(Normal)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820100" y="1257775"/>
            <a:ext cx="1323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candy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(Mutated)</a:t>
            </a:r>
            <a:endParaRPr dirty="0"/>
          </a:p>
        </p:txBody>
      </p:sp>
      <p:sp>
        <p:nvSpPr>
          <p:cNvPr id="112" name="Shape 112"/>
          <p:cNvSpPr txBox="1"/>
          <p:nvPr/>
        </p:nvSpPr>
        <p:spPr>
          <a:xfrm>
            <a:off x="1270475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125950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D1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981425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836900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692375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547850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403325" y="4280100"/>
            <a:ext cx="444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015825" y="774875"/>
            <a:ext cx="4440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271525" y="2447250"/>
            <a:ext cx="249000" cy="249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269300" y="3672750"/>
            <a:ext cx="249000" cy="249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 rot="-5400000">
            <a:off x="-245375" y="2038300"/>
            <a:ext cx="197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Number of Bacteria</a:t>
            </a:r>
            <a:endParaRPr b="1"/>
          </a:p>
        </p:txBody>
      </p:sp>
      <p:sp>
        <p:nvSpPr>
          <p:cNvPr id="123" name="Shape 123"/>
          <p:cNvSpPr txBox="1"/>
          <p:nvPr/>
        </p:nvSpPr>
        <p:spPr>
          <a:xfrm>
            <a:off x="3152300" y="4600800"/>
            <a:ext cx="18132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18175" y="1072925"/>
            <a:ext cx="8468700" cy="3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the paper plate represent?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>
                <a:solidFill>
                  <a:srgbClr val="FF0000"/>
                </a:solidFill>
              </a:rPr>
              <a:t>Your hand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the white mini-marshmallows represent?</a:t>
            </a:r>
            <a:endParaRPr dirty="0"/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Normal (non-mutated) bacteria on your hand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the </a:t>
            </a:r>
            <a:r>
              <a:rPr lang="en-US" dirty="0"/>
              <a:t>candy</a:t>
            </a:r>
            <a:r>
              <a:rPr lang="en" dirty="0"/>
              <a:t> represent?</a:t>
            </a:r>
            <a:endParaRPr dirty="0"/>
          </a:p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Resistant (mutated) bacteria on your hand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the process of removing them represent?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>
                <a:solidFill>
                  <a:srgbClr val="FF0000"/>
                </a:solidFill>
              </a:rPr>
              <a:t>Taking a dose of antibiotics.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the process of doubling the amount left represent?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>
                <a:solidFill>
                  <a:srgbClr val="FF0000"/>
                </a:solidFill>
              </a:rPr>
              <a:t>The surviving bacteria reproduce to form another generation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this change your view on using antibiotics?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mutation and where did it come from?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00"/>
                </a:solidFill>
              </a:rPr>
              <a:t>Hard shell from a random genetic mutation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see the four points of Darwin’s theory of natural selection?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Competition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00"/>
                </a:solidFill>
              </a:rPr>
              <a:t>Bacteria were competing for resources (space on hand)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Variation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00"/>
                </a:solidFill>
              </a:rPr>
              <a:t>Two different bacteria (soft shell and hard shell)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Survival of the Fittest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00"/>
                </a:solidFill>
              </a:rPr>
              <a:t>Soft shells were easy to remove so hard shells survived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Reproductive Success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00"/>
                </a:solidFill>
              </a:rPr>
              <a:t>Hard shells were able to reproduce and population shifted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Describe how the following image relates to the mini-lab.</a:t>
            </a: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8" y="1082408"/>
            <a:ext cx="9079226" cy="375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33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Describe how the following image relates to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real-world scenarios of antibiotic resistance. </a:t>
            </a:r>
            <a:endParaRPr sz="24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13" y="870725"/>
            <a:ext cx="4594371" cy="4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spiration 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274</Words>
  <Application>Microsoft Office PowerPoint</Application>
  <PresentationFormat>On-screen Show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Times New Roman</vt:lpstr>
      <vt:lpstr>Calibri</vt:lpstr>
      <vt:lpstr>Inspiration Board</vt:lpstr>
      <vt:lpstr>Antibiotic Resistance Mini-Lab</vt:lpstr>
      <vt:lpstr>Marshmallow/Candy Mini-Lab</vt:lpstr>
      <vt:lpstr>PowerPoint Presentation</vt:lpstr>
      <vt:lpstr>Conclusion Questions</vt:lpstr>
      <vt:lpstr>Conclusion Questions</vt:lpstr>
      <vt:lpstr>Describe how the following image relates to the mini-lab.</vt:lpstr>
      <vt:lpstr>Describe how the following image relates to real-world scenarios of antibiotic resistance.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Antibiotic Resistance Mini-Lab</dc:title>
  <dc:creator>Owner</dc:creator>
  <cp:lastModifiedBy>Renee Shirley-Stevens</cp:lastModifiedBy>
  <cp:revision>9</cp:revision>
  <dcterms:modified xsi:type="dcterms:W3CDTF">2019-08-30T16:02:45Z</dcterms:modified>
</cp:coreProperties>
</file>