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3" r:id="rId4"/>
    <p:sldId id="264" r:id="rId5"/>
    <p:sldId id="259" r:id="rId6"/>
    <p:sldId id="260"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96B1BA-FE0C-47C5-B836-001E164C72FA}"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2789D59-C09C-4340-97F9-C9F6AF74A07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6B1BA-FE0C-47C5-B836-001E164C72FA}"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789D59-C09C-4340-97F9-C9F6AF74A07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6B1BA-FE0C-47C5-B836-001E164C72FA}"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789D59-C09C-4340-97F9-C9F6AF74A07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96B1BA-FE0C-47C5-B836-001E164C72FA}"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789D59-C09C-4340-97F9-C9F6AF74A075}"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96B1BA-FE0C-47C5-B836-001E164C72FA}"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789D59-C09C-4340-97F9-C9F6AF74A07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96B1BA-FE0C-47C5-B836-001E164C72FA}"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789D59-C09C-4340-97F9-C9F6AF74A075}"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6B1BA-FE0C-47C5-B836-001E164C72FA}"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789D59-C09C-4340-97F9-C9F6AF74A075}"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6B1BA-FE0C-47C5-B836-001E164C72FA}"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789D59-C09C-4340-97F9-C9F6AF74A07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6B1BA-FE0C-47C5-B836-001E164C72FA}"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789D59-C09C-4340-97F9-C9F6AF74A07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6B1BA-FE0C-47C5-B836-001E164C72FA}" type="datetimeFigureOut">
              <a:rPr lang="en-IN" smtClean="0"/>
              <a:t>27-07-2022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789D59-C09C-4340-97F9-C9F6AF74A07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96B1BA-FE0C-47C5-B836-001E164C72FA}"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2789D59-C09C-4340-97F9-C9F6AF74A07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96B1BA-FE0C-47C5-B836-001E164C72FA}" type="datetimeFigureOut">
              <a:rPr lang="en-IN" smtClean="0"/>
              <a:t>27-07-2022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2789D59-C09C-4340-97F9-C9F6AF74A07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96B1BA-FE0C-47C5-B836-001E164C72FA}" type="datetimeFigureOut">
              <a:rPr lang="en-IN" smtClean="0"/>
              <a:t>27-07-2022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2789D59-C09C-4340-97F9-C9F6AF74A07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6B1BA-FE0C-47C5-B836-001E164C72FA}" type="datetimeFigureOut">
              <a:rPr lang="en-IN" smtClean="0"/>
              <a:t>27-07-2022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2789D59-C09C-4340-97F9-C9F6AF74A07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6B1BA-FE0C-47C5-B836-001E164C72FA}"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2789D59-C09C-4340-97F9-C9F6AF74A07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6B1BA-FE0C-47C5-B836-001E164C72FA}" type="datetimeFigureOut">
              <a:rPr lang="en-IN" smtClean="0"/>
              <a:t>27-07-2022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789D59-C09C-4340-97F9-C9F6AF74A07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C96B1BA-FE0C-47C5-B836-001E164C72FA}" type="datetimeFigureOut">
              <a:rPr lang="en-IN" smtClean="0"/>
              <a:t>27-07-2022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2789D59-C09C-4340-97F9-C9F6AF74A07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8627" y="1304367"/>
            <a:ext cx="10881679" cy="1062316"/>
          </a:xfrm>
        </p:spPr>
        <p:txBody>
          <a:bodyPr anchor="ctr">
            <a:normAutofit/>
          </a:bodyPr>
          <a:lstStyle/>
          <a:p>
            <a:pPr algn="ctr"/>
            <a:r>
              <a:rPr lang="en-IN" sz="3200" b="1" dirty="0"/>
              <a:t>ANIMAL &amp; OBJECT CLASSIFICATION USING </a:t>
            </a:r>
            <a:r>
              <a:rPr lang="en-IN" sz="3200" b="1" u="sng" dirty="0"/>
              <a:t>ANN</a:t>
            </a:r>
            <a:r>
              <a:rPr lang="en-IN" sz="3200" b="1" dirty="0"/>
              <a:t> &amp; </a:t>
            </a:r>
            <a:r>
              <a:rPr lang="en-IN" sz="3200" b="1" u="sng" dirty="0"/>
              <a:t>CNN</a:t>
            </a:r>
          </a:p>
        </p:txBody>
      </p:sp>
      <p:sp>
        <p:nvSpPr>
          <p:cNvPr id="6" name="Title 1"/>
          <p:cNvSpPr txBox="1"/>
          <p:nvPr/>
        </p:nvSpPr>
        <p:spPr>
          <a:xfrm>
            <a:off x="871051" y="752908"/>
            <a:ext cx="10989256" cy="95038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b="1" dirty="0">
                <a:solidFill>
                  <a:srgbClr val="002060"/>
                </a:solidFill>
              </a:rPr>
              <a:t>INDIAN SERVERS ML - INTERNSHIP FINAL PROJECT</a:t>
            </a:r>
          </a:p>
          <a:p>
            <a:pPr algn="ctr"/>
            <a:endParaRPr lang="en-IN" sz="4000" b="1" u="sng" dirty="0"/>
          </a:p>
        </p:txBody>
      </p:sp>
      <p:sp>
        <p:nvSpPr>
          <p:cNvPr id="7" name="Title 1"/>
          <p:cNvSpPr txBox="1"/>
          <p:nvPr/>
        </p:nvSpPr>
        <p:spPr>
          <a:xfrm>
            <a:off x="8317007" y="1569356"/>
            <a:ext cx="3543300" cy="53233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sz="2000" b="1" dirty="0"/>
          </a:p>
        </p:txBody>
      </p:sp>
      <p:pic>
        <p:nvPicPr>
          <p:cNvPr id="4" name="Picture 3">
            <a:extLst>
              <a:ext uri="{FF2B5EF4-FFF2-40B4-BE49-F238E27FC236}">
                <a16:creationId xmlns:a16="http://schemas.microsoft.com/office/drawing/2014/main" id="{3A724496-3FAA-4664-BE6A-AD1E6EBFC50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232779" y="2771189"/>
            <a:ext cx="4265799" cy="33339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610" y="631898"/>
            <a:ext cx="3296887" cy="872996"/>
          </a:xfrm>
        </p:spPr>
        <p:txBody>
          <a:bodyPr>
            <a:normAutofit/>
          </a:bodyPr>
          <a:lstStyle/>
          <a:p>
            <a:r>
              <a:rPr lang="en-IN" b="1" u="sng" dirty="0">
                <a:solidFill>
                  <a:srgbClr val="002060"/>
                </a:solidFill>
              </a:rPr>
              <a:t>Introduction:</a:t>
            </a:r>
          </a:p>
        </p:txBody>
      </p:sp>
      <p:sp>
        <p:nvSpPr>
          <p:cNvPr id="3" name="Content Placeholder 2"/>
          <p:cNvSpPr>
            <a:spLocks noGrp="1"/>
          </p:cNvSpPr>
          <p:nvPr>
            <p:ph idx="1"/>
          </p:nvPr>
        </p:nvSpPr>
        <p:spPr>
          <a:xfrm>
            <a:off x="1798620" y="1434354"/>
            <a:ext cx="8878345" cy="4061012"/>
          </a:xfrm>
        </p:spPr>
        <p:txBody>
          <a:bodyPr>
            <a:normAutofit fontScale="97500"/>
          </a:bodyPr>
          <a:lstStyle/>
          <a:p>
            <a:pPr marL="0" indent="0" algn="just">
              <a:lnSpc>
                <a:spcPct val="200000"/>
              </a:lnSpc>
              <a:buNone/>
            </a:pPr>
            <a:r>
              <a:rPr lang="en-US" sz="2400" b="1" i="0" dirty="0">
                <a:solidFill>
                  <a:srgbClr val="002060"/>
                </a:solidFill>
                <a:effectLst/>
                <a:latin typeface="Google Sans Text"/>
              </a:rPr>
              <a:t>	</a:t>
            </a:r>
            <a:r>
              <a:rPr lang="en-US" sz="2100" i="0" dirty="0">
                <a:solidFill>
                  <a:srgbClr val="002060"/>
                </a:solidFill>
                <a:effectLst/>
                <a:latin typeface="Century Gothic" panose="020B0502020202020204" pitchFamily="34" charset="0"/>
              </a:rPr>
              <a:t>Our project is about the classification of animals and objects from a dataset (cifar10) containing about 60,000 images of 10 different classes (which are randomly distributed </a:t>
            </a:r>
            <a:r>
              <a:rPr lang="en-US" sz="2100" dirty="0">
                <a:solidFill>
                  <a:srgbClr val="002060"/>
                </a:solidFill>
                <a:latin typeface="Century Gothic" panose="020B0502020202020204" pitchFamily="34" charset="0"/>
              </a:rPr>
              <a:t>over the dataset) </a:t>
            </a:r>
            <a:r>
              <a:rPr lang="en-US" sz="2100" i="0" dirty="0">
                <a:solidFill>
                  <a:srgbClr val="002060"/>
                </a:solidFill>
                <a:effectLst/>
                <a:latin typeface="Century Gothic" panose="020B0502020202020204" pitchFamily="34" charset="0"/>
              </a:rPr>
              <a:t>. </a:t>
            </a:r>
            <a:r>
              <a:rPr lang="en-US" sz="2100" dirty="0">
                <a:solidFill>
                  <a:srgbClr val="002060"/>
                </a:solidFill>
                <a:latin typeface="Century Gothic" panose="020B0502020202020204" pitchFamily="34" charset="0"/>
              </a:rPr>
              <a:t>In this project we are using the concept of ANN (Artificial Neural Network) and also CNN (Convolutional Neural Network) . Our objective is to obtain the maximum possible accuracy for our model. </a:t>
            </a:r>
            <a:endParaRPr lang="en-IN" sz="2100" dirty="0">
              <a:solidFill>
                <a:srgbClr val="002060"/>
              </a:solidFill>
              <a:latin typeface="Century Gothic" panose="020B0502020202020204" pitchFamily="34" charset="0"/>
              <a:cs typeface="+mj-lt"/>
            </a:endParaRPr>
          </a:p>
        </p:txBody>
      </p:sp>
      <p:sp>
        <p:nvSpPr>
          <p:cNvPr id="6" name="Content Placeholder 2">
            <a:extLst>
              <a:ext uri="{FF2B5EF4-FFF2-40B4-BE49-F238E27FC236}">
                <a16:creationId xmlns:a16="http://schemas.microsoft.com/office/drawing/2014/main" id="{8027E737-D3D7-40F0-BF26-B8172D2B4E73}"/>
              </a:ext>
            </a:extLst>
          </p:cNvPr>
          <p:cNvSpPr txBox="1">
            <a:spLocks/>
          </p:cNvSpPr>
          <p:nvPr/>
        </p:nvSpPr>
        <p:spPr>
          <a:xfrm>
            <a:off x="1959610" y="1575435"/>
            <a:ext cx="9335546" cy="3785459"/>
          </a:xfrm>
          <a:prstGeom prst="rect">
            <a:avLst/>
          </a:prstGeom>
        </p:spPr>
        <p:txBody>
          <a:bodyPr vert="horz" lIns="91440" tIns="45720" rIns="91440" bIns="45720" rtlCol="0">
            <a:normAutofit fontScale="97500"/>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Font typeface="Wingdings 3" panose="05040102010807070707" charset="2"/>
              <a:buNone/>
            </a:pPr>
            <a:endParaRPr lang="en-IN"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91AD-FC38-45CE-AA58-508F4E5DB4AD}"/>
              </a:ext>
            </a:extLst>
          </p:cNvPr>
          <p:cNvSpPr>
            <a:spLocks noGrp="1"/>
          </p:cNvSpPr>
          <p:nvPr>
            <p:ph type="title"/>
          </p:nvPr>
        </p:nvSpPr>
        <p:spPr>
          <a:xfrm>
            <a:off x="1755825" y="624110"/>
            <a:ext cx="8911687" cy="1052290"/>
          </a:xfrm>
        </p:spPr>
        <p:txBody>
          <a:bodyPr/>
          <a:lstStyle/>
          <a:p>
            <a:r>
              <a:rPr lang="en-IN" b="1" dirty="0">
                <a:solidFill>
                  <a:srgbClr val="002060"/>
                </a:solidFill>
              </a:rPr>
              <a:t>ANN (ARTIFICIAL NEURAL NETWORK)</a:t>
            </a:r>
          </a:p>
        </p:txBody>
      </p:sp>
      <p:pic>
        <p:nvPicPr>
          <p:cNvPr id="5" name="Content Placeholder 4">
            <a:extLst>
              <a:ext uri="{FF2B5EF4-FFF2-40B4-BE49-F238E27FC236}">
                <a16:creationId xmlns:a16="http://schemas.microsoft.com/office/drawing/2014/main" id="{FCA53BF8-92D8-4DB8-8091-965C04B093F3}"/>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755825" y="1791889"/>
            <a:ext cx="4889442" cy="40131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ontent Placeholder 2">
            <a:extLst>
              <a:ext uri="{FF2B5EF4-FFF2-40B4-BE49-F238E27FC236}">
                <a16:creationId xmlns:a16="http://schemas.microsoft.com/office/drawing/2014/main" id="{4A54C783-C1C6-4AF5-A6C7-B6348F3276A8}"/>
              </a:ext>
            </a:extLst>
          </p:cNvPr>
          <p:cNvSpPr txBox="1">
            <a:spLocks/>
          </p:cNvSpPr>
          <p:nvPr/>
        </p:nvSpPr>
        <p:spPr>
          <a:xfrm>
            <a:off x="7700684" y="1601216"/>
            <a:ext cx="3765176" cy="410652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endParaRPr lang="en-IN" sz="2000" b="1" dirty="0">
              <a:solidFill>
                <a:srgbClr val="002060"/>
              </a:solidFill>
              <a:latin typeface="+mj-lt"/>
            </a:endParaRPr>
          </a:p>
        </p:txBody>
      </p:sp>
      <p:sp>
        <p:nvSpPr>
          <p:cNvPr id="7" name="Content Placeholder 2">
            <a:extLst>
              <a:ext uri="{FF2B5EF4-FFF2-40B4-BE49-F238E27FC236}">
                <a16:creationId xmlns:a16="http://schemas.microsoft.com/office/drawing/2014/main" id="{86E1F0B7-ACB2-4AA0-BF5A-680D6737E21F}"/>
              </a:ext>
            </a:extLst>
          </p:cNvPr>
          <p:cNvSpPr txBox="1">
            <a:spLocks/>
          </p:cNvSpPr>
          <p:nvPr/>
        </p:nvSpPr>
        <p:spPr>
          <a:xfrm>
            <a:off x="6496126" y="1791889"/>
            <a:ext cx="5187044" cy="3725182"/>
          </a:xfrm>
          <a:prstGeom prst="rect">
            <a:avLst/>
          </a:prstGeom>
        </p:spPr>
        <p:txBody>
          <a:bodyPr vert="horz" lIns="91440" tIns="45720" rIns="91440" bIns="45720" rtlCol="0">
            <a:normAutofit fontScale="97500"/>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just">
              <a:lnSpc>
                <a:spcPct val="150000"/>
              </a:lnSpc>
              <a:buFont typeface="Wingdings 3" panose="05040102010807070707" charset="2"/>
              <a:buNone/>
            </a:pPr>
            <a:r>
              <a:rPr lang="en-US" sz="2400" b="1" dirty="0">
                <a:solidFill>
                  <a:srgbClr val="002060"/>
                </a:solidFill>
                <a:latin typeface="Google Sans Text"/>
              </a:rPr>
              <a:t>	</a:t>
            </a:r>
            <a:endParaRPr lang="en-IN" sz="2400" dirty="0">
              <a:solidFill>
                <a:srgbClr val="002060"/>
              </a:solidFill>
              <a:latin typeface="Century Gothic" panose="020B0502020202020204" pitchFamily="34" charset="0"/>
              <a:cs typeface="+mj-lt"/>
            </a:endParaRPr>
          </a:p>
        </p:txBody>
      </p:sp>
      <p:sp>
        <p:nvSpPr>
          <p:cNvPr id="8" name="Content Placeholder 2">
            <a:extLst>
              <a:ext uri="{FF2B5EF4-FFF2-40B4-BE49-F238E27FC236}">
                <a16:creationId xmlns:a16="http://schemas.microsoft.com/office/drawing/2014/main" id="{DFAA9958-CCF6-453C-925D-8E8D2508BED7}"/>
              </a:ext>
            </a:extLst>
          </p:cNvPr>
          <p:cNvSpPr txBox="1">
            <a:spLocks/>
          </p:cNvSpPr>
          <p:nvPr/>
        </p:nvSpPr>
        <p:spPr>
          <a:xfrm>
            <a:off x="7050325" y="1676711"/>
            <a:ext cx="4415535" cy="403995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just">
              <a:lnSpc>
                <a:spcPct val="200000"/>
              </a:lnSpc>
              <a:buNone/>
            </a:pPr>
            <a:r>
              <a:rPr lang="en-IN" b="1" u="sng" dirty="0">
                <a:solidFill>
                  <a:srgbClr val="002060"/>
                </a:solidFill>
              </a:rPr>
              <a:t>ANN</a:t>
            </a:r>
            <a:r>
              <a:rPr lang="en-IN" dirty="0">
                <a:solidFill>
                  <a:srgbClr val="002060"/>
                </a:solidFill>
              </a:rPr>
              <a:t> : An </a:t>
            </a:r>
            <a:r>
              <a:rPr lang="en-IN" b="1" dirty="0">
                <a:solidFill>
                  <a:srgbClr val="C00000"/>
                </a:solidFill>
              </a:rPr>
              <a:t>ARTIFICIAL NEURAL NETWORK </a:t>
            </a:r>
            <a:r>
              <a:rPr lang="en-IN" dirty="0">
                <a:solidFill>
                  <a:srgbClr val="002060"/>
                </a:solidFill>
              </a:rPr>
              <a:t>is usually a computational network based on biological neural network that construct the structure of </a:t>
            </a:r>
            <a:r>
              <a:rPr lang="en-IN" b="1" dirty="0">
                <a:solidFill>
                  <a:srgbClr val="C00000"/>
                </a:solidFill>
              </a:rPr>
              <a:t>human brain</a:t>
            </a:r>
            <a:r>
              <a:rPr lang="en-IN" dirty="0">
                <a:solidFill>
                  <a:srgbClr val="002060"/>
                </a:solidFill>
              </a:rPr>
              <a:t>. Similar to a human brain it has neurons interconnected to each other , artificial neural networks . These neurons are knows as </a:t>
            </a:r>
            <a:r>
              <a:rPr lang="en-IN" b="1" dirty="0">
                <a:solidFill>
                  <a:srgbClr val="C00000"/>
                </a:solidFill>
              </a:rPr>
              <a:t>nodes</a:t>
            </a:r>
            <a:r>
              <a:rPr lang="en-IN" dirty="0">
                <a:solidFill>
                  <a:srgbClr val="C00000"/>
                </a:solidFill>
              </a:rPr>
              <a:t>.</a:t>
            </a:r>
          </a:p>
          <a:p>
            <a:endParaRPr lang="en-IN" dirty="0"/>
          </a:p>
        </p:txBody>
      </p:sp>
    </p:spTree>
    <p:extLst>
      <p:ext uri="{BB962C8B-B14F-4D97-AF65-F5344CB8AC3E}">
        <p14:creationId xmlns:p14="http://schemas.microsoft.com/office/powerpoint/2010/main" val="243297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07A1-FA07-410A-8957-A984ADFEAE54}"/>
              </a:ext>
            </a:extLst>
          </p:cNvPr>
          <p:cNvSpPr>
            <a:spLocks noGrp="1"/>
          </p:cNvSpPr>
          <p:nvPr>
            <p:ph type="title"/>
          </p:nvPr>
        </p:nvSpPr>
        <p:spPr>
          <a:xfrm>
            <a:off x="1775013" y="624110"/>
            <a:ext cx="9729600" cy="1280890"/>
          </a:xfrm>
        </p:spPr>
        <p:txBody>
          <a:bodyPr/>
          <a:lstStyle/>
          <a:p>
            <a:r>
              <a:rPr lang="en-IN" b="1" dirty="0">
                <a:solidFill>
                  <a:srgbClr val="002060"/>
                </a:solidFill>
              </a:rPr>
              <a:t>CNN (CONVOLUTIONAL NEURAL NETWORK)</a:t>
            </a:r>
          </a:p>
        </p:txBody>
      </p:sp>
      <p:pic>
        <p:nvPicPr>
          <p:cNvPr id="5" name="Content Placeholder 4">
            <a:extLst>
              <a:ext uri="{FF2B5EF4-FFF2-40B4-BE49-F238E27FC236}">
                <a16:creationId xmlns:a16="http://schemas.microsoft.com/office/drawing/2014/main" id="{3CD94D9F-8108-40EB-A09E-85006A12B0F0}"/>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6639813" y="1904999"/>
            <a:ext cx="4864800" cy="35186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ontent Placeholder 2">
            <a:extLst>
              <a:ext uri="{FF2B5EF4-FFF2-40B4-BE49-F238E27FC236}">
                <a16:creationId xmlns:a16="http://schemas.microsoft.com/office/drawing/2014/main" id="{B340CD9B-F2C9-466E-ADB2-42A4A6C6EE1A}"/>
              </a:ext>
            </a:extLst>
          </p:cNvPr>
          <p:cNvSpPr txBox="1">
            <a:spLocks/>
          </p:cNvSpPr>
          <p:nvPr/>
        </p:nvSpPr>
        <p:spPr>
          <a:xfrm>
            <a:off x="1100449" y="1730266"/>
            <a:ext cx="5255528" cy="4025075"/>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just">
              <a:lnSpc>
                <a:spcPct val="170000"/>
              </a:lnSpc>
              <a:buNone/>
            </a:pPr>
            <a:r>
              <a:rPr lang="en-IN" b="1" u="sng" dirty="0">
                <a:solidFill>
                  <a:srgbClr val="002060"/>
                </a:solidFill>
              </a:rPr>
              <a:t>CNN</a:t>
            </a:r>
            <a:r>
              <a:rPr lang="en-IN" dirty="0">
                <a:solidFill>
                  <a:srgbClr val="002060"/>
                </a:solidFill>
              </a:rPr>
              <a:t>: </a:t>
            </a:r>
            <a:r>
              <a:rPr lang="en-IN" sz="2300" dirty="0">
                <a:solidFill>
                  <a:srgbClr val="002060"/>
                </a:solidFill>
              </a:rPr>
              <a:t>A </a:t>
            </a:r>
            <a:r>
              <a:rPr lang="en-IN" sz="2300" b="1" dirty="0">
                <a:solidFill>
                  <a:srgbClr val="C00000"/>
                </a:solidFill>
              </a:rPr>
              <a:t>CONVOLUTIONAL</a:t>
            </a:r>
            <a:r>
              <a:rPr lang="en-IN" sz="2300" b="1" dirty="0">
                <a:solidFill>
                  <a:srgbClr val="002060"/>
                </a:solidFill>
              </a:rPr>
              <a:t> </a:t>
            </a:r>
            <a:r>
              <a:rPr lang="en-IN" sz="2300" b="1" dirty="0">
                <a:solidFill>
                  <a:srgbClr val="C00000"/>
                </a:solidFill>
              </a:rPr>
              <a:t>NEURAL NETWORK </a:t>
            </a:r>
            <a:r>
              <a:rPr lang="en-US" sz="2300" i="0" dirty="0">
                <a:solidFill>
                  <a:srgbClr val="002060"/>
                </a:solidFill>
                <a:effectLst/>
                <a:latin typeface="Century Gothic" panose="020B0502020202020204" pitchFamily="34" charset="0"/>
              </a:rPr>
              <a:t>is a type of artificial neural network used in image recognition and processing that is specifically designed to process pixel data. </a:t>
            </a:r>
            <a:r>
              <a:rPr lang="en-US" sz="2300" dirty="0">
                <a:solidFill>
                  <a:srgbClr val="002060"/>
                </a:solidFill>
                <a:latin typeface="Century Gothic" panose="020B0502020202020204" pitchFamily="34" charset="0"/>
              </a:rPr>
              <a:t>The layers of a CNN consist of an input layer, an output layer and a hidden layer that includes multiple convolutional layers, pooling layers, fully connected layers and normalization layers. The removal of limitations and increase in efficiency for image processing results in a system that is far more effective</a:t>
            </a:r>
            <a:endParaRPr lang="en-IN" sz="2300" dirty="0">
              <a:solidFill>
                <a:srgbClr val="002060"/>
              </a:solidFill>
              <a:latin typeface="Century Gothic" panose="020B0502020202020204" pitchFamily="34" charset="0"/>
            </a:endParaRPr>
          </a:p>
        </p:txBody>
      </p:sp>
    </p:spTree>
    <p:extLst>
      <p:ext uri="{BB962C8B-B14F-4D97-AF65-F5344CB8AC3E}">
        <p14:creationId xmlns:p14="http://schemas.microsoft.com/office/powerpoint/2010/main" val="3090919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140" y="659969"/>
            <a:ext cx="3359005" cy="881961"/>
          </a:xfrm>
        </p:spPr>
        <p:txBody>
          <a:bodyPr>
            <a:normAutofit/>
          </a:bodyPr>
          <a:lstStyle/>
          <a:p>
            <a:r>
              <a:rPr lang="en-IN" b="1" u="sng" dirty="0">
                <a:solidFill>
                  <a:srgbClr val="002060"/>
                </a:solidFill>
              </a:rPr>
              <a:t>Approach:</a:t>
            </a:r>
          </a:p>
        </p:txBody>
      </p:sp>
      <p:sp>
        <p:nvSpPr>
          <p:cNvPr id="3" name="Content Placeholder 2"/>
          <p:cNvSpPr>
            <a:spLocks noGrp="1"/>
          </p:cNvSpPr>
          <p:nvPr>
            <p:ph idx="1"/>
          </p:nvPr>
        </p:nvSpPr>
        <p:spPr>
          <a:xfrm>
            <a:off x="1523999" y="1369246"/>
            <a:ext cx="9897035" cy="4828785"/>
          </a:xfrm>
        </p:spPr>
        <p:txBody>
          <a:bodyPr>
            <a:normAutofit fontScale="90000"/>
          </a:bodyPr>
          <a:lstStyle/>
          <a:p>
            <a:pPr algn="just">
              <a:lnSpc>
                <a:spcPct val="150000"/>
              </a:lnSpc>
            </a:pPr>
            <a:r>
              <a:rPr lang="en-US" dirty="0">
                <a:solidFill>
                  <a:srgbClr val="002060"/>
                </a:solidFill>
              </a:rPr>
              <a:t>The basic idea of the project is to compare different neural network models on cifar10 dataset  and test the accuracy of model to predict an image and its class </a:t>
            </a:r>
          </a:p>
          <a:p>
            <a:pPr algn="just">
              <a:lnSpc>
                <a:spcPct val="150000"/>
              </a:lnSpc>
            </a:pPr>
            <a:r>
              <a:rPr lang="en-US" dirty="0">
                <a:solidFill>
                  <a:srgbClr val="002060"/>
                </a:solidFill>
              </a:rPr>
              <a:t>Firstly we build a artificial neural network(ANN) which consists of three layers namely flatten and 2 dense layers. We then compile it and train it using the training set and upon testing we get the accuracy of 45 percentage</a:t>
            </a:r>
          </a:p>
          <a:p>
            <a:pPr algn="just">
              <a:lnSpc>
                <a:spcPct val="150000"/>
              </a:lnSpc>
            </a:pPr>
            <a:r>
              <a:rPr lang="en-US" dirty="0">
                <a:solidFill>
                  <a:srgbClr val="002060"/>
                </a:solidFill>
              </a:rPr>
              <a:t>Next we built a convolution neural network(CNN) using pair of convolution layers and pooling layers followed by dense and flatten layers for the output. This model on testing gives out the accuracy to be nearly 70 percentage and can be increased by increasing the epochs.</a:t>
            </a:r>
          </a:p>
          <a:p>
            <a:pPr algn="just">
              <a:lnSpc>
                <a:spcPct val="150000"/>
              </a:lnSpc>
            </a:pPr>
            <a:r>
              <a:rPr lang="en-US" dirty="0">
                <a:solidFill>
                  <a:srgbClr val="002060"/>
                </a:solidFill>
              </a:rPr>
              <a:t>Next we compare and display the outputs using classification report</a:t>
            </a:r>
          </a:p>
          <a:p>
            <a:pPr algn="just">
              <a:lnSpc>
                <a:spcPct val="150000"/>
              </a:lnSpc>
            </a:pPr>
            <a:r>
              <a:rPr lang="en-US" dirty="0">
                <a:solidFill>
                  <a:srgbClr val="002060"/>
                </a:solidFill>
              </a:rPr>
              <a:t>In a nutshell,  the classification can be done using both ANN and CNN where as CNN gives us better accuracy</a:t>
            </a:r>
          </a:p>
          <a:p>
            <a:pPr>
              <a:lnSpc>
                <a:spcPct val="150000"/>
              </a:lnSpc>
            </a:pPr>
            <a:endParaRPr lang="en-US" dirty="0">
              <a:solidFill>
                <a:srgbClr val="002060"/>
              </a:solidFill>
            </a:endParaRPr>
          </a:p>
          <a:p>
            <a:pPr marL="0" indent="0">
              <a:buNone/>
            </a:pPr>
            <a:endParaRPr lang="en-IN"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752" y="643749"/>
            <a:ext cx="5672754" cy="899889"/>
          </a:xfrm>
        </p:spPr>
        <p:txBody>
          <a:bodyPr>
            <a:normAutofit/>
          </a:bodyPr>
          <a:lstStyle/>
          <a:p>
            <a:r>
              <a:rPr lang="en-IN" b="1" u="sng" dirty="0">
                <a:solidFill>
                  <a:srgbClr val="002060"/>
                </a:solidFill>
              </a:rPr>
              <a:t>Important libraries Used :</a:t>
            </a:r>
          </a:p>
        </p:txBody>
      </p:sp>
      <p:sp>
        <p:nvSpPr>
          <p:cNvPr id="3" name="Content Placeholder 2"/>
          <p:cNvSpPr>
            <a:spLocks noGrp="1"/>
          </p:cNvSpPr>
          <p:nvPr>
            <p:ph idx="1"/>
          </p:nvPr>
        </p:nvSpPr>
        <p:spPr>
          <a:xfrm>
            <a:off x="2072752" y="1686000"/>
            <a:ext cx="6576695" cy="3854189"/>
          </a:xfrm>
        </p:spPr>
        <p:txBody>
          <a:bodyPr>
            <a:normAutofit/>
          </a:bodyPr>
          <a:lstStyle/>
          <a:p>
            <a:pPr>
              <a:lnSpc>
                <a:spcPct val="200000"/>
              </a:lnSpc>
            </a:pPr>
            <a:r>
              <a:rPr lang="en-IN" sz="2400" dirty="0">
                <a:solidFill>
                  <a:srgbClr val="002060"/>
                </a:solidFill>
              </a:rPr>
              <a:t>Tensorflow</a:t>
            </a:r>
          </a:p>
          <a:p>
            <a:pPr>
              <a:lnSpc>
                <a:spcPct val="200000"/>
              </a:lnSpc>
            </a:pPr>
            <a:r>
              <a:rPr lang="en-IN" sz="2400" dirty="0">
                <a:solidFill>
                  <a:srgbClr val="002060"/>
                </a:solidFill>
              </a:rPr>
              <a:t>Keras</a:t>
            </a:r>
          </a:p>
          <a:p>
            <a:pPr>
              <a:lnSpc>
                <a:spcPct val="200000"/>
              </a:lnSpc>
            </a:pPr>
            <a:r>
              <a:rPr lang="en-IN" sz="2400" dirty="0">
                <a:solidFill>
                  <a:srgbClr val="002060"/>
                </a:solidFill>
              </a:rPr>
              <a:t>Matplotliob</a:t>
            </a:r>
          </a:p>
          <a:p>
            <a:pPr>
              <a:lnSpc>
                <a:spcPct val="200000"/>
              </a:lnSpc>
            </a:pPr>
            <a:r>
              <a:rPr lang="en-IN" sz="2400" dirty="0">
                <a:solidFill>
                  <a:srgbClr val="002060"/>
                </a:solidFill>
              </a:rPr>
              <a:t>Numpy</a:t>
            </a:r>
          </a:p>
          <a:p>
            <a:endParaRPr lang="en-IN" dirty="0">
              <a:solidFill>
                <a:srgbClr val="002060"/>
              </a:solidFill>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E4AA3-D254-420B-B756-F0E0FA02F129}"/>
              </a:ext>
            </a:extLst>
          </p:cNvPr>
          <p:cNvSpPr>
            <a:spLocks noGrp="1"/>
          </p:cNvSpPr>
          <p:nvPr>
            <p:ph type="title"/>
          </p:nvPr>
        </p:nvSpPr>
        <p:spPr>
          <a:xfrm>
            <a:off x="1828800" y="587719"/>
            <a:ext cx="3368605" cy="953678"/>
          </a:xfrm>
        </p:spPr>
        <p:txBody>
          <a:bodyPr>
            <a:normAutofit/>
          </a:bodyPr>
          <a:lstStyle/>
          <a:p>
            <a:r>
              <a:rPr lang="en-IN" sz="4000" b="1" u="sng" dirty="0">
                <a:solidFill>
                  <a:srgbClr val="002060"/>
                </a:solidFill>
              </a:rPr>
              <a:t>Conclusion :</a:t>
            </a:r>
          </a:p>
        </p:txBody>
      </p:sp>
      <p:sp>
        <p:nvSpPr>
          <p:cNvPr id="3" name="Content Placeholder 2">
            <a:extLst>
              <a:ext uri="{FF2B5EF4-FFF2-40B4-BE49-F238E27FC236}">
                <a16:creationId xmlns:a16="http://schemas.microsoft.com/office/drawing/2014/main" id="{D2FA100B-FD28-4988-BA3E-ED9260FF2766}"/>
              </a:ext>
            </a:extLst>
          </p:cNvPr>
          <p:cNvSpPr txBox="1">
            <a:spLocks/>
          </p:cNvSpPr>
          <p:nvPr/>
        </p:nvSpPr>
        <p:spPr>
          <a:xfrm>
            <a:off x="1364760" y="1604682"/>
            <a:ext cx="9912840" cy="4126007"/>
          </a:xfrm>
          <a:prstGeom prst="rect">
            <a:avLst/>
          </a:prstGeom>
        </p:spPr>
        <p:txBody>
          <a:bodyPr>
            <a:normAutofit fontScale="97500"/>
          </a:bodyPr>
          <a:lst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just">
              <a:lnSpc>
                <a:spcPct val="150000"/>
              </a:lnSpc>
              <a:buFont typeface="Wingdings 3" panose="05040102010807070707" charset="2"/>
              <a:buNone/>
            </a:pPr>
            <a:r>
              <a:rPr lang="en-US" sz="2400" b="1" dirty="0">
                <a:solidFill>
                  <a:srgbClr val="002060"/>
                </a:solidFill>
                <a:latin typeface="Google Sans Text"/>
              </a:rPr>
              <a:t>	</a:t>
            </a:r>
            <a:endParaRPr lang="en-IN" sz="2400" b="1" dirty="0">
              <a:solidFill>
                <a:srgbClr val="002060"/>
              </a:solidFill>
              <a:latin typeface="+mj-lt"/>
              <a:cs typeface="+mj-lt"/>
            </a:endParaRPr>
          </a:p>
        </p:txBody>
      </p:sp>
      <p:sp>
        <p:nvSpPr>
          <p:cNvPr id="5" name="TextBox 4">
            <a:extLst>
              <a:ext uri="{FF2B5EF4-FFF2-40B4-BE49-F238E27FC236}">
                <a16:creationId xmlns:a16="http://schemas.microsoft.com/office/drawing/2014/main" id="{63F780EE-AFE2-47EC-A11C-70CA136604C2}"/>
              </a:ext>
            </a:extLst>
          </p:cNvPr>
          <p:cNvSpPr txBox="1"/>
          <p:nvPr/>
        </p:nvSpPr>
        <p:spPr>
          <a:xfrm>
            <a:off x="1828800" y="1595717"/>
            <a:ext cx="9126071" cy="3688638"/>
          </a:xfrm>
          <a:prstGeom prst="rect">
            <a:avLst/>
          </a:prstGeom>
          <a:noFill/>
        </p:spPr>
        <p:txBody>
          <a:bodyPr wrap="square">
            <a:spAutoFit/>
          </a:bodyPr>
          <a:lstStyle/>
          <a:p>
            <a:pPr algn="just">
              <a:lnSpc>
                <a:spcPct val="200000"/>
              </a:lnSpc>
            </a:pPr>
            <a:r>
              <a:rPr lang="en-US" dirty="0">
                <a:solidFill>
                  <a:srgbClr val="002060"/>
                </a:solidFill>
              </a:rPr>
              <a:t>	</a:t>
            </a:r>
            <a:r>
              <a:rPr lang="en-US" sz="2000" dirty="0">
                <a:solidFill>
                  <a:srgbClr val="002060"/>
                </a:solidFill>
              </a:rPr>
              <a:t>The maximum accuracy we obtained from our CNN model is 78.41% which is very much useful in predicting 8 out 10 images correctly from a random dataset containing images of animals and objects . we can improve the performance  accuracy of the CNN  model by increasing number of dense or hidden layers inside the neural network . This model can be extended to different classes .</a:t>
            </a:r>
            <a:endParaRPr lang="en-IN" sz="2000" dirty="0">
              <a:solidFill>
                <a:srgbClr val="002060"/>
              </a:solidFill>
            </a:endParaRPr>
          </a:p>
        </p:txBody>
      </p:sp>
    </p:spTree>
    <p:extLst>
      <p:ext uri="{BB962C8B-B14F-4D97-AF65-F5344CB8AC3E}">
        <p14:creationId xmlns:p14="http://schemas.microsoft.com/office/powerpoint/2010/main" val="2944134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720241" y="1579880"/>
            <a:ext cx="5560695" cy="3881120"/>
          </a:xfrm>
          <a:prstGeom prst="rect">
            <a:avLst/>
          </a:prstGeom>
          <a:ln>
            <a:noFill/>
          </a:ln>
          <a:effectLst>
            <a:outerShdw blurRad="190500" algn="tl" rotWithShape="0">
              <a:srgbClr val="000000">
                <a:alpha val="70000"/>
              </a:srgbClr>
            </a:outerShdw>
          </a:effectLst>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139</TotalTime>
  <Words>466</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Google Sans Text</vt:lpstr>
      <vt:lpstr>Wingdings 3</vt:lpstr>
      <vt:lpstr>Wisp</vt:lpstr>
      <vt:lpstr>ANIMAL &amp; OBJECT CLASSIFICATION USING ANN &amp; CNN</vt:lpstr>
      <vt:lpstr>Introduction:</vt:lpstr>
      <vt:lpstr>ANN (ARTIFICIAL NEURAL NETWORK)</vt:lpstr>
      <vt:lpstr>CNN (CONVOLUTIONAL NEURAL NETWORK)</vt:lpstr>
      <vt:lpstr>Approach:</vt:lpstr>
      <vt:lpstr>Important libraries Used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DIABETICS PREDICTION  USING MACHINE LEARNING</dc:title>
  <dc:creator>vineeth07msd@outlook.com</dc:creator>
  <cp:lastModifiedBy>vineeth thummanapally</cp:lastModifiedBy>
  <cp:revision>50</cp:revision>
  <dcterms:created xsi:type="dcterms:W3CDTF">2021-11-05T08:38:00Z</dcterms:created>
  <dcterms:modified xsi:type="dcterms:W3CDTF">2022-07-27T12:22:11Z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D4EC08BA31FA425D86E2576BEED561F3</vt:lpwstr>
  </property>
  <property fmtid="{D5CDD505-2E9C-101B-9397-08002B2CF9AE}" pid="3" name="KSOProductBuildVer">
    <vt:lpwstr>1033-11.2.0.10351</vt:lpwstr>
  </property>
</Properties>
</file>