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1" r:id="rId1"/>
  </p:sldMasterIdLst>
  <p:sldIdLst>
    <p:sldId id="256" r:id="rId2"/>
    <p:sldId id="259" r:id="rId3"/>
    <p:sldId id="260" r:id="rId4"/>
    <p:sldId id="261" r:id="rId5"/>
    <p:sldId id="262" r:id="rId6"/>
    <p:sldId id="263" r:id="rId7"/>
    <p:sldId id="264" r:id="rId8"/>
    <p:sldId id="265" r:id="rId9"/>
    <p:sldId id="266"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7"/>
    <p:restoredTop sz="96203"/>
  </p:normalViewPr>
  <p:slideViewPr>
    <p:cSldViewPr snapToGrid="0">
      <p:cViewPr>
        <p:scale>
          <a:sx n="98" d="100"/>
          <a:sy n="98" d="100"/>
        </p:scale>
        <p:origin x="152"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7CD3FD-BE54-4400-942B-C6C15AA73DFD}" type="datetimeFigureOut">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087858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7CD3FD-BE54-4400-942B-C6C15AA73DFD}" type="datetimeFigureOut">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316175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7CD3FD-BE54-4400-942B-C6C15AA73DFD}" type="datetimeFigureOut">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C0CD32-A6C8-4BA5-B3DF-D8325E32CAA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17674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4/27/23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544164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4/27/23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C0CD32-A6C8-4BA5-B3DF-D8325E32CAA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5642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4/27/23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454830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CD3FD-BE54-4400-942B-C6C15AA73DFD}" type="datetimeFigureOut">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349029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CD3FD-BE54-4400-942B-C6C15AA73DFD}" type="datetimeFigureOut">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637872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CD3FD-BE54-4400-942B-C6C15AA73DFD}" type="datetimeFigureOut">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44462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7CD3FD-BE54-4400-942B-C6C15AA73DFD}" type="datetimeFigureOut">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32886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7CD3FD-BE54-4400-942B-C6C15AA73DFD}" type="datetimeFigureOut">
              <a:rPr lang="en-US" smtClean="0"/>
              <a:t>4/27/23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195595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CD3FD-BE54-4400-942B-C6C15AA73DFD}" type="datetimeFigureOut">
              <a:rPr lang="en-US" smtClean="0"/>
              <a:t>4/27/23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81886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7CD3FD-BE54-4400-942B-C6C15AA73DFD}" type="datetimeFigureOut">
              <a:rPr lang="en-US" smtClean="0"/>
              <a:t>4/27/23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903643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CD3FD-BE54-4400-942B-C6C15AA73DFD}" type="datetimeFigureOut">
              <a:rPr lang="en-US" smtClean="0"/>
              <a:t>4/27/23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45378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4/27/23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30380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4/27/23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926734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07CD3FD-BE54-4400-942B-C6C15AA73DFD}" type="datetimeFigureOut">
              <a:rPr lang="en-US" smtClean="0"/>
              <a:t>4/27/23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4C0CD32-A6C8-4BA5-B3DF-D8325E32CAA4}" type="slidenum">
              <a:rPr lang="en-US" smtClean="0"/>
              <a:t>‹#›</a:t>
            </a:fld>
            <a:endParaRPr lang="en-US"/>
          </a:p>
        </p:txBody>
      </p:sp>
    </p:spTree>
    <p:extLst>
      <p:ext uri="{BB962C8B-B14F-4D97-AF65-F5344CB8AC3E}">
        <p14:creationId xmlns:p14="http://schemas.microsoft.com/office/powerpoint/2010/main" val="3485113303"/>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 landscape of a storm over a farm">
            <a:extLst>
              <a:ext uri="{FF2B5EF4-FFF2-40B4-BE49-F238E27FC236}">
                <a16:creationId xmlns:a16="http://schemas.microsoft.com/office/drawing/2014/main" id="{3817D8AD-E876-6D54-4313-3A95322C5350}"/>
              </a:ext>
            </a:extLst>
          </p:cNvPr>
          <p:cNvPicPr>
            <a:picLocks noChangeAspect="1"/>
          </p:cNvPicPr>
          <p:nvPr/>
        </p:nvPicPr>
        <p:blipFill rotWithShape="1">
          <a:blip r:embed="rId2">
            <a:alphaModFix/>
          </a:blip>
          <a:srcRect/>
          <a:stretch/>
        </p:blipFill>
        <p:spPr>
          <a:xfrm>
            <a:off x="20" y="10"/>
            <a:ext cx="12191979" cy="6857989"/>
          </a:xfrm>
          <a:prstGeom prst="rect">
            <a:avLst/>
          </a:prstGeom>
        </p:spPr>
      </p:pic>
      <p:sp>
        <p:nvSpPr>
          <p:cNvPr id="2" name="Title 1">
            <a:extLst>
              <a:ext uri="{FF2B5EF4-FFF2-40B4-BE49-F238E27FC236}">
                <a16:creationId xmlns:a16="http://schemas.microsoft.com/office/drawing/2014/main" id="{88DFBB27-71B7-7D84-591D-0E4DC3626F46}"/>
              </a:ext>
            </a:extLst>
          </p:cNvPr>
          <p:cNvSpPr>
            <a:spLocks noGrp="1"/>
          </p:cNvSpPr>
          <p:nvPr>
            <p:ph type="ctrTitle"/>
          </p:nvPr>
        </p:nvSpPr>
        <p:spPr>
          <a:xfrm>
            <a:off x="0" y="540026"/>
            <a:ext cx="8507896" cy="2411896"/>
          </a:xfrm>
        </p:spPr>
        <p:txBody>
          <a:bodyPr anchor="t">
            <a:normAutofit/>
          </a:bodyPr>
          <a:lstStyle/>
          <a:p>
            <a:pPr algn="ctr"/>
            <a:r>
              <a:rPr lang="en-US" sz="5400" b="1" dirty="0">
                <a:solidFill>
                  <a:schemeClr val="bg1"/>
                </a:solidFill>
              </a:rPr>
              <a:t>Rainfall Prediction using Machine Learning</a:t>
            </a:r>
          </a:p>
        </p:txBody>
      </p:sp>
    </p:spTree>
    <p:extLst>
      <p:ext uri="{BB962C8B-B14F-4D97-AF65-F5344CB8AC3E}">
        <p14:creationId xmlns:p14="http://schemas.microsoft.com/office/powerpoint/2010/main" val="984606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F94F-7ABF-44D3-8981-70558DA4E061}"/>
              </a:ext>
            </a:extLst>
          </p:cNvPr>
          <p:cNvSpPr>
            <a:spLocks noGrp="1"/>
          </p:cNvSpPr>
          <p:nvPr>
            <p:ph type="title"/>
          </p:nvPr>
        </p:nvSpPr>
        <p:spPr>
          <a:xfrm>
            <a:off x="1541416" y="568952"/>
            <a:ext cx="8911687" cy="1280890"/>
          </a:xfrm>
        </p:spPr>
        <p:txBody>
          <a:bodyPr>
            <a:normAutofit/>
          </a:bodyPr>
          <a:lstStyle/>
          <a:p>
            <a:r>
              <a:rPr lang="en-US" sz="4400" dirty="0"/>
              <a:t>References</a:t>
            </a:r>
          </a:p>
        </p:txBody>
      </p:sp>
      <p:sp>
        <p:nvSpPr>
          <p:cNvPr id="3" name="Content Placeholder 2">
            <a:extLst>
              <a:ext uri="{FF2B5EF4-FFF2-40B4-BE49-F238E27FC236}">
                <a16:creationId xmlns:a16="http://schemas.microsoft.com/office/drawing/2014/main" id="{43FE9A25-CAA7-D68A-5D74-60F738475146}"/>
              </a:ext>
            </a:extLst>
          </p:cNvPr>
          <p:cNvSpPr>
            <a:spLocks noGrp="1"/>
          </p:cNvSpPr>
          <p:nvPr>
            <p:ph idx="1"/>
          </p:nvPr>
        </p:nvSpPr>
        <p:spPr>
          <a:xfrm>
            <a:off x="1541416" y="1606731"/>
            <a:ext cx="10172203" cy="4679410"/>
          </a:xfrm>
        </p:spPr>
        <p:txBody>
          <a:bodyPr>
            <a:noAutofit/>
          </a:bodyPr>
          <a:lstStyle/>
          <a:p>
            <a:pPr marL="0" indent="0">
              <a:buNone/>
            </a:pPr>
            <a:r>
              <a:rPr lang="en-US" sz="1400" dirty="0"/>
              <a:t>[1] S. Chowdhury and M. P. Schoen, ”Research Paper Classification using Supervised Machine Learning Techniques,” 2020 Intermountain </a:t>
            </a:r>
            <a:r>
              <a:rPr lang="en-US" sz="1400" dirty="0" err="1"/>
              <a:t>Engi</a:t>
            </a:r>
            <a:r>
              <a:rPr lang="en-US" sz="1400" dirty="0"/>
              <a:t>- </a:t>
            </a:r>
            <a:r>
              <a:rPr lang="en-US" sz="1400" dirty="0" err="1"/>
              <a:t>neering</a:t>
            </a:r>
            <a:r>
              <a:rPr lang="en-US" sz="1400" dirty="0"/>
              <a:t>, Technology and Computing (IETC), Orem, UT, USA, 2020, pp. 1-6, </a:t>
            </a:r>
            <a:r>
              <a:rPr lang="en-US" sz="1400" dirty="0" err="1"/>
              <a:t>doi</a:t>
            </a:r>
            <a:r>
              <a:rPr lang="en-US" sz="1400" dirty="0"/>
              <a:t>: 10.1109/IETC47856.2020.9249211.</a:t>
            </a:r>
          </a:p>
          <a:p>
            <a:pPr marL="0" indent="0">
              <a:buNone/>
            </a:pPr>
            <a:endParaRPr lang="en-IN" sz="1400" dirty="0"/>
          </a:p>
          <a:p>
            <a:pPr marL="0" marR="0" indent="0" algn="just">
              <a:lnSpc>
                <a:spcPct val="115000"/>
              </a:lnSpc>
              <a:spcBef>
                <a:spcPts val="0"/>
              </a:spcBef>
              <a:spcAft>
                <a:spcPts val="0"/>
              </a:spcAft>
              <a:buNone/>
            </a:pPr>
            <a:r>
              <a:rPr lang="en-IN" sz="1400" dirty="0"/>
              <a:t>[2]. Kapoor, A., Horvitz, Z., </a:t>
            </a:r>
            <a:r>
              <a:rPr lang="en-IN" sz="1400" dirty="0" err="1"/>
              <a:t>Laube</a:t>
            </a:r>
            <a:r>
              <a:rPr lang="en-IN" sz="1400" dirty="0"/>
              <a:t>, S., Horvitz, E.: Airplanes aloft as a sensor network for wind forecasting. In: Proceedings of the 13th International Symposium on Information Processing in Sensor Networks, IPSN 2014, pp. 25–34. Piscataway, NJ, USA, IEEE Press. </a:t>
            </a:r>
          </a:p>
          <a:p>
            <a:pPr marL="0" marR="0" indent="0" algn="just">
              <a:lnSpc>
                <a:spcPct val="115000"/>
              </a:lnSpc>
              <a:spcBef>
                <a:spcPts val="0"/>
              </a:spcBef>
              <a:spcAft>
                <a:spcPts val="0"/>
              </a:spcAft>
              <a:buNone/>
            </a:pPr>
            <a:endParaRPr lang="en-IN" sz="1400" dirty="0"/>
          </a:p>
          <a:p>
            <a:pPr marL="0" marR="0" indent="0" algn="just">
              <a:lnSpc>
                <a:spcPct val="115000"/>
              </a:lnSpc>
              <a:spcBef>
                <a:spcPts val="0"/>
              </a:spcBef>
              <a:spcAft>
                <a:spcPts val="0"/>
              </a:spcAft>
              <a:buNone/>
            </a:pPr>
            <a:r>
              <a:rPr lang="en-IN" sz="1400" dirty="0"/>
              <a:t>[3]. N. K. A. Appiah-Badu, Y. M. </a:t>
            </a:r>
            <a:r>
              <a:rPr lang="en-IN" sz="1400" dirty="0" err="1"/>
              <a:t>Missah</a:t>
            </a:r>
            <a:r>
              <a:rPr lang="en-IN" sz="1400" dirty="0"/>
              <a:t>, L. K. </a:t>
            </a:r>
            <a:r>
              <a:rPr lang="en-IN" sz="1400" dirty="0" err="1"/>
              <a:t>Amekudzi</a:t>
            </a:r>
            <a:r>
              <a:rPr lang="en-IN" sz="1400" dirty="0"/>
              <a:t>, N. </a:t>
            </a:r>
            <a:r>
              <a:rPr lang="en-IN" sz="1400" dirty="0" err="1"/>
              <a:t>Ussiph</a:t>
            </a:r>
            <a:r>
              <a:rPr lang="en-IN" sz="1400" dirty="0"/>
              <a:t>, T. Frimpong and E. </a:t>
            </a:r>
            <a:r>
              <a:rPr lang="en-IN" sz="1400" dirty="0" err="1"/>
              <a:t>Ahene</a:t>
            </a:r>
            <a:r>
              <a:rPr lang="en-IN" sz="1400" dirty="0"/>
              <a:t>, "Rainfall Prediction Using Machine Learning Algorithms for the Various Ecological Zones of Ghana," in IEEE Access Journal in 2022, vol. 10, pp. 5069-5082, 2022, </a:t>
            </a:r>
            <a:r>
              <a:rPr lang="en-IN" sz="1400" dirty="0" err="1"/>
              <a:t>doi</a:t>
            </a:r>
            <a:r>
              <a:rPr lang="en-IN" sz="1400" dirty="0"/>
              <a:t>: 10.1109/ACCESS.2021.3139312.</a:t>
            </a:r>
          </a:p>
          <a:p>
            <a:pPr marL="0" marR="0" indent="0" algn="just">
              <a:lnSpc>
                <a:spcPct val="115000"/>
              </a:lnSpc>
              <a:spcBef>
                <a:spcPts val="0"/>
              </a:spcBef>
              <a:spcAft>
                <a:spcPts val="0"/>
              </a:spcAft>
              <a:buNone/>
            </a:pPr>
            <a:endParaRPr lang="en-IN" sz="1400" dirty="0"/>
          </a:p>
          <a:p>
            <a:pPr marL="0" indent="0" algn="just">
              <a:lnSpc>
                <a:spcPct val="115000"/>
              </a:lnSpc>
              <a:spcBef>
                <a:spcPts val="0"/>
              </a:spcBef>
              <a:buNone/>
            </a:pPr>
            <a:r>
              <a:rPr lang="en-US" sz="1400" dirty="0"/>
              <a:t>[4] N. Gnana Sankaran, E. </a:t>
            </a:r>
            <a:r>
              <a:rPr lang="en-US" sz="1400" dirty="0" err="1"/>
              <a:t>Ramaraj</a:t>
            </a:r>
            <a:r>
              <a:rPr lang="en-US" sz="1400" dirty="0"/>
              <a:t>, “A Multiple Linear Regression Model to Predict Rainfall Using Indian Meteorological Data”, International Journal of Advanced Science and Technology (IJAST) Vol. 29, No. 8s, (2020), pp. 746-758. </a:t>
            </a:r>
          </a:p>
          <a:p>
            <a:pPr marL="0" marR="0" indent="0" algn="just">
              <a:lnSpc>
                <a:spcPct val="115000"/>
              </a:lnSpc>
              <a:spcBef>
                <a:spcPts val="0"/>
              </a:spcBef>
              <a:spcAft>
                <a:spcPts val="0"/>
              </a:spcAft>
              <a:buNone/>
            </a:pPr>
            <a:endParaRPr lang="en-IN" sz="1400" dirty="0"/>
          </a:p>
          <a:p>
            <a:pPr marL="0" marR="0" indent="0" algn="just">
              <a:lnSpc>
                <a:spcPct val="115000"/>
              </a:lnSpc>
              <a:spcBef>
                <a:spcPts val="0"/>
              </a:spcBef>
              <a:spcAft>
                <a:spcPts val="0"/>
              </a:spcAft>
              <a:buNone/>
            </a:pPr>
            <a:endParaRPr lang="en-IN" sz="1400" dirty="0"/>
          </a:p>
          <a:p>
            <a:pPr marL="0" marR="0" indent="0" algn="just">
              <a:lnSpc>
                <a:spcPct val="115000"/>
              </a:lnSpc>
              <a:spcBef>
                <a:spcPts val="0"/>
              </a:spcBef>
              <a:spcAft>
                <a:spcPts val="0"/>
              </a:spcAft>
              <a:buNone/>
            </a:pPr>
            <a:r>
              <a:rPr lang="en-IN" sz="1400" dirty="0"/>
              <a:t>[8] Deepak Ranjan Nayak, Amitav Mahapatra, </a:t>
            </a:r>
            <a:r>
              <a:rPr lang="en-IN" sz="1400" dirty="0" err="1"/>
              <a:t>Pranati</a:t>
            </a:r>
            <a:r>
              <a:rPr lang="en-IN" sz="1400" dirty="0"/>
              <a:t> Mishra A Survey on Rainfall Prediction using Artificial Neural Network International Journal of Computer Applications (0975 – 8887) Volume 72– No.16, June 2013. James, N.K., Liu, Y.H., You, J .J., Chan, P.W.: Deep Neural Network Based Feature Representation for Weather Forecasting, 261– 267. </a:t>
            </a:r>
          </a:p>
        </p:txBody>
      </p:sp>
    </p:spTree>
    <p:extLst>
      <p:ext uri="{BB962C8B-B14F-4D97-AF65-F5344CB8AC3E}">
        <p14:creationId xmlns:p14="http://schemas.microsoft.com/office/powerpoint/2010/main" val="1788831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CADF4631-3C8F-45EE-8D19-4D3E8426B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F291099C-17EE-4E0E-B096-C79975050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4"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870B21A3-6DB4-72A2-C913-B1BEEAC78612}"/>
              </a:ext>
            </a:extLst>
          </p:cNvPr>
          <p:cNvSpPr>
            <a:spLocks noGrp="1"/>
          </p:cNvSpPr>
          <p:nvPr>
            <p:ph type="title"/>
          </p:nvPr>
        </p:nvSpPr>
        <p:spPr>
          <a:xfrm>
            <a:off x="2589213" y="4529540"/>
            <a:ext cx="8915399" cy="1162423"/>
          </a:xfrm>
        </p:spPr>
        <p:txBody>
          <a:bodyPr vert="horz" lIns="91440" tIns="45720" rIns="91440" bIns="45720" rtlCol="0" anchor="b">
            <a:normAutofit fontScale="90000"/>
          </a:bodyPr>
          <a:lstStyle/>
          <a:p>
            <a:r>
              <a:rPr lang="en-US" sz="7200" dirty="0"/>
              <a:t>THANK YOU!!!</a:t>
            </a:r>
          </a:p>
        </p:txBody>
      </p:sp>
      <p:grpSp>
        <p:nvGrpSpPr>
          <p:cNvPr id="57" name="Group 56">
            <a:extLst>
              <a:ext uri="{FF2B5EF4-FFF2-40B4-BE49-F238E27FC236}">
                <a16:creationId xmlns:a16="http://schemas.microsoft.com/office/drawing/2014/main" id="{6A54B62D-FC5C-4E1A-8D8B-279576FE5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58"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1" name="Rectangle 70">
            <a:extLst>
              <a:ext uri="{FF2B5EF4-FFF2-40B4-BE49-F238E27FC236}">
                <a16:creationId xmlns:a16="http://schemas.microsoft.com/office/drawing/2014/main" id="{46FA917F-43A3-4FA3-A085-59D0DC397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6" name="Graphic 5" descr="Handshake">
            <a:extLst>
              <a:ext uri="{FF2B5EF4-FFF2-40B4-BE49-F238E27FC236}">
                <a16:creationId xmlns:a16="http://schemas.microsoft.com/office/drawing/2014/main" id="{3BD9BB68-2BC9-9FBB-C61D-3AE072FB1A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89212" y="640080"/>
            <a:ext cx="3602736" cy="3602736"/>
          </a:xfrm>
          <a:prstGeom prst="rect">
            <a:avLst/>
          </a:prstGeom>
        </p:spPr>
      </p:pic>
      <p:sp>
        <p:nvSpPr>
          <p:cNvPr id="73"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119320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3F96-B958-12BC-E640-171DCB937544}"/>
              </a:ext>
            </a:extLst>
          </p:cNvPr>
          <p:cNvSpPr>
            <a:spLocks noGrp="1"/>
          </p:cNvSpPr>
          <p:nvPr>
            <p:ph type="title"/>
          </p:nvPr>
        </p:nvSpPr>
        <p:spPr>
          <a:xfrm>
            <a:off x="1683956" y="565438"/>
            <a:ext cx="5243218" cy="1138429"/>
          </a:xfrm>
        </p:spPr>
        <p:txBody>
          <a:bodyPr vert="horz" lIns="91440" tIns="45720" rIns="91440" bIns="45720" rtlCol="0" anchor="t">
            <a:normAutofit/>
          </a:bodyPr>
          <a:lstStyle/>
          <a:p>
            <a:r>
              <a:rPr lang="en-US" sz="4800" dirty="0"/>
              <a:t>Group Members</a:t>
            </a:r>
          </a:p>
        </p:txBody>
      </p:sp>
      <p:sp>
        <p:nvSpPr>
          <p:cNvPr id="4" name="Subtitle 2">
            <a:extLst>
              <a:ext uri="{FF2B5EF4-FFF2-40B4-BE49-F238E27FC236}">
                <a16:creationId xmlns:a16="http://schemas.microsoft.com/office/drawing/2014/main" id="{D551EC7A-81F5-2BB1-634F-F29CADCF9821}"/>
              </a:ext>
            </a:extLst>
          </p:cNvPr>
          <p:cNvSpPr txBox="1">
            <a:spLocks/>
          </p:cNvSpPr>
          <p:nvPr/>
        </p:nvSpPr>
        <p:spPr>
          <a:xfrm>
            <a:off x="1671847" y="2176369"/>
            <a:ext cx="6263576" cy="41161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900" dirty="0"/>
              <a:t>1. </a:t>
            </a:r>
            <a:r>
              <a:rPr lang="en-US" sz="1900" dirty="0" err="1"/>
              <a:t>Vineetha</a:t>
            </a:r>
            <a:r>
              <a:rPr lang="en-US" sz="1900" dirty="0"/>
              <a:t> </a:t>
            </a:r>
            <a:r>
              <a:rPr lang="en-US" sz="1900" dirty="0" err="1"/>
              <a:t>Gourishetty</a:t>
            </a:r>
            <a:r>
              <a:rPr lang="en-US" sz="1900" dirty="0"/>
              <a:t>, 700745899</a:t>
            </a:r>
          </a:p>
          <a:p>
            <a:pPr marL="0" indent="0">
              <a:buNone/>
            </a:pPr>
            <a:r>
              <a:rPr lang="en-US" sz="1900" dirty="0"/>
              <a:t>2. Naveen Kumar </a:t>
            </a:r>
            <a:r>
              <a:rPr lang="en-US" sz="1900" dirty="0" err="1"/>
              <a:t>Mahendarker</a:t>
            </a:r>
            <a:r>
              <a:rPr lang="en-US" sz="1900" dirty="0"/>
              <a:t>, 700741944</a:t>
            </a:r>
          </a:p>
          <a:p>
            <a:pPr marL="0" indent="0">
              <a:buNone/>
            </a:pPr>
            <a:r>
              <a:rPr lang="en-US" sz="1900" dirty="0"/>
              <a:t>3. Kumar </a:t>
            </a:r>
            <a:r>
              <a:rPr lang="en-US" sz="1900" dirty="0" err="1"/>
              <a:t>Baddula</a:t>
            </a:r>
            <a:r>
              <a:rPr lang="en-US" sz="1900" dirty="0"/>
              <a:t>, 700743017</a:t>
            </a:r>
          </a:p>
          <a:p>
            <a:pPr marL="0" indent="0">
              <a:buNone/>
            </a:pPr>
            <a:r>
              <a:rPr lang="en-US" sz="1900" dirty="0"/>
              <a:t>4. Janaki Rama Satyanarayana Murthy </a:t>
            </a:r>
            <a:r>
              <a:rPr lang="en-US" sz="1900" dirty="0" err="1"/>
              <a:t>Toleti</a:t>
            </a:r>
            <a:r>
              <a:rPr lang="en-US" sz="1900" dirty="0"/>
              <a:t>, 700748298</a:t>
            </a:r>
          </a:p>
        </p:txBody>
      </p:sp>
      <p:pic>
        <p:nvPicPr>
          <p:cNvPr id="1028" name="Picture 4" descr="Team Work Line Black Icon, Team Icons, Line Icons, Work Icons PNG and  Vector with Transparent Background for Free Download">
            <a:extLst>
              <a:ext uri="{FF2B5EF4-FFF2-40B4-BE49-F238E27FC236}">
                <a16:creationId xmlns:a16="http://schemas.microsoft.com/office/drawing/2014/main" id="{98C42957-2B96-81CB-6453-C8DE35B3AAFC}"/>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14440" t="12258" r="14356" b="12258"/>
          <a:stretch/>
        </p:blipFill>
        <p:spPr bwMode="auto">
          <a:xfrm>
            <a:off x="8082116" y="986293"/>
            <a:ext cx="3980707" cy="4885413"/>
          </a:xfrm>
          <a:prstGeom prst="rect">
            <a:avLst/>
          </a:prstGeom>
          <a:blipFill dpi="0" rotWithShape="1">
            <a:blip r:embed="rId3"/>
            <a:srcRect/>
            <a:tile tx="0" ty="0" sx="100000" sy="100000" flip="none" algn="tl"/>
          </a:blipFill>
        </p:spPr>
      </p:pic>
    </p:spTree>
    <p:extLst>
      <p:ext uri="{BB962C8B-B14F-4D97-AF65-F5344CB8AC3E}">
        <p14:creationId xmlns:p14="http://schemas.microsoft.com/office/powerpoint/2010/main" val="172819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0CB3-1E39-503A-C1C4-FF202ED7719F}"/>
              </a:ext>
            </a:extLst>
          </p:cNvPr>
          <p:cNvSpPr>
            <a:spLocks noGrp="1"/>
          </p:cNvSpPr>
          <p:nvPr>
            <p:ph type="title"/>
          </p:nvPr>
        </p:nvSpPr>
        <p:spPr>
          <a:xfrm>
            <a:off x="1799304" y="626806"/>
            <a:ext cx="9320980" cy="1084007"/>
          </a:xfrm>
        </p:spPr>
        <p:txBody>
          <a:bodyPr>
            <a:normAutofit/>
          </a:bodyPr>
          <a:lstStyle/>
          <a:p>
            <a:r>
              <a:rPr lang="en-US" sz="4800" b="1" dirty="0"/>
              <a:t>Team Contribution </a:t>
            </a:r>
          </a:p>
        </p:txBody>
      </p:sp>
      <p:sp>
        <p:nvSpPr>
          <p:cNvPr id="3" name="Content Placeholder 2">
            <a:extLst>
              <a:ext uri="{FF2B5EF4-FFF2-40B4-BE49-F238E27FC236}">
                <a16:creationId xmlns:a16="http://schemas.microsoft.com/office/drawing/2014/main" id="{D1123D99-7950-CB9E-CAFF-3501639E4704}"/>
              </a:ext>
            </a:extLst>
          </p:cNvPr>
          <p:cNvSpPr>
            <a:spLocks noGrp="1"/>
          </p:cNvSpPr>
          <p:nvPr>
            <p:ph idx="1"/>
          </p:nvPr>
        </p:nvSpPr>
        <p:spPr>
          <a:xfrm>
            <a:off x="2182762" y="4503176"/>
            <a:ext cx="3731341" cy="1302774"/>
          </a:xfrm>
        </p:spPr>
        <p:txBody>
          <a:bodyPr>
            <a:normAutofit fontScale="85000" lnSpcReduction="20000"/>
          </a:bodyPr>
          <a:lstStyle/>
          <a:p>
            <a:r>
              <a:rPr lang="en-US" sz="2100" b="1" dirty="0"/>
              <a:t>Janaki Rama Satyanarayana Murthy </a:t>
            </a:r>
            <a:r>
              <a:rPr lang="en-US" sz="2100" b="1" dirty="0" err="1"/>
              <a:t>Toleti</a:t>
            </a:r>
            <a:r>
              <a:rPr lang="en-US" sz="2100" b="1" dirty="0"/>
              <a:t> </a:t>
            </a:r>
          </a:p>
          <a:p>
            <a:pPr marL="0" indent="0">
              <a:buNone/>
            </a:pPr>
            <a:r>
              <a:rPr lang="en-US" dirty="0"/>
              <a:t>~ Worked On Dataset, Decision Tree, Random Forest Algorithms, Model </a:t>
            </a:r>
            <a:r>
              <a:rPr lang="en-US" dirty="0" err="1"/>
              <a:t>Comparision</a:t>
            </a:r>
            <a:r>
              <a:rPr lang="en-US" dirty="0"/>
              <a:t>.</a:t>
            </a:r>
          </a:p>
        </p:txBody>
      </p:sp>
      <p:sp>
        <p:nvSpPr>
          <p:cNvPr id="6" name="Content Placeholder 2">
            <a:extLst>
              <a:ext uri="{FF2B5EF4-FFF2-40B4-BE49-F238E27FC236}">
                <a16:creationId xmlns:a16="http://schemas.microsoft.com/office/drawing/2014/main" id="{3DA41E81-661E-001B-D8A7-66DF2C89841C}"/>
              </a:ext>
            </a:extLst>
          </p:cNvPr>
          <p:cNvSpPr txBox="1">
            <a:spLocks/>
          </p:cNvSpPr>
          <p:nvPr/>
        </p:nvSpPr>
        <p:spPr>
          <a:xfrm>
            <a:off x="6813755" y="4503176"/>
            <a:ext cx="3731341" cy="1302774"/>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pPr>
            <a:r>
              <a:rPr lang="en-US" sz="1900" b="1" dirty="0"/>
              <a:t>Kumar </a:t>
            </a:r>
            <a:r>
              <a:rPr lang="en-US" sz="1900" b="1" dirty="0" err="1"/>
              <a:t>Baddula</a:t>
            </a:r>
            <a:r>
              <a:rPr lang="en-US" sz="1900" b="1" dirty="0"/>
              <a:t> </a:t>
            </a:r>
          </a:p>
          <a:p>
            <a:pPr marL="0" indent="0">
              <a:buNone/>
            </a:pPr>
            <a:r>
              <a:rPr lang="en-US" dirty="0"/>
              <a:t>~ Worked On </a:t>
            </a:r>
            <a:r>
              <a:rPr lang="en-US" dirty="0" err="1"/>
              <a:t>Dataset,Application</a:t>
            </a:r>
            <a:r>
              <a:rPr lang="en-US" dirty="0"/>
              <a:t> Building(GUI), Logistic Regression, Gradient Boosting Algorithms .</a:t>
            </a:r>
          </a:p>
        </p:txBody>
      </p:sp>
      <p:sp>
        <p:nvSpPr>
          <p:cNvPr id="7" name="Content Placeholder 2">
            <a:extLst>
              <a:ext uri="{FF2B5EF4-FFF2-40B4-BE49-F238E27FC236}">
                <a16:creationId xmlns:a16="http://schemas.microsoft.com/office/drawing/2014/main" id="{4CD69039-FD81-6B6E-DF70-3419B1279FA0}"/>
              </a:ext>
            </a:extLst>
          </p:cNvPr>
          <p:cNvSpPr txBox="1">
            <a:spLocks/>
          </p:cNvSpPr>
          <p:nvPr/>
        </p:nvSpPr>
        <p:spPr>
          <a:xfrm>
            <a:off x="2104103" y="2231924"/>
            <a:ext cx="3991897" cy="130277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b="1" dirty="0" err="1"/>
              <a:t>Vineetha</a:t>
            </a:r>
            <a:r>
              <a:rPr lang="en-US" sz="2000" b="1" dirty="0"/>
              <a:t> </a:t>
            </a:r>
            <a:r>
              <a:rPr lang="en-US" sz="2000" b="1" dirty="0" err="1"/>
              <a:t>Gourishetty</a:t>
            </a:r>
            <a:endParaRPr lang="en-US" sz="2000" b="1" dirty="0"/>
          </a:p>
          <a:p>
            <a:pPr marL="0" indent="0">
              <a:buFont typeface="Wingdings 3" charset="2"/>
              <a:buNone/>
            </a:pPr>
            <a:r>
              <a:rPr lang="en-US" sz="2000" dirty="0"/>
              <a:t>~ Worked On Dataset, Data Pre-processing, Linear Models, Model Analysis, Documentation.</a:t>
            </a:r>
          </a:p>
        </p:txBody>
      </p:sp>
      <p:sp>
        <p:nvSpPr>
          <p:cNvPr id="8" name="Content Placeholder 2">
            <a:extLst>
              <a:ext uri="{FF2B5EF4-FFF2-40B4-BE49-F238E27FC236}">
                <a16:creationId xmlns:a16="http://schemas.microsoft.com/office/drawing/2014/main" id="{C33C0EA1-0E2A-9CF0-ECD9-BA28A4B77432}"/>
              </a:ext>
            </a:extLst>
          </p:cNvPr>
          <p:cNvSpPr txBox="1">
            <a:spLocks/>
          </p:cNvSpPr>
          <p:nvPr/>
        </p:nvSpPr>
        <p:spPr>
          <a:xfrm>
            <a:off x="6813755" y="2231924"/>
            <a:ext cx="3923072" cy="13027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b="1" dirty="0"/>
              <a:t>Naveen Kumar </a:t>
            </a:r>
            <a:r>
              <a:rPr lang="en-US" b="1" dirty="0" err="1"/>
              <a:t>Mahendarker</a:t>
            </a:r>
            <a:r>
              <a:rPr lang="en-US" b="1" dirty="0"/>
              <a:t> </a:t>
            </a:r>
          </a:p>
          <a:p>
            <a:pPr marL="0" indent="0">
              <a:buNone/>
            </a:pPr>
            <a:r>
              <a:rPr lang="en-US" dirty="0"/>
              <a:t>~ Worked On Dataset, Data Visualization, Linear Models, Documentation.</a:t>
            </a:r>
          </a:p>
        </p:txBody>
      </p:sp>
    </p:spTree>
    <p:extLst>
      <p:ext uri="{BB962C8B-B14F-4D97-AF65-F5344CB8AC3E}">
        <p14:creationId xmlns:p14="http://schemas.microsoft.com/office/powerpoint/2010/main" val="1298640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9" name="Group 48">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50"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1"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2"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3"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4"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5"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6"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7"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8"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9"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0"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1"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3" name="Group 62">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64"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5"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6"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7"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8"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9"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0"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1"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2"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3"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4"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5"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C18BDD6A-E9B7-BEE5-D8BF-84D880033F0A}"/>
              </a:ext>
            </a:extLst>
          </p:cNvPr>
          <p:cNvSpPr>
            <a:spLocks noGrp="1"/>
          </p:cNvSpPr>
          <p:nvPr>
            <p:ph type="title"/>
          </p:nvPr>
        </p:nvSpPr>
        <p:spPr>
          <a:xfrm>
            <a:off x="6483096" y="624110"/>
            <a:ext cx="5021516" cy="1280890"/>
          </a:xfrm>
        </p:spPr>
        <p:txBody>
          <a:bodyPr>
            <a:normAutofit/>
          </a:bodyPr>
          <a:lstStyle/>
          <a:p>
            <a:r>
              <a:rPr lang="en-US" b="1"/>
              <a:t>Motivation</a:t>
            </a:r>
            <a:endParaRPr lang="en-US" b="1" dirty="0"/>
          </a:p>
        </p:txBody>
      </p:sp>
      <p:sp>
        <p:nvSpPr>
          <p:cNvPr id="77" name="Rectangle 76">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9"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43" name="Picture 42" descr="Plant growing in a concrete crack">
            <a:extLst>
              <a:ext uri="{FF2B5EF4-FFF2-40B4-BE49-F238E27FC236}">
                <a16:creationId xmlns:a16="http://schemas.microsoft.com/office/drawing/2014/main" id="{3892ADD2-7261-BFC4-A3F1-2BADF70365CE}"/>
              </a:ext>
            </a:extLst>
          </p:cNvPr>
          <p:cNvPicPr>
            <a:picLocks noChangeAspect="1"/>
          </p:cNvPicPr>
          <p:nvPr/>
        </p:nvPicPr>
        <p:blipFill rotWithShape="1">
          <a:blip r:embed="rId2"/>
          <a:srcRect l="17951" r="36584" b="-2"/>
          <a:stretch/>
        </p:blipFill>
        <p:spPr>
          <a:xfrm>
            <a:off x="-1555" y="1731"/>
            <a:ext cx="4671091" cy="6858000"/>
          </a:xfrm>
          <a:prstGeom prst="rect">
            <a:avLst/>
          </a:prstGeom>
        </p:spPr>
      </p:pic>
      <p:sp>
        <p:nvSpPr>
          <p:cNvPr id="3" name="Content Placeholder 2">
            <a:extLst>
              <a:ext uri="{FF2B5EF4-FFF2-40B4-BE49-F238E27FC236}">
                <a16:creationId xmlns:a16="http://schemas.microsoft.com/office/drawing/2014/main" id="{8338ADD3-7B6D-780D-C486-7ADB6CE75537}"/>
              </a:ext>
            </a:extLst>
          </p:cNvPr>
          <p:cNvSpPr>
            <a:spLocks noGrp="1"/>
          </p:cNvSpPr>
          <p:nvPr>
            <p:ph idx="1"/>
          </p:nvPr>
        </p:nvSpPr>
        <p:spPr>
          <a:xfrm>
            <a:off x="6438191" y="2133600"/>
            <a:ext cx="5066419" cy="3777622"/>
          </a:xfrm>
        </p:spPr>
        <p:txBody>
          <a:bodyPr>
            <a:normAutofit/>
          </a:bodyPr>
          <a:lstStyle/>
          <a:p>
            <a:pPr>
              <a:lnSpc>
                <a:spcPct val="90000"/>
              </a:lnSpc>
            </a:pPr>
            <a:r>
              <a:rPr lang="en-US" sz="1700" dirty="0"/>
              <a:t>Rainfall prediction is essential for preventing the negative consequences of massive storms without prior safety measures in modern society.</a:t>
            </a:r>
          </a:p>
          <a:p>
            <a:pPr>
              <a:lnSpc>
                <a:spcPct val="90000"/>
              </a:lnSpc>
            </a:pPr>
            <a:r>
              <a:rPr lang="en-US" sz="1700" dirty="0"/>
              <a:t>Rain is the largest natural source for agriculture and accurate prediction which helps farmers reap their crop and achieve a good yield.</a:t>
            </a:r>
          </a:p>
          <a:p>
            <a:pPr>
              <a:lnSpc>
                <a:spcPct val="90000"/>
              </a:lnSpc>
            </a:pPr>
            <a:r>
              <a:rPr lang="en-US" sz="1700" dirty="0"/>
              <a:t>Machine learning algorithms can effectively predict rainfall by learning from a large amount of malicious and benign requests of different patterns, helping prevent the negative impacts of excessive rain.</a:t>
            </a:r>
          </a:p>
        </p:txBody>
      </p:sp>
    </p:spTree>
    <p:extLst>
      <p:ext uri="{BB962C8B-B14F-4D97-AF65-F5344CB8AC3E}">
        <p14:creationId xmlns:p14="http://schemas.microsoft.com/office/powerpoint/2010/main" val="1811154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0CB3-1E39-503A-C1C4-FF202ED7719F}"/>
              </a:ext>
            </a:extLst>
          </p:cNvPr>
          <p:cNvSpPr>
            <a:spLocks noGrp="1"/>
          </p:cNvSpPr>
          <p:nvPr>
            <p:ph type="title"/>
          </p:nvPr>
        </p:nvSpPr>
        <p:spPr>
          <a:xfrm>
            <a:off x="1641988" y="217644"/>
            <a:ext cx="9320980" cy="1084007"/>
          </a:xfrm>
        </p:spPr>
        <p:txBody>
          <a:bodyPr>
            <a:normAutofit/>
          </a:bodyPr>
          <a:lstStyle/>
          <a:p>
            <a:r>
              <a:rPr lang="en-US" sz="4800" b="1"/>
              <a:t>Objectives</a:t>
            </a:r>
            <a:endParaRPr lang="en-US" sz="4800" b="1" dirty="0"/>
          </a:p>
        </p:txBody>
      </p:sp>
      <p:sp>
        <p:nvSpPr>
          <p:cNvPr id="5" name="Content Placeholder 4">
            <a:extLst>
              <a:ext uri="{FF2B5EF4-FFF2-40B4-BE49-F238E27FC236}">
                <a16:creationId xmlns:a16="http://schemas.microsoft.com/office/drawing/2014/main" id="{87B0ED30-9075-E533-67F3-E3B425835563}"/>
              </a:ext>
            </a:extLst>
          </p:cNvPr>
          <p:cNvSpPr>
            <a:spLocks noGrp="1"/>
          </p:cNvSpPr>
          <p:nvPr>
            <p:ph idx="1"/>
          </p:nvPr>
        </p:nvSpPr>
        <p:spPr>
          <a:xfrm>
            <a:off x="1641988" y="1247503"/>
            <a:ext cx="10258487" cy="5392853"/>
          </a:xfrm>
        </p:spPr>
        <p:txBody>
          <a:bodyPr>
            <a:noAutofit/>
          </a:bodyPr>
          <a:lstStyle/>
          <a:p>
            <a:r>
              <a:rPr lang="en-US"/>
              <a:t>This Project is focused on evaluating different Machine Learning Algorithms for the prediction of rainfall using the supplied dataset. </a:t>
            </a:r>
          </a:p>
          <a:p>
            <a:r>
              <a:rPr lang="en-US"/>
              <a:t>To prepare the data effectively to train the machine learning model, cleaning data without missing values or null values, results in the effective performance of the model.</a:t>
            </a:r>
          </a:p>
          <a:p>
            <a:r>
              <a:rPr lang="en-US"/>
              <a:t>To develop a UI with ease of use for the users, using the programming components and modules available in Python. </a:t>
            </a:r>
          </a:p>
          <a:p>
            <a:r>
              <a:rPr lang="en-US"/>
              <a:t>To implement and evaluate the regression models available in machine learning for the considered rainfall dataset, we have evaluated the following algorithms for prediction: </a:t>
            </a:r>
          </a:p>
          <a:p>
            <a:pPr>
              <a:buFont typeface="Arial" panose="020B0604020202020204" pitchFamily="34" charset="0"/>
              <a:buChar char="•"/>
            </a:pPr>
            <a:r>
              <a:rPr lang="en-US"/>
              <a:t>Lasso regression </a:t>
            </a:r>
          </a:p>
          <a:p>
            <a:pPr>
              <a:buFont typeface="Arial" panose="020B0604020202020204" pitchFamily="34" charset="0"/>
              <a:buChar char="•"/>
            </a:pPr>
            <a:r>
              <a:rPr lang="en-US"/>
              <a:t>Ridge regression </a:t>
            </a:r>
          </a:p>
          <a:p>
            <a:pPr>
              <a:buFont typeface="Arial" panose="020B0604020202020204" pitchFamily="34" charset="0"/>
              <a:buChar char="•"/>
            </a:pPr>
            <a:r>
              <a:rPr lang="en-US"/>
              <a:t>Elasticnet </a:t>
            </a:r>
          </a:p>
          <a:p>
            <a:pPr>
              <a:buFont typeface="Arial" panose="020B0604020202020204" pitchFamily="34" charset="0"/>
              <a:buChar char="•"/>
            </a:pPr>
            <a:r>
              <a:rPr lang="en-US"/>
              <a:t>Lassolar regression </a:t>
            </a:r>
          </a:p>
          <a:p>
            <a:pPr>
              <a:buFont typeface="Arial" panose="020B0604020202020204" pitchFamily="34" charset="0"/>
              <a:buChar char="•"/>
            </a:pPr>
            <a:r>
              <a:rPr lang="en-US"/>
              <a:t>Decision Tree Classifier </a:t>
            </a:r>
          </a:p>
          <a:p>
            <a:pPr>
              <a:buFont typeface="Arial" panose="020B0604020202020204" pitchFamily="34" charset="0"/>
              <a:buChar char="•"/>
            </a:pPr>
            <a:r>
              <a:rPr lang="en-US"/>
              <a:t>Gradient Boosting </a:t>
            </a:r>
          </a:p>
          <a:p>
            <a:pPr>
              <a:buFont typeface="Arial" panose="020B0604020202020204" pitchFamily="34" charset="0"/>
              <a:buChar char="•"/>
            </a:pPr>
            <a:r>
              <a:rPr lang="en-US"/>
              <a:t>Random forest</a:t>
            </a:r>
            <a:br>
              <a:rPr lang="en-US">
                <a:effectLst/>
                <a:latin typeface="NimbusRomNo9L"/>
              </a:rPr>
            </a:br>
            <a:endParaRPr lang="en-US"/>
          </a:p>
          <a:p>
            <a:endParaRPr lang="en-US" dirty="0"/>
          </a:p>
        </p:txBody>
      </p:sp>
    </p:spTree>
    <p:extLst>
      <p:ext uri="{BB962C8B-B14F-4D97-AF65-F5344CB8AC3E}">
        <p14:creationId xmlns:p14="http://schemas.microsoft.com/office/powerpoint/2010/main" val="1817387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F94F-7ABF-44D3-8981-70558DA4E061}"/>
              </a:ext>
            </a:extLst>
          </p:cNvPr>
          <p:cNvSpPr>
            <a:spLocks noGrp="1"/>
          </p:cNvSpPr>
          <p:nvPr>
            <p:ph type="title"/>
          </p:nvPr>
        </p:nvSpPr>
        <p:spPr>
          <a:xfrm>
            <a:off x="2001384" y="571859"/>
            <a:ext cx="8911687" cy="1280890"/>
          </a:xfrm>
        </p:spPr>
        <p:txBody>
          <a:bodyPr>
            <a:normAutofit/>
          </a:bodyPr>
          <a:lstStyle/>
          <a:p>
            <a:r>
              <a:rPr lang="en-US" sz="4400" dirty="0"/>
              <a:t>Related Work</a:t>
            </a:r>
          </a:p>
        </p:txBody>
      </p:sp>
      <p:sp>
        <p:nvSpPr>
          <p:cNvPr id="3" name="Content Placeholder 2">
            <a:extLst>
              <a:ext uri="{FF2B5EF4-FFF2-40B4-BE49-F238E27FC236}">
                <a16:creationId xmlns:a16="http://schemas.microsoft.com/office/drawing/2014/main" id="{43FE9A25-CAA7-D68A-5D74-60F738475146}"/>
              </a:ext>
            </a:extLst>
          </p:cNvPr>
          <p:cNvSpPr>
            <a:spLocks noGrp="1"/>
          </p:cNvSpPr>
          <p:nvPr>
            <p:ph idx="1"/>
          </p:nvPr>
        </p:nvSpPr>
        <p:spPr>
          <a:xfrm>
            <a:off x="2001384" y="1852749"/>
            <a:ext cx="8915400" cy="4130040"/>
          </a:xfrm>
        </p:spPr>
        <p:txBody>
          <a:bodyPr>
            <a:normAutofit/>
          </a:bodyPr>
          <a:lstStyle/>
          <a:p>
            <a:r>
              <a:rPr lang="en-US" dirty="0"/>
              <a:t> </a:t>
            </a:r>
            <a:r>
              <a:rPr lang="en-US" dirty="0" err="1"/>
              <a:t>Sawale</a:t>
            </a:r>
            <a:r>
              <a:rPr lang="en-US" dirty="0"/>
              <a:t> G.J et al., used the dataset that consisted of various weather attributes, e.g., humidity, temperature, and wind speed. </a:t>
            </a:r>
          </a:p>
          <a:p>
            <a:r>
              <a:rPr lang="en-US" dirty="0"/>
              <a:t>Chen C. et al., used several features as input, such as past power measurements ,solar irradiance, relative humidity, and temperature. A SOM (Self organized map) was trained to classify the local weather 24 h in advance with the help of online meteorological services.</a:t>
            </a:r>
          </a:p>
          <a:p>
            <a:r>
              <a:rPr lang="en-US" dirty="0"/>
              <a:t>Liu J.N.K. et al., presented a framework with four weather attributes: temperature, dew point, mean sea level pressure, wind speed to predict weather changes over the next 24 h. For prediction, they used a dataset covering 30 years, from 1983 to 2012.</a:t>
            </a:r>
          </a:p>
          <a:p>
            <a:r>
              <a:rPr lang="en-US" dirty="0"/>
              <a:t>We have collected the dataset with rainfall measures for the states of India for 116 years month wise. We used regression techniques and analyzed the accuracy of different ML algorithms for Rainfall Prediction.</a:t>
            </a:r>
          </a:p>
          <a:p>
            <a:endParaRPr lang="en-US" dirty="0"/>
          </a:p>
          <a:p>
            <a:endParaRPr lang="en-US" dirty="0"/>
          </a:p>
          <a:p>
            <a:endParaRPr lang="en-US" dirty="0"/>
          </a:p>
        </p:txBody>
      </p:sp>
    </p:spTree>
    <p:extLst>
      <p:ext uri="{BB962C8B-B14F-4D97-AF65-F5344CB8AC3E}">
        <p14:creationId xmlns:p14="http://schemas.microsoft.com/office/powerpoint/2010/main" val="1283038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rnado on a field">
            <a:extLst>
              <a:ext uri="{FF2B5EF4-FFF2-40B4-BE49-F238E27FC236}">
                <a16:creationId xmlns:a16="http://schemas.microsoft.com/office/drawing/2014/main" id="{2721F81B-5E6F-16E2-7832-95591C51DF13}"/>
              </a:ext>
            </a:extLst>
          </p:cNvPr>
          <p:cNvPicPr>
            <a:picLocks noChangeAspect="1"/>
          </p:cNvPicPr>
          <p:nvPr/>
        </p:nvPicPr>
        <p:blipFill rotWithShape="1">
          <a:blip r:embed="rId2">
            <a:alphaModFix amt="35000"/>
          </a:blip>
          <a:srcRect t="12062" b="4912"/>
          <a:stretch/>
        </p:blipFill>
        <p:spPr>
          <a:xfrm>
            <a:off x="-8825" y="-5610"/>
            <a:ext cx="12192000" cy="6858000"/>
          </a:xfrm>
          <a:prstGeom prst="rect">
            <a:avLst/>
          </a:prstGeom>
        </p:spPr>
      </p:pic>
      <p:sp>
        <p:nvSpPr>
          <p:cNvPr id="2" name="Title 1">
            <a:extLst>
              <a:ext uri="{FF2B5EF4-FFF2-40B4-BE49-F238E27FC236}">
                <a16:creationId xmlns:a16="http://schemas.microsoft.com/office/drawing/2014/main" id="{41D8F94F-7ABF-44D3-8981-70558DA4E061}"/>
              </a:ext>
            </a:extLst>
          </p:cNvPr>
          <p:cNvSpPr>
            <a:spLocks noGrp="1"/>
          </p:cNvSpPr>
          <p:nvPr>
            <p:ph type="title"/>
          </p:nvPr>
        </p:nvSpPr>
        <p:spPr>
          <a:xfrm>
            <a:off x="3151804" y="541464"/>
            <a:ext cx="8911687" cy="1280890"/>
          </a:xfrm>
        </p:spPr>
        <p:txBody>
          <a:bodyPr>
            <a:normAutofit/>
          </a:bodyPr>
          <a:lstStyle/>
          <a:p>
            <a:r>
              <a:rPr lang="en-US" sz="4000">
                <a:solidFill>
                  <a:srgbClr val="FFFFFF"/>
                </a:solidFill>
              </a:rPr>
              <a:t>Problem Statement</a:t>
            </a:r>
            <a:endParaRPr lang="en-US" sz="4000" dirty="0">
              <a:solidFill>
                <a:srgbClr val="FFFFFF"/>
              </a:solidFill>
            </a:endParaRPr>
          </a:p>
        </p:txBody>
      </p:sp>
      <p:sp>
        <p:nvSpPr>
          <p:cNvPr id="3" name="Content Placeholder 2">
            <a:extLst>
              <a:ext uri="{FF2B5EF4-FFF2-40B4-BE49-F238E27FC236}">
                <a16:creationId xmlns:a16="http://schemas.microsoft.com/office/drawing/2014/main" id="{43FE9A25-CAA7-D68A-5D74-60F738475146}"/>
              </a:ext>
            </a:extLst>
          </p:cNvPr>
          <p:cNvSpPr>
            <a:spLocks noGrp="1"/>
          </p:cNvSpPr>
          <p:nvPr>
            <p:ph idx="1"/>
          </p:nvPr>
        </p:nvSpPr>
        <p:spPr>
          <a:xfrm>
            <a:off x="687388" y="1410789"/>
            <a:ext cx="10420395" cy="4408993"/>
          </a:xfrm>
        </p:spPr>
        <p:txBody>
          <a:bodyPr>
            <a:normAutofit/>
          </a:bodyPr>
          <a:lstStyle/>
          <a:p>
            <a:pPr marL="0" indent="0">
              <a:lnSpc>
                <a:spcPct val="90000"/>
              </a:lnSpc>
              <a:buNone/>
            </a:pPr>
            <a:endParaRPr lang="en-US"/>
          </a:p>
          <a:p>
            <a:pPr>
              <a:lnSpc>
                <a:spcPct val="90000"/>
              </a:lnSpc>
            </a:pPr>
            <a:r>
              <a:rPr lang="en-US"/>
              <a:t>The rainfall prediction is more required as it is concerned with the maximum association with other factors like land- slides, flooding, avalanches, earthquakes, and so on. Such disasters have affected the public severely for many decades. Hence, developing an effective model to predict rainfall helps to prevent natural disasters to a limited extent. </a:t>
            </a:r>
          </a:p>
          <a:p>
            <a:pPr marL="0" indent="0">
              <a:lnSpc>
                <a:spcPct val="90000"/>
              </a:lnSpc>
              <a:buNone/>
            </a:pPr>
            <a:endParaRPr lang="en-US"/>
          </a:p>
          <a:p>
            <a:pPr>
              <a:lnSpc>
                <a:spcPct val="90000"/>
              </a:lnSpc>
            </a:pPr>
            <a:r>
              <a:rPr lang="en-US"/>
              <a:t>This paper investigates the performance of the various Machine Learning (ML) models, namely Lasso regression, ridge regression, elastic net regression, random forest, gradient boosting, and decision tree regressor. This also checks which algorithm performs better(accurately) in case of predicting rainfall.</a:t>
            </a:r>
          </a:p>
          <a:p>
            <a:pPr marL="0" indent="0">
              <a:lnSpc>
                <a:spcPct val="90000"/>
              </a:lnSpc>
              <a:buNone/>
            </a:pPr>
            <a:endParaRPr lang="en-US"/>
          </a:p>
          <a:p>
            <a:pPr>
              <a:lnSpc>
                <a:spcPct val="90000"/>
              </a:lnSpc>
            </a:pPr>
            <a:r>
              <a:rPr lang="en-US"/>
              <a:t>The main objective of rainfall prediction is to identify the relevant atmospheric features that cause rainfall and predict the intensity of daily rainfall using machine learning techniques and measure the performance of the machine learning model.</a:t>
            </a:r>
          </a:p>
          <a:p>
            <a:pPr>
              <a:lnSpc>
                <a:spcPct val="90000"/>
              </a:lnSpc>
            </a:pPr>
            <a:endParaRPr lang="en-US"/>
          </a:p>
          <a:p>
            <a:pPr>
              <a:lnSpc>
                <a:spcPct val="90000"/>
              </a:lnSpc>
            </a:pPr>
            <a:endParaRPr lang="en-US"/>
          </a:p>
          <a:p>
            <a:pPr>
              <a:lnSpc>
                <a:spcPct val="90000"/>
              </a:lnSpc>
            </a:pPr>
            <a:endParaRPr lang="en-US"/>
          </a:p>
          <a:p>
            <a:pPr>
              <a:lnSpc>
                <a:spcPct val="90000"/>
              </a:lnSpc>
            </a:pPr>
            <a:endParaRPr lang="en-US" dirty="0"/>
          </a:p>
        </p:txBody>
      </p:sp>
    </p:spTree>
    <p:extLst>
      <p:ext uri="{BB962C8B-B14F-4D97-AF65-F5344CB8AC3E}">
        <p14:creationId xmlns:p14="http://schemas.microsoft.com/office/powerpoint/2010/main" val="1560890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F94F-7ABF-44D3-8981-70558DA4E061}"/>
              </a:ext>
            </a:extLst>
          </p:cNvPr>
          <p:cNvSpPr>
            <a:spLocks noGrp="1"/>
          </p:cNvSpPr>
          <p:nvPr>
            <p:ph type="title"/>
          </p:nvPr>
        </p:nvSpPr>
        <p:spPr>
          <a:xfrm>
            <a:off x="1753190" y="493481"/>
            <a:ext cx="8911687" cy="1280890"/>
          </a:xfrm>
        </p:spPr>
        <p:txBody>
          <a:bodyPr>
            <a:normAutofit/>
          </a:bodyPr>
          <a:lstStyle/>
          <a:p>
            <a:r>
              <a:rPr lang="en-US" sz="4400" dirty="0"/>
              <a:t>Proposed Solution</a:t>
            </a:r>
          </a:p>
        </p:txBody>
      </p:sp>
      <p:sp>
        <p:nvSpPr>
          <p:cNvPr id="3" name="Content Placeholder 2">
            <a:extLst>
              <a:ext uri="{FF2B5EF4-FFF2-40B4-BE49-F238E27FC236}">
                <a16:creationId xmlns:a16="http://schemas.microsoft.com/office/drawing/2014/main" id="{43FE9A25-CAA7-D68A-5D74-60F738475146}"/>
              </a:ext>
            </a:extLst>
          </p:cNvPr>
          <p:cNvSpPr>
            <a:spLocks noGrp="1"/>
          </p:cNvSpPr>
          <p:nvPr>
            <p:ph idx="1"/>
          </p:nvPr>
        </p:nvSpPr>
        <p:spPr>
          <a:xfrm>
            <a:off x="1418908" y="1330233"/>
            <a:ext cx="10363790" cy="4887685"/>
          </a:xfrm>
        </p:spPr>
        <p:txBody>
          <a:bodyPr>
            <a:noAutofit/>
          </a:bodyPr>
          <a:lstStyle/>
          <a:p>
            <a:r>
              <a:rPr lang="en-US" b="1" dirty="0"/>
              <a:t>Data Preprocessing:</a:t>
            </a:r>
            <a:r>
              <a:rPr lang="en-US" dirty="0"/>
              <a:t> The dataset is considered for the Asian sub-divisions. The data is the rainfall metrics from the years 1901 to 2017.</a:t>
            </a:r>
            <a:r>
              <a:rPr lang="en-US" sz="1800" dirty="0">
                <a:effectLst/>
                <a:latin typeface="TimesNewRomanPSMT"/>
              </a:rPr>
              <a:t> </a:t>
            </a:r>
            <a:r>
              <a:rPr lang="en-US" dirty="0"/>
              <a:t>The columns are the month-wise, annual, and quarterly rainfall of the particular division. We handled missing values, correcting typos and inconsistencies in the data. Missing values can be imputed using statistical techniques or replaced with the median or mean of the data</a:t>
            </a:r>
            <a:r>
              <a:rPr lang="en-US" b="0" i="0" dirty="0">
                <a:solidFill>
                  <a:srgbClr val="D1D5DB"/>
                </a:solidFill>
                <a:effectLst/>
                <a:latin typeface="Söhne"/>
              </a:rPr>
              <a:t>. </a:t>
            </a:r>
            <a:r>
              <a:rPr lang="en-US" dirty="0"/>
              <a:t>After data pre-processing, feature extraction is done. </a:t>
            </a:r>
          </a:p>
          <a:p>
            <a:r>
              <a:rPr lang="en-US" b="1" dirty="0"/>
              <a:t>Splitting of Data: </a:t>
            </a:r>
            <a:r>
              <a:rPr lang="en-US" dirty="0"/>
              <a:t>To avoid overfitting, the dataset was divided into two categories: training datasets and testing datasets, which were divided by 90 percent and 10 percent, respectively.</a:t>
            </a:r>
          </a:p>
          <a:p>
            <a:r>
              <a:rPr lang="en-US" b="1" dirty="0"/>
              <a:t>Model Training:</a:t>
            </a:r>
            <a:r>
              <a:rPr lang="en-US" dirty="0"/>
              <a:t> In this project, we will use various ML algorithms to predict the rainfall and compare the performance of the model. Algorithms are, Lasso regression, Ridge regression, </a:t>
            </a:r>
            <a:r>
              <a:rPr lang="en-US" dirty="0" err="1"/>
              <a:t>Elasticnet</a:t>
            </a:r>
            <a:r>
              <a:rPr lang="en-US" dirty="0"/>
              <a:t>, </a:t>
            </a:r>
            <a:r>
              <a:rPr lang="en-US" dirty="0" err="1"/>
              <a:t>Lassolar</a:t>
            </a:r>
            <a:r>
              <a:rPr lang="en-US" dirty="0"/>
              <a:t> regression, Decision Tree Classifier, Gradient Boosting, Random forest.</a:t>
            </a:r>
          </a:p>
          <a:p>
            <a:r>
              <a:rPr lang="en-US" b="1" dirty="0"/>
              <a:t>Prediction: </a:t>
            </a:r>
            <a:r>
              <a:rPr lang="en-US" dirty="0"/>
              <a:t>In classification, when we say "accuracy" we are usually referring to the degree to which something is accurate. It is one of the more visible metrics because it is the total number of cases that have been accurately detected. The best model is identified by the highest value of accuracy</a:t>
            </a:r>
          </a:p>
        </p:txBody>
      </p:sp>
    </p:spTree>
    <p:extLst>
      <p:ext uri="{BB962C8B-B14F-4D97-AF65-F5344CB8AC3E}">
        <p14:creationId xmlns:p14="http://schemas.microsoft.com/office/powerpoint/2010/main" val="2332127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41D8F94F-7ABF-44D3-8981-70558DA4E061}"/>
              </a:ext>
            </a:extLst>
          </p:cNvPr>
          <p:cNvSpPr>
            <a:spLocks noGrp="1"/>
          </p:cNvSpPr>
          <p:nvPr>
            <p:ph type="title"/>
          </p:nvPr>
        </p:nvSpPr>
        <p:spPr>
          <a:xfrm>
            <a:off x="4659520" y="624110"/>
            <a:ext cx="6845092" cy="1280890"/>
          </a:xfrm>
        </p:spPr>
        <p:txBody>
          <a:bodyPr>
            <a:normAutofit/>
          </a:bodyPr>
          <a:lstStyle/>
          <a:p>
            <a:r>
              <a:rPr lang="en-US"/>
              <a:t>Results</a:t>
            </a:r>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Graph">
            <a:extLst>
              <a:ext uri="{FF2B5EF4-FFF2-40B4-BE49-F238E27FC236}">
                <a16:creationId xmlns:a16="http://schemas.microsoft.com/office/drawing/2014/main" id="{A6D25A95-E2E1-532B-F127-D2DFA7743045}"/>
              </a:ext>
            </a:extLst>
          </p:cNvPr>
          <p:cNvPicPr>
            <a:picLocks noChangeAspect="1"/>
          </p:cNvPicPr>
          <p:nvPr/>
        </p:nvPicPr>
        <p:blipFill rotWithShape="1">
          <a:blip r:embed="rId2"/>
          <a:srcRect l="31970" r="43236"/>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43FE9A25-CAA7-D68A-5D74-60F738475146}"/>
              </a:ext>
            </a:extLst>
          </p:cNvPr>
          <p:cNvSpPr>
            <a:spLocks noGrp="1"/>
          </p:cNvSpPr>
          <p:nvPr>
            <p:ph idx="1"/>
          </p:nvPr>
        </p:nvSpPr>
        <p:spPr>
          <a:xfrm>
            <a:off x="4048909" y="1707447"/>
            <a:ext cx="7455702" cy="4203775"/>
          </a:xfrm>
        </p:spPr>
        <p:txBody>
          <a:bodyPr>
            <a:normAutofit/>
          </a:bodyPr>
          <a:lstStyle/>
          <a:p>
            <a:pPr>
              <a:lnSpc>
                <a:spcPct val="90000"/>
              </a:lnSpc>
            </a:pPr>
            <a:r>
              <a:rPr lang="en-US" dirty="0"/>
              <a:t>Many ML algorithms have been successfully applied for the automatic regression of rainfall. This project summarizes and exemplifies the working logic of the six ML algorithms and empirically evaluates the regression performance of all the ML algorithms to the benchmark rainfall dataset. </a:t>
            </a:r>
          </a:p>
          <a:p>
            <a:pPr>
              <a:lnSpc>
                <a:spcPct val="90000"/>
              </a:lnSpc>
            </a:pPr>
            <a:r>
              <a:rPr lang="en-US" dirty="0"/>
              <a:t>Among the six algorithms, lasso regression got the highest R2 score of 99.21 at 90-10 of training and validation dataset. Apart from this, the performance of all ML algorithms is evaluated and compared to the actual target values with predicted values. </a:t>
            </a:r>
          </a:p>
          <a:p>
            <a:pPr>
              <a:lnSpc>
                <a:spcPct val="90000"/>
              </a:lnSpc>
            </a:pPr>
            <a:r>
              <a:rPr lang="en-US" dirty="0"/>
              <a:t>Extreme Gradient Boosting gave least value for Mean Absolute Error(MAE) compared to other algorithms which concludes that the Extreme Gradient Boosting machine learning algorithm performed better than others. </a:t>
            </a:r>
          </a:p>
          <a:p>
            <a:pPr marL="0" indent="0">
              <a:lnSpc>
                <a:spcPct val="90000"/>
              </a:lnSpc>
              <a:buNone/>
            </a:pPr>
            <a:endParaRPr lang="en-US" dirty="0"/>
          </a:p>
        </p:txBody>
      </p:sp>
    </p:spTree>
    <p:extLst>
      <p:ext uri="{BB962C8B-B14F-4D97-AF65-F5344CB8AC3E}">
        <p14:creationId xmlns:p14="http://schemas.microsoft.com/office/powerpoint/2010/main" val="2226992773"/>
      </p:ext>
    </p:extLst>
  </p:cSld>
  <p:clrMapOvr>
    <a:masterClrMapping/>
  </p:clrMapOvr>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{BCF82B08-F116-3549-8A36-CC1655B0F9CC}tf10001069</Template>
  <TotalTime>268</TotalTime>
  <Words>1295</Words>
  <Application>Microsoft Macintosh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Century Gothic</vt:lpstr>
      <vt:lpstr>NimbusRomNo9L</vt:lpstr>
      <vt:lpstr>Söhne</vt:lpstr>
      <vt:lpstr>TimesNewRomanPSMT</vt:lpstr>
      <vt:lpstr>Wingdings 3</vt:lpstr>
      <vt:lpstr>Wisp</vt:lpstr>
      <vt:lpstr>Rainfall Prediction using Machine Learning</vt:lpstr>
      <vt:lpstr>Group Members</vt:lpstr>
      <vt:lpstr>Team Contribution </vt:lpstr>
      <vt:lpstr>Motivation</vt:lpstr>
      <vt:lpstr>Objectives</vt:lpstr>
      <vt:lpstr>Related Work</vt:lpstr>
      <vt:lpstr>Problem Statement</vt:lpstr>
      <vt:lpstr>Proposed Solution</vt:lpstr>
      <vt:lpstr>Results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Prediction using Machine Learning</dc:title>
  <dc:creator>Microsoft Office User</dc:creator>
  <cp:lastModifiedBy>Microsoft Office User</cp:lastModifiedBy>
  <cp:revision>24</cp:revision>
  <dcterms:created xsi:type="dcterms:W3CDTF">2023-04-27T19:26:10Z</dcterms:created>
  <dcterms:modified xsi:type="dcterms:W3CDTF">2023-04-27T23:54:34Z</dcterms:modified>
</cp:coreProperties>
</file>