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8" r:id="rId3"/>
    <p:sldId id="257" r:id="rId4"/>
    <p:sldId id="259" r:id="rId5"/>
    <p:sldId id="260" r:id="rId6"/>
    <p:sldId id="271" r:id="rId7"/>
    <p:sldId id="320" r:id="rId9"/>
    <p:sldId id="317" r:id="rId10"/>
    <p:sldId id="318" r:id="rId11"/>
    <p:sldId id="319" r:id="rId12"/>
    <p:sldId id="281" r:id="rId13"/>
    <p:sldId id="283" r:id="rId14"/>
    <p:sldId id="272" r:id="rId15"/>
    <p:sldId id="290" r:id="rId16"/>
    <p:sldId id="297" r:id="rId17"/>
    <p:sldId id="298" r:id="rId18"/>
    <p:sldId id="279" r:id="rId19"/>
    <p:sldId id="322" r:id="rId20"/>
    <p:sldId id="323" r:id="rId21"/>
    <p:sldId id="295"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00042"/>
            <a:ext cx="7772400" cy="1503383"/>
          </a:xfrm>
        </p:spPr>
        <p:txBody>
          <a:bodyPr>
            <a:normAutofit/>
          </a:bodyPr>
          <a:lstStyle/>
          <a:p>
            <a:pPr algn="ctr"/>
            <a:r>
              <a:rPr lang="en-IN" sz="4400" dirty="0" smtClean="0">
                <a:solidFill>
                  <a:schemeClr val="tx1"/>
                </a:solidFill>
                <a:latin typeface="Times New Roman" panose="02020603050405020304" pitchFamily="18" charset="0"/>
                <a:cs typeface="Times New Roman" panose="02020603050405020304" pitchFamily="18" charset="0"/>
              </a:rPr>
              <a:t>Investigating the losses of Insurance  Renewal </a:t>
            </a:r>
            <a:endParaRPr lang="en-US" sz="4400" dirty="0">
              <a:solidFill>
                <a:schemeClr val="tx1"/>
              </a:solidFill>
              <a:latin typeface="Cambria" panose="02040503050406030204" pitchFamily="18" charset="0"/>
            </a:endParaRPr>
          </a:p>
        </p:txBody>
      </p:sp>
      <p:sp>
        <p:nvSpPr>
          <p:cNvPr id="7" name="Title 3"/>
          <p:cNvSpPr txBox="1"/>
          <p:nvPr/>
        </p:nvSpPr>
        <p:spPr>
          <a:xfrm>
            <a:off x="785786" y="1785926"/>
            <a:ext cx="7358114" cy="2514600"/>
          </a:xfrm>
          <a:prstGeom prst="rect">
            <a:avLst/>
          </a:prstGeom>
        </p:spPr>
        <p:txBody>
          <a:bodyPr vert="horz" lIns="91440" tIns="45720" rIns="91440" bIns="45720" rtlCol="0" anchor="ctr">
            <a:normAutofit fontScale="90000" lnSpcReduction="20000"/>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rPr>
              <a:t>Team members:</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rPr>
              <a:t>    1.Shanmuga </a:t>
            </a:r>
            <a:r>
              <a:rPr lang="en-US" sz="2800" dirty="0" err="1" smtClean="0">
                <a:latin typeface="Cambria" panose="02040503050406030204" pitchFamily="18" charset="0"/>
                <a:ea typeface="+mj-ea"/>
                <a:cs typeface="+mj-cs"/>
              </a:rPr>
              <a:t>Dhivya.S</a:t>
            </a:r>
            <a:r>
              <a:rPr lang="en-US" sz="2800" dirty="0" smtClean="0">
                <a:latin typeface="Cambria" panose="02040503050406030204" pitchFamily="18" charset="0"/>
                <a:ea typeface="+mj-ea"/>
                <a:cs typeface="+mj-cs"/>
              </a:rPr>
              <a:t>          </a:t>
            </a:r>
            <a:r>
              <a:rPr lang="en-US" sz="2800" dirty="0" smtClean="0">
                <a:latin typeface="Cambria" panose="02040503050406030204" pitchFamily="18" charset="0"/>
              </a:rPr>
              <a:t>[711715104054]</a:t>
            </a:r>
            <a:endParaRPr lang="en-US" sz="2800" dirty="0" smtClean="0">
              <a:latin typeface="Cambria" panose="02040503050406030204" pitchFamily="18" charset="0"/>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noProof="0" dirty="0" smtClean="0">
                <a:ln>
                  <a:noFill/>
                </a:ln>
                <a:effectLst/>
                <a:uLnTx/>
                <a:uFillTx/>
                <a:latin typeface="Cambria" panose="02040503050406030204" pitchFamily="18" charset="0"/>
                <a:ea typeface="+mj-ea"/>
                <a:cs typeface="+mj-cs"/>
                <a:sym typeface="+mn-ea"/>
              </a:rPr>
              <a:t>    2.Vineetha.S                            [711715104073]</a:t>
            </a:r>
            <a:endParaRPr lang="en-US" sz="2800" noProof="0" dirty="0" smtClean="0">
              <a:ln>
                <a:noFill/>
              </a:ln>
              <a:effectLst/>
              <a:uLnTx/>
              <a:uFillTx/>
              <a:latin typeface="Cambria" panose="02040503050406030204" pitchFamily="18" charset="0"/>
              <a:ea typeface="+mj-ea"/>
              <a:cs typeface="+mj-cs"/>
              <a:sym typeface="+mn-ea"/>
            </a:endParaRPr>
          </a:p>
          <a:p>
            <a:pPr marL="0" marR="0" lvl="0" indent="0" algn="just" defTabSz="914400" rtl="0" eaLnBrk="1" fontAlgn="auto" latinLnBrk="0" hangingPunct="1">
              <a:lnSpc>
                <a:spcPct val="100000"/>
              </a:lnSpc>
              <a:spcBef>
                <a:spcPct val="0"/>
              </a:spcBef>
              <a:spcAft>
                <a:spcPts val="0"/>
              </a:spcAft>
              <a:buClrTx/>
              <a:buSzTx/>
              <a:buFontTx/>
              <a:buNone/>
              <a:defRPr/>
            </a:pPr>
            <a:r>
              <a:rPr lang="en-US" sz="2800" dirty="0" smtClean="0">
                <a:latin typeface="Cambria" panose="02040503050406030204" pitchFamily="18" charset="0"/>
                <a:ea typeface="+mj-ea"/>
                <a:cs typeface="+mj-cs"/>
                <a:sym typeface="+mn-ea"/>
              </a:rPr>
              <a:t>    3.Yuvaraj.G                              [711715104076]</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a:p>
            <a:pPr lvl="0" algn="just">
              <a:spcBef>
                <a:spcPct val="0"/>
              </a:spcBef>
              <a:defRPr/>
            </a:pPr>
            <a:r>
              <a:rPr lang="en-US" sz="2800" dirty="0" smtClean="0">
                <a:latin typeface="Cambria" panose="02040503050406030204" pitchFamily="18" charset="0"/>
                <a:ea typeface="+mj-ea"/>
                <a:cs typeface="+mj-cs"/>
                <a:sym typeface="+mn-ea"/>
              </a:rPr>
              <a:t>    </a:t>
            </a:r>
            <a:r>
              <a:rPr lang="en-US" sz="2800" dirty="0" smtClean="0">
                <a:latin typeface="Cambria" panose="02040503050406030204" pitchFamily="18" charset="0"/>
                <a:ea typeface="+mj-ea"/>
                <a:cs typeface="+mj-cs"/>
              </a:rPr>
              <a:t>    </a:t>
            </a:r>
            <a:endParaRPr kumimoji="0" lang="en-US" sz="2800" b="0" i="0" u="none" strike="noStrike" kern="1200" cap="none" spc="0" normalizeH="0" baseline="0" noProof="0" dirty="0" smtClean="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6" name="Rectangle 5"/>
          <p:cNvSpPr/>
          <p:nvPr/>
        </p:nvSpPr>
        <p:spPr>
          <a:xfrm>
            <a:off x="857224" y="4214818"/>
            <a:ext cx="5786478" cy="1814830"/>
          </a:xfrm>
          <a:prstGeom prst="rect">
            <a:avLst/>
          </a:prstGeom>
        </p:spPr>
        <p:txBody>
          <a:bodyPr wrap="square">
            <a:spAutoFit/>
          </a:bodyPr>
          <a:lstStyle/>
          <a:p>
            <a:pPr lvl="0" algn="ctr">
              <a:spcBef>
                <a:spcPct val="0"/>
              </a:spcBef>
              <a:defRPr/>
            </a:pPr>
            <a:r>
              <a:rPr lang="en-US" sz="2800" dirty="0" smtClean="0">
                <a:latin typeface="Cambria" panose="02040503050406030204" pitchFamily="18" charset="0"/>
              </a:rPr>
              <a:t>Guided By:</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Industry Mentor:Ms.M.Shanthini</a:t>
            </a:r>
            <a:endParaRPr lang="en-US" sz="2800" dirty="0" smtClean="0">
              <a:latin typeface="Cambria" panose="02040503050406030204" pitchFamily="18" charset="0"/>
            </a:endParaRPr>
          </a:p>
          <a:p>
            <a:pPr lvl="0">
              <a:spcBef>
                <a:spcPct val="0"/>
              </a:spcBef>
              <a:defRPr/>
            </a:pPr>
            <a:r>
              <a:rPr lang="en-US" sz="2800" dirty="0" smtClean="0">
                <a:latin typeface="Cambria" panose="02040503050406030204" pitchFamily="18" charset="0"/>
              </a:rPr>
              <a:t>Faculty Guide:Ms.V.Yukthika</a:t>
            </a:r>
            <a:endParaRPr lang="en-US" sz="2800" dirty="0" smtClean="0">
              <a:latin typeface="Cambria" panose="02040503050406030204" pitchFamily="18" charset="0"/>
            </a:endParaRPr>
          </a:p>
          <a:p>
            <a:pPr lvl="0" algn="just">
              <a:spcBef>
                <a:spcPct val="0"/>
              </a:spcBef>
              <a:defRPr/>
            </a:pPr>
            <a:endParaRPr lang="en-US" sz="2800" dirty="0" smtClean="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000">
                <a:sym typeface="+mn-ea"/>
              </a:rPr>
              <a:t>  Stratergy</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1785926"/>
            <a:ext cx="5429288" cy="4246245"/>
          </a:xfrm>
          <a:prstGeom prst="rect">
            <a:avLst/>
          </a:prstGeom>
          <a:noFill/>
        </p:spPr>
        <p:txBody>
          <a:bodyPr wrap="square" rtlCol="0">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1. Subsequent claiming from policy holders (more accidental cases)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2. Theft &amp; fraudulent cases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3. Blacklist of Policy holders &amp; Vehicle, engine                /chassis, incase of Motor policies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4.  Policy cancellation due to neglegance</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pPr algn="just"/>
            <a:r>
              <a:rPr lang="en-US" sz="4400" dirty="0" smtClean="0">
                <a:latin typeface="Cambria" panose="02040503050406030204" pitchFamily="18" charset="0"/>
              </a:rPr>
              <a:t>Module </a:t>
            </a:r>
            <a:r>
              <a:rPr lang="en-US" sz="4400" dirty="0" err="1" smtClean="0">
                <a:latin typeface="Cambria" panose="02040503050406030204" pitchFamily="18" charset="0"/>
              </a:rPr>
              <a:t>Splitup</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TextBox 4"/>
          <p:cNvSpPr txBox="1"/>
          <p:nvPr/>
        </p:nvSpPr>
        <p:spPr>
          <a:xfrm>
            <a:off x="857224" y="1785926"/>
            <a:ext cx="5429288" cy="3969385"/>
          </a:xfrm>
          <a:prstGeom prst="rect">
            <a:avLst/>
          </a:prstGeom>
          <a:noFill/>
        </p:spPr>
        <p:txBody>
          <a:bodyPr wrap="square" rtlCol="0">
            <a:spAutoFit/>
          </a:bodyPr>
          <a:lstStyle/>
          <a:p>
            <a:pPr algn="just"/>
            <a:r>
              <a:rPr lang="en-IN" b="1" u="sng" dirty="0" smtClean="0">
                <a:latin typeface="Times New Roman" panose="02020603050405020304" pitchFamily="18" charset="0"/>
                <a:cs typeface="Times New Roman" panose="02020603050405020304" pitchFamily="18" charset="0"/>
              </a:rPr>
              <a:t>MODULE 1 </a:t>
            </a:r>
            <a:endParaRPr lang="en-IN"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Data </a:t>
            </a:r>
            <a:r>
              <a:rPr lang="en-US" altLang="en-IN" dirty="0" smtClean="0">
                <a:latin typeface="Times New Roman" panose="02020603050405020304" pitchFamily="18" charset="0"/>
                <a:cs typeface="Times New Roman" panose="02020603050405020304" pitchFamily="18" charset="0"/>
              </a:rPr>
              <a:t>extraction &amp; cleaning</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2</a:t>
            </a:r>
            <a:endParaRPr lang="en-IN"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Analysing </a:t>
            </a:r>
            <a:r>
              <a:rPr lang="en-US" altLang="en-IN" dirty="0" smtClean="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sym typeface="+mn-ea"/>
              </a:rPr>
              <a:t>data </a:t>
            </a:r>
            <a:r>
              <a:rPr lang="en-IN" dirty="0" smtClean="0">
                <a:latin typeface="Times New Roman" panose="02020603050405020304" pitchFamily="18" charset="0"/>
                <a:cs typeface="Times New Roman" panose="02020603050405020304" pitchFamily="18" charset="0"/>
              </a:rPr>
              <a:t>of unpaid </a:t>
            </a:r>
            <a:r>
              <a:rPr lang="en-IN" dirty="0" err="1" smtClean="0">
                <a:latin typeface="Times New Roman" panose="02020603050405020304" pitchFamily="18" charset="0"/>
                <a:cs typeface="Times New Roman" panose="02020603050405020304" pitchFamily="18" charset="0"/>
              </a:rPr>
              <a:t>premi</a:t>
            </a:r>
            <a:r>
              <a:rPr lang="en-US" altLang="en-IN" dirty="0" err="1" smtClean="0">
                <a:latin typeface="Times New Roman" panose="02020603050405020304" pitchFamily="18" charset="0"/>
                <a:cs typeface="Times New Roman" panose="02020603050405020304" pitchFamily="18" charset="0"/>
              </a:rPr>
              <a:t>u</a:t>
            </a:r>
            <a:r>
              <a:rPr lang="en-IN" dirty="0" err="1" smtClean="0">
                <a:latin typeface="Times New Roman" panose="02020603050405020304" pitchFamily="18" charset="0"/>
                <a:cs typeface="Times New Roman" panose="02020603050405020304" pitchFamily="18" charset="0"/>
              </a:rPr>
              <a:t>ms</a:t>
            </a:r>
            <a:r>
              <a:rPr lang="en-US" altLang="en-IN" dirty="0" err="1"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3</a:t>
            </a:r>
            <a:endParaRPr lang="en-IN" b="1" u="sng" dirty="0" smtClean="0">
              <a:latin typeface="Times New Roman" panose="02020603050405020304" pitchFamily="18" charset="0"/>
              <a:cs typeface="Times New Roman" panose="02020603050405020304" pitchFamily="18" charset="0"/>
            </a:endParaRPr>
          </a:p>
          <a:p>
            <a:pPr algn="just"/>
            <a:r>
              <a:rPr lang="en-US" altLang="en-IN" dirty="0" smtClean="0">
                <a:latin typeface="Times New Roman" panose="02020603050405020304" pitchFamily="18" charset="0"/>
                <a:cs typeface="Times New Roman" panose="02020603050405020304" pitchFamily="18" charset="0"/>
              </a:rPr>
              <a:t>   D</a:t>
            </a:r>
            <a:r>
              <a:rPr lang="en-IN" dirty="0" smtClean="0">
                <a:latin typeface="Times New Roman" panose="02020603050405020304" pitchFamily="18" charset="0"/>
                <a:cs typeface="Times New Roman" panose="02020603050405020304" pitchFamily="18" charset="0"/>
              </a:rPr>
              <a:t>ata </a:t>
            </a:r>
            <a:r>
              <a:rPr lang="en-US" altLang="en-IN" dirty="0" smtClean="0">
                <a:latin typeface="Times New Roman" panose="02020603050405020304" pitchFamily="18" charset="0"/>
                <a:cs typeface="Times New Roman" panose="02020603050405020304" pitchFamily="18" charset="0"/>
              </a:rPr>
              <a:t>Manipulation </a:t>
            </a:r>
            <a:r>
              <a:rPr lang="en-IN" dirty="0" smtClean="0">
                <a:latin typeface="Times New Roman" panose="02020603050405020304" pitchFamily="18" charset="0"/>
                <a:cs typeface="Times New Roman" panose="02020603050405020304" pitchFamily="18" charset="0"/>
              </a:rPr>
              <a:t>and </a:t>
            </a:r>
            <a:r>
              <a:rPr lang="en-US" altLang="en-IN" dirty="0" smtClean="0">
                <a:latin typeface="Times New Roman" panose="02020603050405020304" pitchFamily="18" charset="0"/>
                <a:cs typeface="Times New Roman" panose="02020603050405020304" pitchFamily="18" charset="0"/>
              </a:rPr>
              <a:t>predictions of linear regression</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r>
              <a:rPr lang="en-IN" b="1" u="sng" dirty="0" smtClean="0">
                <a:latin typeface="Times New Roman" panose="02020603050405020304" pitchFamily="18" charset="0"/>
                <a:cs typeface="Times New Roman" panose="02020603050405020304" pitchFamily="18" charset="0"/>
              </a:rPr>
              <a:t>MODULE 4</a:t>
            </a:r>
            <a:endParaRPr lang="en-IN" b="1" u="sng"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   Generating the report </a:t>
            </a:r>
            <a:r>
              <a:rPr lang="en-US" altLang="en-IN" dirty="0" smtClean="0">
                <a:latin typeface="Times New Roman" panose="02020603050405020304" pitchFamily="18" charset="0"/>
                <a:cs typeface="Times New Roman" panose="02020603050405020304" pitchFamily="18" charset="0"/>
              </a:rPr>
              <a:t>for renewal </a:t>
            </a:r>
            <a:r>
              <a:rPr lang="en-IN" dirty="0" smtClean="0">
                <a:latin typeface="Times New Roman" panose="02020603050405020304" pitchFamily="18" charset="0"/>
                <a:cs typeface="Times New Roman" panose="02020603050405020304" pitchFamily="18" charset="0"/>
              </a:rPr>
              <a:t>losses</a:t>
            </a:r>
            <a:r>
              <a:rPr lang="en-US" alt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a:p>
            <a:pPr algn="just"/>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Module 1 - For Stratergy #1 - Subsequent claiming (Dataset)</a:t>
            </a:r>
            <a:endParaRPr lang="en-US"/>
          </a:p>
        </p:txBody>
      </p:sp>
      <p:pic>
        <p:nvPicPr>
          <p:cNvPr id="7" name="Content Placeholder 6"/>
          <p:cNvPicPr>
            <a:picLocks noChangeAspect="1"/>
          </p:cNvPicPr>
          <p:nvPr>
            <p:ph idx="1"/>
          </p:nvPr>
        </p:nvPicPr>
        <p:blipFill>
          <a:blip r:embed="rId1"/>
          <a:stretch>
            <a:fillRect/>
          </a:stretch>
        </p:blipFill>
        <p:spPr>
          <a:xfrm>
            <a:off x="1109980" y="2007235"/>
            <a:ext cx="6911340" cy="4552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Data cleaning</a:t>
            </a:r>
            <a:endParaRPr lang="en-US"/>
          </a:p>
        </p:txBody>
      </p:sp>
      <p:pic>
        <p:nvPicPr>
          <p:cNvPr id="4" name="Content Placeholder 3"/>
          <p:cNvPicPr>
            <a:picLocks noChangeAspect="1"/>
          </p:cNvPicPr>
          <p:nvPr>
            <p:ph idx="1"/>
          </p:nvPr>
        </p:nvPicPr>
        <p:blipFill>
          <a:blip r:embed="rId1"/>
          <a:stretch>
            <a:fillRect/>
          </a:stretch>
        </p:blipFill>
        <p:spPr>
          <a:xfrm>
            <a:off x="1366520" y="2500630"/>
            <a:ext cx="6410325" cy="3257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Data Visualization Type 1</a:t>
            </a:r>
            <a:endParaRPr lang="en-US"/>
          </a:p>
        </p:txBody>
      </p:sp>
      <p:pic>
        <p:nvPicPr>
          <p:cNvPr id="5" name="Content Placeholder 4"/>
          <p:cNvPicPr>
            <a:picLocks noChangeAspect="1"/>
          </p:cNvPicPr>
          <p:nvPr>
            <p:ph idx="1"/>
          </p:nvPr>
        </p:nvPicPr>
        <p:blipFill>
          <a:blip r:embed="rId1"/>
          <a:stretch>
            <a:fillRect/>
          </a:stretch>
        </p:blipFill>
        <p:spPr>
          <a:xfrm>
            <a:off x="1932305" y="2324735"/>
            <a:ext cx="5172710" cy="33642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Data Visualization Type 2</a:t>
            </a:r>
            <a:br>
              <a:rPr lang="en-US"/>
            </a:br>
            <a:endParaRPr lang="en-US"/>
          </a:p>
        </p:txBody>
      </p:sp>
      <p:pic>
        <p:nvPicPr>
          <p:cNvPr id="6" name="Content Placeholder 5"/>
          <p:cNvPicPr>
            <a:picLocks noChangeAspect="1"/>
          </p:cNvPicPr>
          <p:nvPr>
            <p:ph idx="1"/>
          </p:nvPr>
        </p:nvPicPr>
        <p:blipFill>
          <a:blip r:embed="rId1"/>
          <a:stretch>
            <a:fillRect/>
          </a:stretch>
        </p:blipFill>
        <p:spPr>
          <a:xfrm>
            <a:off x="1508760" y="2298065"/>
            <a:ext cx="5434330" cy="38741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794510" y="1503680"/>
            <a:ext cx="5333365" cy="40500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Pie chart</a:t>
            </a:r>
            <a:endParaRPr lang="en-US"/>
          </a:p>
        </p:txBody>
      </p:sp>
      <p:pic>
        <p:nvPicPr>
          <p:cNvPr id="3" name="Content Placeholder 2"/>
          <p:cNvPicPr>
            <a:picLocks noChangeAspect="1"/>
          </p:cNvPicPr>
          <p:nvPr>
            <p:ph idx="1"/>
          </p:nvPr>
        </p:nvPicPr>
        <p:blipFill>
          <a:blip r:embed="rId1"/>
          <a:stretch>
            <a:fillRect/>
          </a:stretch>
        </p:blipFill>
        <p:spPr>
          <a:xfrm>
            <a:off x="2431415" y="2493645"/>
            <a:ext cx="3928110" cy="28263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K-Means</a:t>
            </a:r>
            <a:endParaRPr lang="en-US"/>
          </a:p>
        </p:txBody>
      </p:sp>
      <p:pic>
        <p:nvPicPr>
          <p:cNvPr id="4" name="Content Placeholder 3"/>
          <p:cNvPicPr>
            <a:picLocks noChangeAspect="1"/>
          </p:cNvPicPr>
          <p:nvPr>
            <p:ph sz="half" idx="1"/>
          </p:nvPr>
        </p:nvPicPr>
        <p:blipFill>
          <a:blip r:embed="rId1"/>
          <a:stretch>
            <a:fillRect/>
          </a:stretch>
        </p:blipFill>
        <p:spPr>
          <a:xfrm>
            <a:off x="1861820" y="1701165"/>
            <a:ext cx="3924300" cy="2505075"/>
          </a:xfrm>
          <a:prstGeom prst="rect">
            <a:avLst/>
          </a:prstGeom>
        </p:spPr>
      </p:pic>
      <p:pic>
        <p:nvPicPr>
          <p:cNvPr id="7" name="Content Placeholder 6"/>
          <p:cNvPicPr>
            <a:picLocks noChangeAspect="1"/>
          </p:cNvPicPr>
          <p:nvPr>
            <p:ph sz="half" idx="2"/>
          </p:nvPr>
        </p:nvPicPr>
        <p:blipFill>
          <a:blip r:embed="rId2"/>
          <a:stretch>
            <a:fillRect/>
          </a:stretch>
        </p:blipFill>
        <p:spPr>
          <a:xfrm>
            <a:off x="2268855" y="4206240"/>
            <a:ext cx="4038600" cy="14401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000" dirty="0">
                <a:latin typeface="Cambria" panose="02040503050406030204" pitchFamily="18" charset="0"/>
              </a:rPr>
              <a:t>Software Requirements</a:t>
            </a:r>
            <a:endParaRPr lang="en-US" sz="40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857224" y="1785926"/>
            <a:ext cx="5429288" cy="1476375"/>
          </a:xfrm>
          <a:prstGeom prst="rect">
            <a:avLst/>
          </a:prstGeom>
          <a:noFill/>
        </p:spPr>
        <p:txBody>
          <a:bodyPr wrap="square" rtlCol="0">
            <a:spAutoFit/>
          </a:bodyPr>
          <a:lstStyle/>
          <a:p>
            <a:pPr algn="just">
              <a:lnSpc>
                <a:spcPct val="150000"/>
              </a:lnSpc>
            </a:pPr>
            <a:r>
              <a:rPr lang="en-US" altLang="en-IN" sz="2000" dirty="0" smtClean="0">
                <a:latin typeface="Times New Roman" panose="02020603050405020304" pitchFamily="18" charset="0"/>
                <a:cs typeface="Times New Roman" panose="02020603050405020304" pitchFamily="18" charset="0"/>
              </a:rPr>
              <a:t>Jupyter Notebook</a:t>
            </a:r>
            <a:endParaRPr lang="en-US" altLang="en-IN" sz="2000" dirty="0" smtClean="0">
              <a:latin typeface="Times New Roman" panose="02020603050405020304" pitchFamily="18" charset="0"/>
              <a:cs typeface="Times New Roman" panose="02020603050405020304" pitchFamily="18" charset="0"/>
            </a:endParaRPr>
          </a:p>
          <a:p>
            <a:pPr algn="just">
              <a:lnSpc>
                <a:spcPct val="150000"/>
              </a:lnSpc>
            </a:pPr>
            <a:r>
              <a:rPr lang="en-US" altLang="en-IN" sz="2000" dirty="0" smtClean="0">
                <a:latin typeface="Times New Roman" panose="02020603050405020304" pitchFamily="18" charset="0"/>
                <a:cs typeface="Times New Roman" panose="02020603050405020304" pitchFamily="18" charset="0"/>
              </a:rPr>
              <a:t>Tableau</a:t>
            </a:r>
            <a:endParaRPr lang="en-US" altLang="en-IN" sz="2000" dirty="0" smtClean="0">
              <a:latin typeface="Times New Roman" panose="02020603050405020304" pitchFamily="18" charset="0"/>
              <a:cs typeface="Times New Roman" panose="02020603050405020304" pitchFamily="18" charset="0"/>
            </a:endParaRPr>
          </a:p>
          <a:p>
            <a:pPr algn="just">
              <a:lnSpc>
                <a:spcPct val="150000"/>
              </a:lnSpc>
            </a:pPr>
            <a:r>
              <a:rPr lang="en-US" altLang="en-IN" sz="2000" dirty="0" smtClean="0">
                <a:latin typeface="Times New Roman" panose="02020603050405020304" pitchFamily="18" charset="0"/>
                <a:cs typeface="Times New Roman" panose="02020603050405020304" pitchFamily="18" charset="0"/>
              </a:rPr>
              <a:t>python Technology</a:t>
            </a:r>
            <a:endParaRPr lang="en-US" altLang="en-IN"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000108"/>
            <a:ext cx="8229600" cy="846980"/>
          </a:xfrm>
        </p:spPr>
        <p:txBody>
          <a:bodyPr>
            <a:normAutofit fontScale="90000"/>
          </a:bodyPr>
          <a:lstStyle/>
          <a:p>
            <a:pPr algn="just"/>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7" name="Title 1"/>
          <p:cNvSpPr txBox="1"/>
          <p:nvPr/>
        </p:nvSpPr>
        <p:spPr>
          <a:xfrm>
            <a:off x="304800" y="990600"/>
            <a:ext cx="8229600" cy="1143000"/>
          </a:xfrm>
          <a:prstGeom prst="rect">
            <a:avLst/>
          </a:prstGeom>
        </p:spPr>
        <p:txBody>
          <a:bodyPr vert="horz" lIns="0" rIns="0" bIns="0" anchor="b">
            <a:normAutofit fontScale="97500"/>
          </a:bodyPr>
          <a:lstStyle/>
          <a:p>
            <a:pPr marL="0" marR="0" lvl="0" indent="0" algn="just" defTabSz="914400" rtl="0" eaLnBrk="1" fontAlgn="auto" latinLnBrk="0" hangingPunct="1">
              <a:lnSpc>
                <a:spcPct val="100000"/>
              </a:lnSpc>
              <a:spcBef>
                <a:spcPct val="0"/>
              </a:spcBef>
              <a:spcAft>
                <a:spcPts val="0"/>
              </a:spcAft>
              <a:buClrTx/>
              <a:buSzTx/>
              <a:buFontTx/>
              <a:buNone/>
              <a:defRPr/>
            </a:pPr>
            <a:endParaRPr kumimoji="0" lang="en-US" sz="4400" b="0"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Department of CSE, KGiSL Institute of Technology, Coimbatore</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42910" y="2071678"/>
            <a:ext cx="7286676" cy="3046095"/>
          </a:xfrm>
          <a:prstGeom prst="rect">
            <a:avLst/>
          </a:prstGeom>
          <a:noFill/>
        </p:spPr>
        <p:txBody>
          <a:bodyPr wrap="square" rtlCol="0">
            <a:spAutoFit/>
          </a:bodyPr>
          <a:lstStyle/>
          <a:p>
            <a:pPr indent="0" algn="just">
              <a:buFont typeface="Arial" panose="020B0604020202020204" pitchFamily="34" charset="0"/>
              <a:buNone/>
            </a:pPr>
            <a:r>
              <a:rPr lang="en-US" altLang="en-IN" sz="2400" dirty="0" smtClean="0">
                <a:latin typeface="Times New Roman" panose="02020603050405020304" pitchFamily="18" charset="0"/>
                <a:cs typeface="Times New Roman" panose="02020603050405020304" pitchFamily="18" charset="0"/>
              </a:rPr>
              <a:t>General Insurance policies are renewed annually.The insurance company usually alerts the policyholder to renew the policy near the end of its term.The main objective of our  project is to investigate the loss of insurance renewal caused by certain criterias like accidental cases, blacklisting </a:t>
            </a:r>
            <a:r>
              <a:rPr lang="en-US" altLang="en-IN" sz="2400" dirty="0" smtClean="0">
                <a:latin typeface="Times New Roman" panose="02020603050405020304" pitchFamily="18" charset="0"/>
                <a:cs typeface="Times New Roman" panose="02020603050405020304" pitchFamily="18" charset="0"/>
                <a:sym typeface="+mn-ea"/>
              </a:rPr>
              <a:t>(policy holder, vehicle,engine/chassis)</a:t>
            </a:r>
            <a:r>
              <a:rPr lang="en-US" altLang="en-IN" sz="2400" dirty="0" smtClean="0">
                <a:latin typeface="Times New Roman" panose="02020603050405020304" pitchFamily="18" charset="0"/>
                <a:cs typeface="Times New Roman" panose="02020603050405020304" pitchFamily="18" charset="0"/>
              </a:rPr>
              <a:t>, insurance cancelation,theft etc..</a:t>
            </a:r>
            <a:endParaRPr lang="en-US" altLang="en-IN" sz="24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altLang="en-I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800" b="1" dirty="0" smtClean="0">
                <a:latin typeface="Chiller" pitchFamily="82" charset="0"/>
              </a:rPr>
              <a:t>  	</a:t>
            </a:r>
            <a:endParaRPr lang="en-US" sz="4800" b="1" dirty="0" smtClean="0">
              <a:latin typeface="Chiller" pitchFamily="82" charset="0"/>
            </a:endParaRPr>
          </a:p>
          <a:p>
            <a:pPr>
              <a:buNone/>
            </a:pPr>
            <a:r>
              <a:rPr lang="en-US" sz="4800" b="1" dirty="0" smtClean="0">
                <a:latin typeface="Chiller" pitchFamily="82" charset="0"/>
              </a:rPr>
              <a:t>			   </a:t>
            </a:r>
            <a:r>
              <a:rPr lang="en-US" sz="4800" b="1" dirty="0" smtClean="0"/>
              <a:t>Thank You</a:t>
            </a:r>
            <a:endParaRPr lang="en-US"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pPr algn="just"/>
            <a:r>
              <a:rPr lang="en-US" sz="4400" dirty="0" smtClean="0">
                <a:latin typeface="Cambria" panose="02040503050406030204" pitchFamily="18" charset="0"/>
              </a:rPr>
              <a:t>Area Introduction-Existing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TextBox 4"/>
          <p:cNvSpPr txBox="1"/>
          <p:nvPr/>
        </p:nvSpPr>
        <p:spPr>
          <a:xfrm>
            <a:off x="857224" y="2143433"/>
            <a:ext cx="7072362" cy="2646045"/>
          </a:xfrm>
          <a:prstGeom prst="rect">
            <a:avLst/>
          </a:prstGeom>
          <a:noFill/>
        </p:spPr>
        <p:txBody>
          <a:bodyPr wrap="square" rtlCol="0">
            <a:spAutoFit/>
          </a:bodyPr>
          <a:lstStyle/>
          <a:p>
            <a:pPr indent="0" algn="just">
              <a:buFont typeface="Arial" panose="020B0604020202020204" pitchFamily="34" charset="0"/>
              <a:buNone/>
            </a:pPr>
            <a:r>
              <a:rPr lang="en-US" altLang="en-IN" sz="2400" dirty="0" smtClean="0">
                <a:latin typeface="Times New Roman" panose="02020603050405020304" pitchFamily="18" charset="0"/>
                <a:cs typeface="Times New Roman" panose="02020603050405020304" pitchFamily="18" charset="0"/>
              </a:rPr>
              <a:t>In the</a:t>
            </a:r>
            <a:r>
              <a:rPr lang="en-IN" sz="2400" dirty="0" smtClean="0">
                <a:latin typeface="Times New Roman" panose="02020603050405020304" pitchFamily="18" charset="0"/>
                <a:cs typeface="Times New Roman" panose="02020603050405020304" pitchFamily="18" charset="0"/>
              </a:rPr>
              <a:t> existing system</a:t>
            </a:r>
            <a:r>
              <a:rPr lang="en-US" altLang="en-IN" sz="2400" dirty="0" smtClean="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 </a:t>
            </a:r>
            <a:r>
              <a:rPr lang="en-US" altLang="en-IN" sz="2400" dirty="0" smtClean="0">
                <a:latin typeface="Times New Roman" panose="02020603050405020304" pitchFamily="18" charset="0"/>
                <a:cs typeface="Times New Roman" panose="02020603050405020304" pitchFamily="18" charset="0"/>
              </a:rPr>
              <a:t>data analysis for renewal loss was partially determined through excel worksheets and the report was </a:t>
            </a:r>
            <a:r>
              <a:rPr lang="en-US" altLang="en-IN" sz="2400" dirty="0" smtClean="0">
                <a:latin typeface="Times New Roman" panose="02020603050405020304" pitchFamily="18" charset="0"/>
                <a:cs typeface="Times New Roman" panose="02020603050405020304" pitchFamily="18" charset="0"/>
                <a:sym typeface="+mn-ea"/>
              </a:rPr>
              <a:t>generated</a:t>
            </a:r>
            <a:r>
              <a:rPr lang="en-US" altLang="en-IN" sz="2400" dirty="0" smtClean="0">
                <a:latin typeface="Times New Roman" panose="02020603050405020304" pitchFamily="18" charset="0"/>
                <a:cs typeface="Times New Roman" panose="02020603050405020304" pitchFamily="18" charset="0"/>
              </a:rPr>
              <a:t>. The current system makes all possibilities by categorising the drawbacks of renewal loss, such as theft of vehicle, policy cancellation, blacklisting etc.</a:t>
            </a:r>
            <a:endParaRPr lang="en-IN" sz="24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IN" sz="2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pPr algn="just"/>
            <a:r>
              <a:rPr lang="en-US" sz="4400" dirty="0" smtClean="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just"/>
            <a:r>
              <a:rPr lang="en-US" dirty="0" smtClean="0"/>
              <a:t>Department of CSE, KGiSL Institute of Technology, Coimbatore</a:t>
            </a:r>
            <a:endParaRPr lang="en-US" dirty="0"/>
          </a:p>
        </p:txBody>
      </p:sp>
      <p:sp>
        <p:nvSpPr>
          <p:cNvPr id="5" name="Rectangle 4"/>
          <p:cNvSpPr/>
          <p:nvPr/>
        </p:nvSpPr>
        <p:spPr>
          <a:xfrm>
            <a:off x="785786" y="3000372"/>
            <a:ext cx="7143800" cy="1323439"/>
          </a:xfrm>
          <a:prstGeom prst="rect">
            <a:avLst/>
          </a:prstGeom>
        </p:spPr>
        <p:txBody>
          <a:bodyPr wrap="square">
            <a:spAutoFit/>
          </a:bodyPr>
          <a:lstStyle/>
          <a:p>
            <a:pPr algn="just">
              <a:buFont typeface="Wingdings" panose="05000000000000000000" pitchFamily="2" charset="2"/>
              <a:buChar char="§"/>
            </a:pPr>
            <a:endParaRPr lang="en-US" sz="2000" dirty="0" smtClean="0">
              <a:latin typeface="Cambria" panose="02040503050406030204" pitchFamily="18" charset="0"/>
            </a:endParaRPr>
          </a:p>
          <a:p>
            <a:pPr algn="just"/>
            <a:r>
              <a:rPr lang="en-IN" sz="2000" dirty="0" smtClean="0">
                <a:latin typeface="Cambria" panose="02040503050406030204" pitchFamily="18" charset="0"/>
              </a:rPr>
              <a:t>          </a:t>
            </a:r>
            <a:endParaRPr lang="en-US" sz="2000" dirty="0" smtClean="0">
              <a:latin typeface="Cambria" panose="02040503050406030204" pitchFamily="18" charset="0"/>
            </a:endParaRPr>
          </a:p>
          <a:p>
            <a:pPr algn="just"/>
            <a:endParaRPr lang="en-US" sz="2000" dirty="0" smtClean="0">
              <a:latin typeface="Cambria" panose="02040503050406030204" pitchFamily="18" charset="0"/>
            </a:endParaRPr>
          </a:p>
          <a:p>
            <a:pPr algn="just">
              <a:buFont typeface="Wingdings" panose="05000000000000000000" pitchFamily="2" charset="2"/>
              <a:buChar char="§"/>
            </a:pPr>
            <a:endParaRPr lang="en-US" sz="2000" dirty="0">
              <a:latin typeface="Cambria" panose="02040503050406030204" pitchFamily="18" charset="0"/>
            </a:endParaRPr>
          </a:p>
        </p:txBody>
      </p:sp>
      <p:sp>
        <p:nvSpPr>
          <p:cNvPr id="8" name="Rectangle 7"/>
          <p:cNvSpPr/>
          <p:nvPr/>
        </p:nvSpPr>
        <p:spPr>
          <a:xfrm>
            <a:off x="928662" y="1928802"/>
            <a:ext cx="6715172" cy="1014730"/>
          </a:xfrm>
          <a:prstGeom prst="rect">
            <a:avLst/>
          </a:prstGeom>
        </p:spPr>
        <p:txBody>
          <a:bodyPr wrap="square">
            <a:spAutoFit/>
          </a:bodyPr>
          <a:lstStyle/>
          <a:p>
            <a:pPr algn="just"/>
            <a:r>
              <a:rPr lang="en-IN" sz="2000" dirty="0" smtClean="0">
                <a:latin typeface="Times New Roman" panose="02020603050405020304" pitchFamily="18" charset="0"/>
                <a:cs typeface="Times New Roman" panose="02020603050405020304" pitchFamily="18" charset="0"/>
              </a:rPr>
              <a:t>In order to overcome the demerits of the existing system, we </a:t>
            </a:r>
            <a:r>
              <a:rPr lang="en-US" altLang="en-IN" sz="2000" dirty="0" smtClean="0">
                <a:latin typeface="Times New Roman" panose="02020603050405020304" pitchFamily="18" charset="0"/>
                <a:cs typeface="Times New Roman" panose="02020603050405020304" pitchFamily="18" charset="0"/>
              </a:rPr>
              <a:t>have done</a:t>
            </a: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data </a:t>
            </a:r>
            <a:r>
              <a:rPr lang="en-IN" sz="2000" dirty="0" smtClean="0">
                <a:latin typeface="Times New Roman" panose="02020603050405020304" pitchFamily="18" charset="0"/>
                <a:cs typeface="Times New Roman" panose="02020603050405020304" pitchFamily="18" charset="0"/>
              </a:rPr>
              <a:t>analysis </a:t>
            </a:r>
            <a:r>
              <a:rPr lang="en-US" altLang="en-IN" sz="2000" dirty="0" smtClean="0">
                <a:latin typeface="Times New Roman" panose="02020603050405020304" pitchFamily="18" charset="0"/>
                <a:cs typeface="Times New Roman" panose="02020603050405020304" pitchFamily="18" charset="0"/>
              </a:rPr>
              <a:t>by </a:t>
            </a:r>
            <a:r>
              <a:rPr lang="en-US" sz="2000" dirty="0" smtClean="0">
                <a:latin typeface="Times New Roman" panose="02020603050405020304" pitchFamily="18" charset="0"/>
                <a:cs typeface="Times New Roman" panose="02020603050405020304" pitchFamily="18" charset="0"/>
              </a:rPr>
              <a:t>accessing </a:t>
            </a:r>
            <a:r>
              <a:rPr lang="en-US" altLang="en-IN" sz="2000" dirty="0" smtClean="0">
                <a:latin typeface="Times New Roman" panose="02020603050405020304" pitchFamily="18" charset="0"/>
                <a:cs typeface="Times New Roman" panose="02020603050405020304" pitchFamily="18" charset="0"/>
              </a:rPr>
              <a:t>some large datasets </a:t>
            </a:r>
            <a:r>
              <a:rPr lang="en-IN" sz="2000" dirty="0" smtClean="0">
                <a:latin typeface="Times New Roman" panose="02020603050405020304" pitchFamily="18" charset="0"/>
                <a:cs typeface="Times New Roman" panose="02020603050405020304" pitchFamily="18" charset="0"/>
              </a:rPr>
              <a:t>using tableau</a:t>
            </a:r>
            <a:r>
              <a:rPr lang="en-US" altLang="en-IN" sz="2000" dirty="0" smtClean="0">
                <a:latin typeface="Times New Roman" panose="02020603050405020304" pitchFamily="18" charset="0"/>
                <a:cs typeface="Times New Roman" panose="02020603050405020304" pitchFamily="18" charset="0"/>
              </a:rPr>
              <a:t>.</a:t>
            </a:r>
            <a:endParaRPr lang="en-US" altLang="en-IN" sz="2000" dirty="0" smtClean="0">
              <a:latin typeface="Times New Roman" panose="02020603050405020304" pitchFamily="18" charset="0"/>
              <a:cs typeface="Times New Roman" panose="02020603050405020304" pitchFamily="18" charset="0"/>
            </a:endParaRPr>
          </a:p>
        </p:txBody>
      </p:sp>
      <p:sp>
        <p:nvSpPr>
          <p:cNvPr id="9" name="Rectangle 8"/>
          <p:cNvSpPr/>
          <p:nvPr/>
        </p:nvSpPr>
        <p:spPr>
          <a:xfrm flipV="1">
            <a:off x="500034" y="3214686"/>
            <a:ext cx="7358114" cy="369332"/>
          </a:xfrm>
          <a:prstGeom prst="rect">
            <a:avLst/>
          </a:prstGeom>
        </p:spPr>
        <p:txBody>
          <a:bodyPr wrap="square">
            <a:spAutoFit/>
          </a:bodyPr>
          <a:lstStyle/>
          <a:p>
            <a:pPr algn="just"/>
            <a:endParaRPr lang="en-US" dirty="0"/>
          </a:p>
        </p:txBody>
      </p:sp>
      <p:sp>
        <p:nvSpPr>
          <p:cNvPr id="10" name="Rectangle 9"/>
          <p:cNvSpPr/>
          <p:nvPr/>
        </p:nvSpPr>
        <p:spPr>
          <a:xfrm>
            <a:off x="928662" y="3143248"/>
            <a:ext cx="6572296" cy="3476625"/>
          </a:xfrm>
          <a:prstGeom prst="rect">
            <a:avLst/>
          </a:prstGeom>
          <a:ln>
            <a:noFill/>
          </a:ln>
        </p:spPr>
        <p:txBody>
          <a:bodyPr wrap="square">
            <a:spAutoFit/>
          </a:bodyPr>
          <a:lstStyle/>
          <a:p>
            <a:pPr indent="0" algn="just">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Advantages over existing methods</a:t>
            </a:r>
            <a:endParaRPr lang="en-US" sz="2000"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Working with big data.</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Fast transmit in Data</a:t>
            </a:r>
            <a:endParaRPr lang="en-IN" sz="2000" dirty="0" smtClean="0">
              <a:latin typeface="Times New Roman" panose="02020603050405020304" pitchFamily="18" charset="0"/>
              <a:cs typeface="Times New Roman" panose="02020603050405020304" pitchFamily="18" charset="0"/>
            </a:endParaRPr>
          </a:p>
          <a:p>
            <a:pPr indent="0" algn="just"/>
            <a:endParaRPr lang="en-IN" sz="2000" dirty="0" smtClean="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r>
              <a:rPr lang="en-US" sz="2000" b="1" u="sng" dirty="0" smtClean="0">
                <a:latin typeface="Times New Roman" panose="02020603050405020304" pitchFamily="18" charset="0"/>
                <a:cs typeface="Times New Roman" panose="02020603050405020304" pitchFamily="18" charset="0"/>
              </a:rPr>
              <a:t>Future Enhancements</a:t>
            </a:r>
            <a:endParaRPr lang="en-US" sz="2000" b="1" u="sng"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can track the client who are pending with premium without renewing the policies.</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altLang="en-IN" sz="2000" dirty="0" smtClean="0">
                <a:latin typeface="Times New Roman" panose="02020603050405020304" pitchFamily="18" charset="0"/>
                <a:cs typeface="Times New Roman" panose="02020603050405020304" pitchFamily="18" charset="0"/>
              </a:rPr>
              <a:t>P</a:t>
            </a:r>
            <a:r>
              <a:rPr lang="en-IN" sz="2000" dirty="0" smtClean="0">
                <a:latin typeface="Times New Roman" panose="02020603050405020304" pitchFamily="18" charset="0"/>
                <a:cs typeface="Times New Roman" panose="02020603050405020304" pitchFamily="18" charset="0"/>
              </a:rPr>
              <a:t>redicti</a:t>
            </a:r>
            <a:r>
              <a:rPr lang="en-US" altLang="en-IN" sz="2000" dirty="0" smtClean="0">
                <a:latin typeface="Times New Roman" panose="02020603050405020304" pitchFamily="18" charset="0"/>
                <a:cs typeface="Times New Roman" panose="02020603050405020304" pitchFamily="18" charset="0"/>
              </a:rPr>
              <a:t>ve analysis</a:t>
            </a:r>
            <a:r>
              <a:rPr lang="en-IN" sz="2000" dirty="0" smtClean="0">
                <a:latin typeface="Times New Roman" panose="02020603050405020304" pitchFamily="18" charset="0"/>
                <a:cs typeface="Times New Roman" panose="02020603050405020304" pitchFamily="18" charset="0"/>
              </a:rPr>
              <a:t> can be made </a:t>
            </a:r>
            <a:r>
              <a:rPr lang="en-US" altLang="en-IN" sz="2000" dirty="0" smtClean="0">
                <a:latin typeface="Times New Roman" panose="02020603050405020304" pitchFamily="18" charset="0"/>
                <a:cs typeface="Times New Roman" panose="02020603050405020304" pitchFamily="18" charset="0"/>
              </a:rPr>
              <a:t>for future cases</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indent="0" algn="just"/>
            <a:endParaRPr lang="en-US" sz="2000" dirty="0" smtClean="0">
              <a:latin typeface="Times New Roman" panose="02020603050405020304" pitchFamily="18" charset="0"/>
              <a:cs typeface="Times New Roman" panose="02020603050405020304" pitchFamily="18" charset="0"/>
            </a:endParaRPr>
          </a:p>
          <a:p>
            <a:pPr indent="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smtClean="0">
                <a:latin typeface="Calibri" panose="020F0502020204030204" charset="0"/>
                <a:cs typeface="Calibri" panose="020F0502020204030204" charset="0"/>
                <a:sym typeface="+mn-ea"/>
              </a:rPr>
              <a:t>class Design</a:t>
            </a:r>
            <a:br>
              <a:rPr lang="en-US" dirty="0" smtClean="0">
                <a:sym typeface="+mn-ea"/>
              </a:rPr>
            </a:br>
            <a:endParaRPr lang="en-US"/>
          </a:p>
        </p:txBody>
      </p:sp>
      <p:sp>
        <p:nvSpPr>
          <p:cNvPr id="3" name="Content Placeholder 2"/>
          <p:cNvSpPr>
            <a:spLocks noGrp="1"/>
          </p:cNvSpPr>
          <p:nvPr>
            <p:ph idx="1"/>
          </p:nvPr>
        </p:nvSpPr>
        <p:spPr>
          <a:xfrm>
            <a:off x="457200" y="1150620"/>
            <a:ext cx="8229600" cy="5302885"/>
          </a:xfrm>
          <a:ln>
            <a:solidFill>
              <a:schemeClr val="bg1"/>
            </a:solidFill>
          </a:ln>
        </p:spPr>
        <p:style>
          <a:lnRef idx="2">
            <a:schemeClr val="dk1"/>
          </a:lnRef>
          <a:fillRef idx="1">
            <a:schemeClr val="lt1"/>
          </a:fillRef>
          <a:effectRef idx="0">
            <a:schemeClr val="dk1"/>
          </a:effectRef>
          <a:fontRef idx="minor">
            <a:schemeClr val="dk1"/>
          </a:fontRef>
        </p:style>
        <p:txBody>
          <a:bodyPr/>
          <a:p>
            <a:pPr lvl="3"/>
            <a:r>
              <a:rPr lang="en-US"/>
              <a:t>.</a:t>
            </a:r>
            <a:endParaRPr lang="en-US"/>
          </a:p>
        </p:txBody>
      </p:sp>
      <p:sp>
        <p:nvSpPr>
          <p:cNvPr id="4" name="Flowchart: Process 3"/>
          <p:cNvSpPr/>
          <p:nvPr/>
        </p:nvSpPr>
        <p:spPr>
          <a:xfrm>
            <a:off x="588645" y="2833370"/>
            <a:ext cx="1254125" cy="76136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Holder / Insured</a:t>
            </a:r>
            <a:endParaRPr lang="en-US"/>
          </a:p>
        </p:txBody>
      </p:sp>
      <p:cxnSp>
        <p:nvCxnSpPr>
          <p:cNvPr id="5" name="Straight Connector 4"/>
          <p:cNvCxnSpPr/>
          <p:nvPr/>
        </p:nvCxnSpPr>
        <p:spPr>
          <a:xfrm>
            <a:off x="1842770" y="3286125"/>
            <a:ext cx="962660" cy="20955"/>
          </a:xfrm>
          <a:prstGeom prst="line">
            <a:avLst/>
          </a:prstGeom>
        </p:spPr>
        <p:style>
          <a:lnRef idx="1">
            <a:schemeClr val="dk1"/>
          </a:lnRef>
          <a:fillRef idx="0">
            <a:schemeClr val="dk1"/>
          </a:fillRef>
          <a:effectRef idx="0">
            <a:schemeClr val="dk1"/>
          </a:effectRef>
          <a:fontRef idx="minor">
            <a:schemeClr val="tx1"/>
          </a:fontRef>
        </p:style>
      </p:cxnSp>
      <p:sp>
        <p:nvSpPr>
          <p:cNvPr id="6" name="Flowchart: Decision 5"/>
          <p:cNvSpPr/>
          <p:nvPr/>
        </p:nvSpPr>
        <p:spPr>
          <a:xfrm>
            <a:off x="2505710" y="2833370"/>
            <a:ext cx="1594485" cy="9271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US"/>
              <a:t>owns</a:t>
            </a:r>
            <a:endParaRPr lang="en-US"/>
          </a:p>
        </p:txBody>
      </p:sp>
      <p:sp>
        <p:nvSpPr>
          <p:cNvPr id="7" name="Flowchart: Process 6"/>
          <p:cNvSpPr/>
          <p:nvPr/>
        </p:nvSpPr>
        <p:spPr>
          <a:xfrm>
            <a:off x="5147945" y="3031490"/>
            <a:ext cx="1698625" cy="52959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t>Insurance Policy </a:t>
            </a:r>
            <a:endParaRPr lang="en-US"/>
          </a:p>
        </p:txBody>
      </p:sp>
      <p:sp>
        <p:nvSpPr>
          <p:cNvPr id="8" name="Flowchart: Decision 7"/>
          <p:cNvSpPr/>
          <p:nvPr/>
        </p:nvSpPr>
        <p:spPr>
          <a:xfrm>
            <a:off x="4808855" y="4036060"/>
            <a:ext cx="2248535" cy="104965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US"/>
              <a:t>Check for Renewal</a:t>
            </a:r>
            <a:endParaRPr lang="en-US"/>
          </a:p>
        </p:txBody>
      </p:sp>
      <p:cxnSp>
        <p:nvCxnSpPr>
          <p:cNvPr id="10" name="Straight Connector 9"/>
          <p:cNvCxnSpPr>
            <a:stCxn id="6" idx="3"/>
          </p:cNvCxnSpPr>
          <p:nvPr/>
        </p:nvCxnSpPr>
        <p:spPr>
          <a:xfrm flipV="1">
            <a:off x="4100195" y="3284855"/>
            <a:ext cx="1047750" cy="1206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5927090" y="3573145"/>
            <a:ext cx="12700" cy="462915"/>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4100195" y="5866765"/>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Renewed on time</a:t>
            </a:r>
            <a:endParaRPr lang="en-US"/>
          </a:p>
        </p:txBody>
      </p:sp>
      <p:cxnSp>
        <p:nvCxnSpPr>
          <p:cNvPr id="13" name="Straight Connector 12"/>
          <p:cNvCxnSpPr>
            <a:stCxn id="8" idx="2"/>
            <a:endCxn id="12" idx="0"/>
          </p:cNvCxnSpPr>
          <p:nvPr/>
        </p:nvCxnSpPr>
        <p:spPr>
          <a:xfrm flipH="1">
            <a:off x="4917440" y="5085715"/>
            <a:ext cx="1016000" cy="781050"/>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1270" y="1749425"/>
            <a:ext cx="1334135" cy="54356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u="sng"/>
              <a:t>Policy No</a:t>
            </a:r>
            <a:endParaRPr lang="en-US" u="sng"/>
          </a:p>
        </p:txBody>
      </p:sp>
      <p:sp>
        <p:nvSpPr>
          <p:cNvPr id="15" name="Oval 14"/>
          <p:cNvSpPr/>
          <p:nvPr/>
        </p:nvSpPr>
        <p:spPr>
          <a:xfrm>
            <a:off x="1513205" y="1847215"/>
            <a:ext cx="1410970" cy="44577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name</a:t>
            </a:r>
            <a:endParaRPr lang="en-US"/>
          </a:p>
        </p:txBody>
      </p:sp>
      <p:cxnSp>
        <p:nvCxnSpPr>
          <p:cNvPr id="16" name="Straight Connector 15"/>
          <p:cNvCxnSpPr>
            <a:endCxn id="4" idx="0"/>
          </p:cNvCxnSpPr>
          <p:nvPr/>
        </p:nvCxnSpPr>
        <p:spPr>
          <a:xfrm>
            <a:off x="588645" y="2292985"/>
            <a:ext cx="627380" cy="54038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1332865" y="2292985"/>
            <a:ext cx="1002665" cy="540385"/>
          </a:xfrm>
          <a:prstGeom prst="line">
            <a:avLst/>
          </a:prstGeom>
        </p:spPr>
        <p:style>
          <a:lnRef idx="1">
            <a:schemeClr val="dk1"/>
          </a:lnRef>
          <a:fillRef idx="0">
            <a:schemeClr val="dk1"/>
          </a:fillRef>
          <a:effectRef idx="0">
            <a:schemeClr val="dk1"/>
          </a:effectRef>
          <a:fontRef idx="minor">
            <a:schemeClr val="tx1"/>
          </a:fontRef>
        </p:style>
      </p:cxnSp>
      <p:sp>
        <p:nvSpPr>
          <p:cNvPr id="18" name="Oval 17"/>
          <p:cNvSpPr/>
          <p:nvPr/>
        </p:nvSpPr>
        <p:spPr>
          <a:xfrm>
            <a:off x="3209925" y="1609725"/>
            <a:ext cx="1938020" cy="85852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Effective date</a:t>
            </a:r>
            <a:endParaRPr lang="en-US"/>
          </a:p>
        </p:txBody>
      </p:sp>
      <p:sp>
        <p:nvSpPr>
          <p:cNvPr id="19" name="Oval 18"/>
          <p:cNvSpPr/>
          <p:nvPr/>
        </p:nvSpPr>
        <p:spPr>
          <a:xfrm>
            <a:off x="4956810" y="1150620"/>
            <a:ext cx="1510665" cy="634365"/>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p>
            <a:pPr algn="ctr"/>
            <a:r>
              <a:rPr lang="en-US"/>
              <a:t>Renewal date</a:t>
            </a:r>
            <a:endParaRPr lang="en-US"/>
          </a:p>
        </p:txBody>
      </p:sp>
      <p:cxnSp>
        <p:nvCxnSpPr>
          <p:cNvPr id="20" name="Straight Connector 19"/>
          <p:cNvCxnSpPr/>
          <p:nvPr/>
        </p:nvCxnSpPr>
        <p:spPr>
          <a:xfrm>
            <a:off x="4439285" y="2469515"/>
            <a:ext cx="852805" cy="56197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19" idx="4"/>
            <a:endCxn id="7" idx="0"/>
          </p:cNvCxnSpPr>
          <p:nvPr/>
        </p:nvCxnSpPr>
        <p:spPr>
          <a:xfrm>
            <a:off x="5712460" y="1784985"/>
            <a:ext cx="285115" cy="1246505"/>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6541770" y="1150620"/>
            <a:ext cx="2041525" cy="634365"/>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p>
            <a:pPr algn="ctr"/>
            <a:r>
              <a:rPr lang="en-US"/>
              <a:t>Cancellation details</a:t>
            </a:r>
            <a:endParaRPr lang="en-US"/>
          </a:p>
        </p:txBody>
      </p:sp>
      <p:sp>
        <p:nvSpPr>
          <p:cNvPr id="22" name="Oval 21"/>
          <p:cNvSpPr/>
          <p:nvPr/>
        </p:nvSpPr>
        <p:spPr>
          <a:xfrm>
            <a:off x="7458075" y="1847215"/>
            <a:ext cx="1542415" cy="552450"/>
          </a:xfrm>
          <a:prstGeom prst="ellipse">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p>
            <a:pPr algn="ctr"/>
            <a:r>
              <a:rPr lang="en-US"/>
              <a:t>Policy Type</a:t>
            </a:r>
            <a:endParaRPr lang="en-US"/>
          </a:p>
        </p:txBody>
      </p:sp>
      <p:sp>
        <p:nvSpPr>
          <p:cNvPr id="23" name="Oval 22"/>
          <p:cNvSpPr/>
          <p:nvPr/>
        </p:nvSpPr>
        <p:spPr>
          <a:xfrm>
            <a:off x="2505710" y="5163820"/>
            <a:ext cx="21551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Policy cancellation</a:t>
            </a:r>
            <a:endParaRPr lang="en-US"/>
          </a:p>
        </p:txBody>
      </p:sp>
      <p:sp>
        <p:nvSpPr>
          <p:cNvPr id="24" name="Oval 23"/>
          <p:cNvSpPr/>
          <p:nvPr/>
        </p:nvSpPr>
        <p:spPr>
          <a:xfrm>
            <a:off x="5856605" y="5981700"/>
            <a:ext cx="2243455"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Theft / Fraud cases</a:t>
            </a:r>
            <a:endParaRPr lang="en-US"/>
          </a:p>
        </p:txBody>
      </p:sp>
      <p:sp>
        <p:nvSpPr>
          <p:cNvPr id="25" name="Oval 24"/>
          <p:cNvSpPr/>
          <p:nvPr/>
        </p:nvSpPr>
        <p:spPr>
          <a:xfrm>
            <a:off x="7458075" y="5182870"/>
            <a:ext cx="1634490" cy="58674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en-US"/>
              <a:t>Blacklist details</a:t>
            </a:r>
            <a:endParaRPr lang="en-US"/>
          </a:p>
        </p:txBody>
      </p:sp>
      <p:cxnSp>
        <p:nvCxnSpPr>
          <p:cNvPr id="26" name="Straight Connector 25"/>
          <p:cNvCxnSpPr/>
          <p:nvPr/>
        </p:nvCxnSpPr>
        <p:spPr>
          <a:xfrm flipH="1">
            <a:off x="6109335" y="1758315"/>
            <a:ext cx="1071880" cy="1299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109335" y="2329180"/>
            <a:ext cx="1990725" cy="728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3" idx="7"/>
          </p:cNvCxnSpPr>
          <p:nvPr/>
        </p:nvCxnSpPr>
        <p:spPr>
          <a:xfrm flipH="1">
            <a:off x="4345305" y="5085080"/>
            <a:ext cx="1522730" cy="16446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endCxn id="24" idx="0"/>
          </p:cNvCxnSpPr>
          <p:nvPr/>
        </p:nvCxnSpPr>
        <p:spPr>
          <a:xfrm>
            <a:off x="5939790" y="5085080"/>
            <a:ext cx="1038860" cy="89662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endCxn id="25" idx="2"/>
          </p:cNvCxnSpPr>
          <p:nvPr/>
        </p:nvCxnSpPr>
        <p:spPr>
          <a:xfrm>
            <a:off x="5939790" y="5085080"/>
            <a:ext cx="1518285" cy="39116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flow</a:t>
            </a:r>
            <a:endParaRPr lang="en-US"/>
          </a:p>
        </p:txBody>
      </p:sp>
      <p:sp>
        <p:nvSpPr>
          <p:cNvPr id="3" name="Content Placeholder 2"/>
          <p:cNvSpPr>
            <a:spLocks noGrp="1"/>
          </p:cNvSpPr>
          <p:nvPr>
            <p:ph sz="half" idx="1"/>
          </p:nvPr>
        </p:nvSpPr>
        <p:spPr/>
        <p:txBody>
          <a:bodyPr/>
          <a:p>
            <a:r>
              <a:rPr lang="en-US"/>
              <a:t>Level 0</a:t>
            </a:r>
            <a:endParaRPr lang="en-US"/>
          </a:p>
          <a:p>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1838325" y="2763520"/>
            <a:ext cx="5479415" cy="20904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1</a:t>
            </a:r>
            <a:endParaRPr lang="en-US"/>
          </a:p>
        </p:txBody>
      </p:sp>
      <p:pic>
        <p:nvPicPr>
          <p:cNvPr id="4" name="Content Placeholder 3"/>
          <p:cNvPicPr>
            <a:picLocks noChangeAspect="1"/>
          </p:cNvPicPr>
          <p:nvPr>
            <p:ph idx="1"/>
          </p:nvPr>
        </p:nvPicPr>
        <p:blipFill>
          <a:blip r:embed="rId1"/>
          <a:stretch>
            <a:fillRect/>
          </a:stretch>
        </p:blipFill>
        <p:spPr>
          <a:xfrm>
            <a:off x="1459230" y="2239010"/>
            <a:ext cx="6130290" cy="3371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2</a:t>
            </a:r>
            <a:endParaRPr lang="en-US"/>
          </a:p>
        </p:txBody>
      </p:sp>
      <p:pic>
        <p:nvPicPr>
          <p:cNvPr id="6" name="Content Placeholder 5"/>
          <p:cNvPicPr>
            <a:picLocks noChangeAspect="1"/>
          </p:cNvPicPr>
          <p:nvPr>
            <p:ph idx="1"/>
          </p:nvPr>
        </p:nvPicPr>
        <p:blipFill>
          <a:blip r:embed="rId1"/>
          <a:stretch>
            <a:fillRect/>
          </a:stretch>
        </p:blipFill>
        <p:spPr>
          <a:xfrm>
            <a:off x="1082675" y="2058035"/>
            <a:ext cx="6743700" cy="41433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Level 3</a:t>
            </a:r>
            <a:endParaRPr lang="en-US"/>
          </a:p>
        </p:txBody>
      </p:sp>
      <p:pic>
        <p:nvPicPr>
          <p:cNvPr id="4" name="Content Placeholder 3"/>
          <p:cNvPicPr>
            <a:picLocks noChangeAspect="1"/>
          </p:cNvPicPr>
          <p:nvPr>
            <p:ph idx="1"/>
          </p:nvPr>
        </p:nvPicPr>
        <p:blipFill>
          <a:blip r:embed="rId1"/>
          <a:stretch>
            <a:fillRect/>
          </a:stretch>
        </p:blipFill>
        <p:spPr>
          <a:xfrm>
            <a:off x="946150" y="1935480"/>
            <a:ext cx="7250430" cy="43891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2756</Words>
  <Application>WPS Presentation</Application>
  <PresentationFormat>On-screen Show (4:3)</PresentationFormat>
  <Paragraphs>149</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Wingdings 2</vt:lpstr>
      <vt:lpstr>Times New Roman</vt:lpstr>
      <vt:lpstr>Cambria</vt:lpstr>
      <vt:lpstr>Calibri</vt:lpstr>
      <vt:lpstr>Chiller</vt:lpstr>
      <vt:lpstr>Constantia</vt:lpstr>
      <vt:lpstr>Microsoft YaHei</vt:lpstr>
      <vt:lpstr>Arial Unicode MS</vt:lpstr>
      <vt:lpstr>Wingdings</vt:lpstr>
      <vt:lpstr>Segoe Print</vt:lpstr>
      <vt:lpstr>Flow</vt:lpstr>
      <vt:lpstr>Investigating the losses of Insurance  Renewal </vt:lpstr>
      <vt:lpstr>       Abstract</vt:lpstr>
      <vt:lpstr>Area Introduction-Existing system</vt:lpstr>
      <vt:lpstr>Proposed System</vt:lpstr>
      <vt:lpstr>class Design </vt:lpstr>
      <vt:lpstr>PowerPoint 演示文稿</vt:lpstr>
      <vt:lpstr>PowerPoint 演示文稿</vt:lpstr>
      <vt:lpstr>PowerPoint 演示文稿</vt:lpstr>
      <vt:lpstr>PowerPoint 演示文稿</vt:lpstr>
      <vt:lpstr>  Stratergy</vt:lpstr>
      <vt:lpstr>Module Splitup</vt:lpstr>
      <vt:lpstr>Module 1 - For Stratergy #1 - Subsequent claiming (Dataset)</vt:lpstr>
      <vt:lpstr>Data cleaning</vt:lpstr>
      <vt:lpstr>Data Visualization Type 1</vt:lpstr>
      <vt:lpstr>Data Visualization Type 2 </vt:lpstr>
      <vt:lpstr>PowerPoint 演示文稿</vt:lpstr>
      <vt:lpstr>PowerPoint 演示文稿</vt:lpstr>
      <vt:lpstr>PowerPoint 演示文稿</vt:lpstr>
      <vt:lpstr>Software Requirements</vt:lpstr>
      <vt:lpstr>PowerPoint 演示文稿</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vineetha</cp:lastModifiedBy>
  <cp:revision>99</cp:revision>
  <dcterms:created xsi:type="dcterms:W3CDTF">2011-12-09T06:36:00Z</dcterms:created>
  <dcterms:modified xsi:type="dcterms:W3CDTF">2019-02-26T10:15:54Z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