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8" r:id="rId3"/>
    <p:sldId id="257" r:id="rId4"/>
    <p:sldId id="259" r:id="rId5"/>
    <p:sldId id="260" r:id="rId6"/>
    <p:sldId id="271" r:id="rId7"/>
    <p:sldId id="320" r:id="rId9"/>
    <p:sldId id="317" r:id="rId10"/>
    <p:sldId id="318" r:id="rId11"/>
    <p:sldId id="319" r:id="rId12"/>
    <p:sldId id="281" r:id="rId13"/>
    <p:sldId id="283" r:id="rId14"/>
    <p:sldId id="272" r:id="rId15"/>
    <p:sldId id="290" r:id="rId16"/>
    <p:sldId id="297" r:id="rId17"/>
    <p:sldId id="298" r:id="rId18"/>
    <p:sldId id="279" r:id="rId19"/>
    <p:sldId id="322" r:id="rId20"/>
    <p:sldId id="335" r:id="rId21"/>
    <p:sldId id="336" r:id="rId22"/>
    <p:sldId id="323" r:id="rId23"/>
    <p:sldId id="295"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0042"/>
            <a:ext cx="7772400" cy="1503383"/>
          </a:xfrm>
        </p:spPr>
        <p:txBody>
          <a:bodyPr>
            <a:normAutofit/>
          </a:bodyPr>
          <a:lstStyle/>
          <a:p>
            <a:pPr algn="ctr"/>
            <a:r>
              <a:rPr lang="en-IN" sz="4400" dirty="0" smtClean="0">
                <a:solidFill>
                  <a:schemeClr val="tx1"/>
                </a:solidFill>
                <a:latin typeface="Times New Roman" panose="02020603050405020304" pitchFamily="18" charset="0"/>
                <a:cs typeface="Times New Roman" panose="02020603050405020304" pitchFamily="18" charset="0"/>
              </a:rPr>
              <a:t>Investigating the losses of Insurance  Renewal </a:t>
            </a:r>
            <a:endParaRPr lang="en-US" sz="4400" dirty="0">
              <a:solidFill>
                <a:schemeClr val="tx1"/>
              </a:solidFill>
              <a:latin typeface="Cambria" panose="02040503050406030204" pitchFamily="18" charset="0"/>
            </a:endParaRPr>
          </a:p>
        </p:txBody>
      </p:sp>
      <p:sp>
        <p:nvSpPr>
          <p:cNvPr id="7" name="Title 3"/>
          <p:cNvSpPr txBox="1"/>
          <p:nvPr/>
        </p:nvSpPr>
        <p:spPr>
          <a:xfrm>
            <a:off x="785786" y="1785926"/>
            <a:ext cx="7358114" cy="2514600"/>
          </a:xfrm>
          <a:prstGeom prst="rect">
            <a:avLst/>
          </a:prstGeom>
        </p:spPr>
        <p:txBody>
          <a:bodyPr vert="horz" lIns="91440" tIns="45720" rIns="91440" bIns="45720" rtlCol="0" anchor="ctr">
            <a:normAutofit fontScale="90000" lnSpcReduction="200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    1.Shanmuga </a:t>
            </a:r>
            <a:r>
              <a:rPr lang="en-US" sz="2800" dirty="0" err="1" smtClean="0">
                <a:latin typeface="Cambria" panose="02040503050406030204" pitchFamily="18" charset="0"/>
                <a:ea typeface="+mj-ea"/>
                <a:cs typeface="+mj-cs"/>
              </a:rPr>
              <a:t>Dhivya.S</a:t>
            </a:r>
            <a:r>
              <a:rPr lang="en-US" sz="2800" dirty="0" smtClean="0">
                <a:latin typeface="Cambria" panose="02040503050406030204" pitchFamily="18" charset="0"/>
                <a:ea typeface="+mj-ea"/>
                <a:cs typeface="+mj-cs"/>
              </a:rPr>
              <a:t>          </a:t>
            </a:r>
            <a:r>
              <a:rPr lang="en-US" sz="2800" dirty="0" smtClean="0">
                <a:latin typeface="Cambria" panose="02040503050406030204" pitchFamily="18" charset="0"/>
              </a:rPr>
              <a:t>[711715104054]</a:t>
            </a:r>
            <a:endParaRPr lang="en-US" sz="2800" dirty="0" smtClean="0">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noProof="0" dirty="0" smtClean="0">
                <a:ln>
                  <a:noFill/>
                </a:ln>
                <a:effectLst/>
                <a:uLnTx/>
                <a:uFillTx/>
                <a:latin typeface="Cambria" panose="02040503050406030204" pitchFamily="18" charset="0"/>
                <a:ea typeface="+mj-ea"/>
                <a:cs typeface="+mj-cs"/>
                <a:sym typeface="+mn-ea"/>
              </a:rPr>
              <a:t>    2.Vineetha.S                            [711715104073]</a:t>
            </a:r>
            <a:endParaRPr lang="en-US" sz="2800" noProof="0" dirty="0" smtClean="0">
              <a:ln>
                <a:noFill/>
              </a:ln>
              <a:effectLst/>
              <a:uLnTx/>
              <a:uFillTx/>
              <a:latin typeface="Cambria" panose="02040503050406030204" pitchFamily="18" charset="0"/>
              <a:ea typeface="+mj-ea"/>
              <a:cs typeface="+mj-cs"/>
              <a:sym typeface="+mn-ea"/>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sym typeface="+mn-ea"/>
              </a:rPr>
              <a:t>    3.Yuvaraj.G                              [711715104076]</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lvl="0" algn="just">
              <a:spcBef>
                <a:spcPct val="0"/>
              </a:spcBef>
              <a:defRPr/>
            </a:pPr>
            <a:r>
              <a:rPr lang="en-US" sz="2800" dirty="0" smtClean="0">
                <a:latin typeface="Cambria" panose="02040503050406030204" pitchFamily="18" charset="0"/>
                <a:ea typeface="+mj-ea"/>
                <a:cs typeface="+mj-cs"/>
                <a:sym typeface="+mn-ea"/>
              </a:rPr>
              <a:t>    </a:t>
            </a:r>
            <a:r>
              <a:rPr lang="en-US" sz="2800" dirty="0" smtClean="0">
                <a:latin typeface="Cambria" panose="02040503050406030204" pitchFamily="18" charset="0"/>
                <a:ea typeface="+mj-ea"/>
                <a:cs typeface="+mj-cs"/>
              </a:rPr>
              <a:t>    </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Rectangle 5"/>
          <p:cNvSpPr/>
          <p:nvPr/>
        </p:nvSpPr>
        <p:spPr>
          <a:xfrm>
            <a:off x="857224" y="4214818"/>
            <a:ext cx="5786478" cy="1814830"/>
          </a:xfrm>
          <a:prstGeom prst="rect">
            <a:avLst/>
          </a:prstGeom>
        </p:spPr>
        <p:txBody>
          <a:bodyPr wrap="square">
            <a:spAutoFit/>
          </a:bodyPr>
          <a:lstStyle/>
          <a:p>
            <a:pPr lvl="0" algn="ctr">
              <a:spcBef>
                <a:spcPct val="0"/>
              </a:spcBef>
              <a:defRPr/>
            </a:pPr>
            <a:r>
              <a:rPr lang="en-US" sz="2800" dirty="0" smtClean="0">
                <a:latin typeface="Cambria" panose="02040503050406030204" pitchFamily="18" charset="0"/>
              </a:rPr>
              <a:t>Guided By:</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Industry Mentor:Ms.</a:t>
            </a:r>
            <a:r>
              <a:rPr lang="en-US" sz="2800" dirty="0" smtClean="0">
                <a:latin typeface="Cambria" panose="02040503050406030204" pitchFamily="18" charset="0"/>
                <a:sym typeface="+mn-ea"/>
              </a:rPr>
              <a:t>V.Yukthika</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Faculty Guide:Ms.</a:t>
            </a:r>
            <a:r>
              <a:rPr lang="en-US" sz="2800" dirty="0" smtClean="0">
                <a:latin typeface="Cambria" panose="02040503050406030204" pitchFamily="18" charset="0"/>
                <a:sym typeface="+mn-ea"/>
              </a:rPr>
              <a:t>M.Shanthini</a:t>
            </a:r>
            <a:endParaRPr lang="en-US" sz="2800" dirty="0" smtClean="0">
              <a:latin typeface="Cambria" panose="02040503050406030204" pitchFamily="18" charset="0"/>
            </a:endParaRPr>
          </a:p>
          <a:p>
            <a:pPr lvl="0" algn="just">
              <a:spcBef>
                <a:spcPct val="0"/>
              </a:spcBef>
              <a:defRPr/>
            </a:pPr>
            <a:endParaRPr 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a:sym typeface="+mn-ea"/>
              </a:rPr>
              <a:t>  Strategy</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4707890"/>
          </a:xfrm>
          <a:prstGeom prst="rect">
            <a:avLst/>
          </a:prstGeom>
          <a:noFill/>
        </p:spPr>
        <p:txBody>
          <a:bodyPr wrap="square" rtlCol="0">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1. Subsequent claiming from policy holders (more accidental cases).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sym typeface="+mn-ea"/>
              </a:rPr>
              <a:t>Policy cancellation due to neglegance.</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3. Blacklist of Policy holders &amp; Vehicle, engine                /chassis, incase of Motor policies.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sym typeface="+mn-ea"/>
              </a:rPr>
              <a:t>Theft &amp; fraudulent cases.</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pPr algn="just"/>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1785926"/>
            <a:ext cx="5429288" cy="4246245"/>
          </a:xfrm>
          <a:prstGeom prst="rect">
            <a:avLst/>
          </a:prstGeom>
          <a:noFill/>
        </p:spPr>
        <p:txBody>
          <a:bodyPr wrap="square" rtlCol="0">
            <a:spAutoFit/>
          </a:bodyPr>
          <a:lstStyle/>
          <a:p>
            <a:pPr algn="just"/>
            <a:r>
              <a:rPr lang="en-IN" b="1" u="sng" dirty="0" smtClean="0">
                <a:latin typeface="Times New Roman" panose="02020603050405020304" pitchFamily="18" charset="0"/>
                <a:cs typeface="Times New Roman" panose="02020603050405020304" pitchFamily="18" charset="0"/>
              </a:rPr>
              <a:t>MODULE 1 </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Data </a:t>
            </a:r>
            <a:r>
              <a:rPr lang="en-US" altLang="en-IN" dirty="0" smtClean="0">
                <a:latin typeface="Times New Roman" panose="02020603050405020304" pitchFamily="18" charset="0"/>
                <a:cs typeface="Times New Roman" panose="02020603050405020304" pitchFamily="18" charset="0"/>
              </a:rPr>
              <a:t>extraction &amp; cleaning</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2</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Analysing </a:t>
            </a:r>
            <a:r>
              <a:rPr lang="en-US" altLang="en-IN" dirty="0" smtClean="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sym typeface="+mn-ea"/>
              </a:rPr>
              <a:t>data </a:t>
            </a:r>
            <a:r>
              <a:rPr lang="en-IN" dirty="0" smtClean="0">
                <a:latin typeface="Times New Roman" panose="02020603050405020304" pitchFamily="18" charset="0"/>
                <a:cs typeface="Times New Roman" panose="02020603050405020304" pitchFamily="18" charset="0"/>
              </a:rPr>
              <a:t>of unpaid </a:t>
            </a:r>
            <a:r>
              <a:rPr lang="en-IN" dirty="0" err="1" smtClean="0">
                <a:latin typeface="Times New Roman" panose="02020603050405020304" pitchFamily="18" charset="0"/>
                <a:cs typeface="Times New Roman" panose="02020603050405020304" pitchFamily="18" charset="0"/>
              </a:rPr>
              <a:t>premi</a:t>
            </a:r>
            <a:r>
              <a:rPr lang="en-US" altLang="en-IN" dirty="0" err="1" smtClean="0">
                <a:latin typeface="Times New Roman" panose="02020603050405020304" pitchFamily="18" charset="0"/>
                <a:cs typeface="Times New Roman" panose="02020603050405020304" pitchFamily="18" charset="0"/>
              </a:rPr>
              <a:t>u</a:t>
            </a:r>
            <a:r>
              <a:rPr lang="en-IN" dirty="0" err="1" smtClean="0">
                <a:latin typeface="Times New Roman" panose="02020603050405020304" pitchFamily="18" charset="0"/>
                <a:cs typeface="Times New Roman" panose="02020603050405020304" pitchFamily="18" charset="0"/>
              </a:rPr>
              <a:t>ms</a:t>
            </a:r>
            <a:r>
              <a:rPr lang="en-US" altLang="en-IN" dirty="0" err="1"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3</a:t>
            </a:r>
            <a:endParaRPr lang="en-IN" b="1" u="sng"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   D</a:t>
            </a:r>
            <a:r>
              <a:rPr lang="en-IN" dirty="0" smtClean="0">
                <a:latin typeface="Times New Roman" panose="02020603050405020304" pitchFamily="18" charset="0"/>
                <a:cs typeface="Times New Roman" panose="02020603050405020304" pitchFamily="18" charset="0"/>
              </a:rPr>
              <a:t>ata </a:t>
            </a:r>
            <a:r>
              <a:rPr lang="en-US" altLang="en-IN" dirty="0" smtClean="0">
                <a:latin typeface="Times New Roman" panose="02020603050405020304" pitchFamily="18" charset="0"/>
                <a:cs typeface="Times New Roman" panose="02020603050405020304" pitchFamily="18" charset="0"/>
              </a:rPr>
              <a:t>Manipulation </a:t>
            </a:r>
            <a:r>
              <a:rPr lang="en-IN" dirty="0" smtClean="0">
                <a:latin typeface="Times New Roman" panose="02020603050405020304" pitchFamily="18" charset="0"/>
                <a:cs typeface="Times New Roman" panose="02020603050405020304" pitchFamily="18" charset="0"/>
              </a:rPr>
              <a:t>and </a:t>
            </a:r>
            <a:r>
              <a:rPr lang="en-US" altLang="en-IN" dirty="0" smtClean="0">
                <a:latin typeface="Times New Roman" panose="02020603050405020304" pitchFamily="18" charset="0"/>
                <a:cs typeface="Times New Roman" panose="02020603050405020304" pitchFamily="18" charset="0"/>
              </a:rPr>
              <a:t>predictions of K-Means/ linear regression</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4</a:t>
            </a:r>
            <a:endParaRPr lang="en-IN" b="1" u="sng"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Generating the report </a:t>
            </a:r>
            <a:r>
              <a:rPr lang="en-US" altLang="en-IN" dirty="0" smtClean="0">
                <a:latin typeface="Times New Roman" panose="02020603050405020304" pitchFamily="18" charset="0"/>
                <a:cs typeface="Times New Roman" panose="02020603050405020304" pitchFamily="18" charset="0"/>
              </a:rPr>
              <a:t>for renewal </a:t>
            </a:r>
            <a:r>
              <a:rPr lang="en-IN" dirty="0" smtClean="0">
                <a:latin typeface="Times New Roman" panose="02020603050405020304" pitchFamily="18" charset="0"/>
                <a:cs typeface="Times New Roman" panose="02020603050405020304" pitchFamily="18" charset="0"/>
              </a:rPr>
              <a:t>losses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Module 1 - For Strategy #1 - Subsequent claiming (Dataset)</a:t>
            </a:r>
            <a:endParaRPr lang="en-US"/>
          </a:p>
        </p:txBody>
      </p:sp>
      <p:pic>
        <p:nvPicPr>
          <p:cNvPr id="7" name="Content Placeholder 6"/>
          <p:cNvPicPr>
            <a:picLocks noChangeAspect="1"/>
          </p:cNvPicPr>
          <p:nvPr>
            <p:ph idx="1"/>
          </p:nvPr>
        </p:nvPicPr>
        <p:blipFill>
          <a:blip r:embed="rId1"/>
          <a:stretch>
            <a:fillRect/>
          </a:stretch>
        </p:blipFill>
        <p:spPr>
          <a:xfrm>
            <a:off x="1109980" y="2007235"/>
            <a:ext cx="6911340" cy="4552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Data cleaning</a:t>
            </a:r>
            <a:endParaRPr lang="en-US"/>
          </a:p>
        </p:txBody>
      </p:sp>
      <p:pic>
        <p:nvPicPr>
          <p:cNvPr id="4" name="Content Placeholder 3"/>
          <p:cNvPicPr>
            <a:picLocks noChangeAspect="1"/>
          </p:cNvPicPr>
          <p:nvPr>
            <p:ph idx="1"/>
          </p:nvPr>
        </p:nvPicPr>
        <p:blipFill>
          <a:blip r:embed="rId1"/>
          <a:stretch>
            <a:fillRect/>
          </a:stretch>
        </p:blipFill>
        <p:spPr>
          <a:xfrm>
            <a:off x="1366520" y="2500630"/>
            <a:ext cx="6410325" cy="3257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Data Visualization Type 1</a:t>
            </a:r>
            <a:endParaRPr lang="en-US"/>
          </a:p>
        </p:txBody>
      </p:sp>
      <p:pic>
        <p:nvPicPr>
          <p:cNvPr id="5" name="Content Placeholder 4"/>
          <p:cNvPicPr>
            <a:picLocks noChangeAspect="1"/>
          </p:cNvPicPr>
          <p:nvPr>
            <p:ph idx="1"/>
          </p:nvPr>
        </p:nvPicPr>
        <p:blipFill>
          <a:blip r:embed="rId1"/>
          <a:stretch>
            <a:fillRect/>
          </a:stretch>
        </p:blipFill>
        <p:spPr>
          <a:xfrm>
            <a:off x="1932305" y="2324735"/>
            <a:ext cx="5172710" cy="33642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Data Visualization Type 2</a:t>
            </a:r>
            <a:br>
              <a:rPr lang="en-US"/>
            </a:br>
            <a:endParaRPr lang="en-US"/>
          </a:p>
        </p:txBody>
      </p:sp>
      <p:pic>
        <p:nvPicPr>
          <p:cNvPr id="6" name="Content Placeholder 5"/>
          <p:cNvPicPr>
            <a:picLocks noChangeAspect="1"/>
          </p:cNvPicPr>
          <p:nvPr>
            <p:ph idx="1"/>
          </p:nvPr>
        </p:nvPicPr>
        <p:blipFill>
          <a:blip r:embed="rId1"/>
          <a:stretch>
            <a:fillRect/>
          </a:stretch>
        </p:blipFill>
        <p:spPr>
          <a:xfrm>
            <a:off x="1508760" y="2298065"/>
            <a:ext cx="5434330" cy="3874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794510" y="1503680"/>
            <a:ext cx="5333365" cy="40500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Pie chart</a:t>
            </a:r>
            <a:endParaRPr lang="en-US"/>
          </a:p>
        </p:txBody>
      </p:sp>
      <p:pic>
        <p:nvPicPr>
          <p:cNvPr id="3" name="Content Placeholder 2"/>
          <p:cNvPicPr>
            <a:picLocks noChangeAspect="1"/>
          </p:cNvPicPr>
          <p:nvPr>
            <p:ph idx="1"/>
          </p:nvPr>
        </p:nvPicPr>
        <p:blipFill>
          <a:blip r:embed="rId1"/>
          <a:stretch>
            <a:fillRect/>
          </a:stretch>
        </p:blipFill>
        <p:spPr>
          <a:xfrm>
            <a:off x="2431415" y="2493645"/>
            <a:ext cx="3928110" cy="28263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K-Means</a:t>
            </a:r>
            <a:endParaRPr lang="en-US"/>
          </a:p>
        </p:txBody>
      </p:sp>
      <p:pic>
        <p:nvPicPr>
          <p:cNvPr id="4" name="Content Placeholder 3"/>
          <p:cNvPicPr>
            <a:picLocks noChangeAspect="1"/>
          </p:cNvPicPr>
          <p:nvPr>
            <p:ph idx="1"/>
          </p:nvPr>
        </p:nvPicPr>
        <p:blipFill>
          <a:blip r:embed="rId1"/>
          <a:stretch>
            <a:fillRect/>
          </a:stretch>
        </p:blipFill>
        <p:spPr>
          <a:xfrm>
            <a:off x="1524635" y="2381885"/>
            <a:ext cx="6104255" cy="32023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K-Means</a:t>
            </a:r>
            <a:endParaRPr lang="en-US"/>
          </a:p>
        </p:txBody>
      </p:sp>
      <p:pic>
        <p:nvPicPr>
          <p:cNvPr id="4" name="Content Placeholder 3"/>
          <p:cNvPicPr>
            <a:picLocks noChangeAspect="1"/>
          </p:cNvPicPr>
          <p:nvPr>
            <p:ph idx="1"/>
          </p:nvPr>
        </p:nvPicPr>
        <p:blipFill>
          <a:blip r:embed="rId1"/>
          <a:stretch>
            <a:fillRect/>
          </a:stretch>
        </p:blipFill>
        <p:spPr>
          <a:xfrm>
            <a:off x="1263015" y="2092325"/>
            <a:ext cx="6043295" cy="3218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00108"/>
            <a:ext cx="8229600" cy="846980"/>
          </a:xfrm>
        </p:spPr>
        <p:txBody>
          <a:bodyPr>
            <a:normAutofit fontScale="90000"/>
          </a:bodyPr>
          <a:lstStyle/>
          <a:p>
            <a:pPr algn="just"/>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304800" y="990600"/>
            <a:ext cx="8229600" cy="1143000"/>
          </a:xfrm>
          <a:prstGeom prst="rect">
            <a:avLst/>
          </a:prstGeom>
        </p:spPr>
        <p:txBody>
          <a:bodyPr vert="horz" lIns="0" rIns="0" bIns="0" anchor="b">
            <a:normAutofit fontScale="975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Department of CSE, KGiSL Institute of Technology, Coimbatore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2910" y="2071678"/>
            <a:ext cx="7286676" cy="304609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General Insurance policies are renewed annually.The insurance company usually alerts the policyholder to renew the policy near the end of its term.The main objective of our  project is to investigate the loss of insurance renewal caused by certain criterias like accidental cases, blacklisting </a:t>
            </a:r>
            <a:r>
              <a:rPr lang="en-US" altLang="en-IN" sz="2400" dirty="0" smtClean="0">
                <a:latin typeface="Times New Roman" panose="02020603050405020304" pitchFamily="18" charset="0"/>
                <a:cs typeface="Times New Roman" panose="02020603050405020304" pitchFamily="18" charset="0"/>
                <a:sym typeface="+mn-ea"/>
              </a:rPr>
              <a:t>(policy holder, vehicle,engine/chassis)</a:t>
            </a:r>
            <a:r>
              <a:rPr lang="en-US" altLang="en-IN" sz="2400" dirty="0" smtClean="0">
                <a:latin typeface="Times New Roman" panose="02020603050405020304" pitchFamily="18" charset="0"/>
                <a:cs typeface="Times New Roman" panose="02020603050405020304" pitchFamily="18" charset="0"/>
              </a:rPr>
              <a:t>, insurance cancelation,theft etc..</a:t>
            </a:r>
            <a:endParaRPr lang="en-US" alt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K-Means</a:t>
            </a:r>
            <a:endParaRPr lang="en-US"/>
          </a:p>
        </p:txBody>
      </p:sp>
      <p:pic>
        <p:nvPicPr>
          <p:cNvPr id="4" name="Content Placeholder 3"/>
          <p:cNvPicPr>
            <a:picLocks noChangeAspect="1"/>
          </p:cNvPicPr>
          <p:nvPr>
            <p:ph sz="half" idx="1"/>
          </p:nvPr>
        </p:nvPicPr>
        <p:blipFill>
          <a:blip r:embed="rId1"/>
          <a:stretch>
            <a:fillRect/>
          </a:stretch>
        </p:blipFill>
        <p:spPr>
          <a:xfrm>
            <a:off x="1861820" y="1701165"/>
            <a:ext cx="3924300" cy="2505075"/>
          </a:xfrm>
          <a:prstGeom prst="rect">
            <a:avLst/>
          </a:prstGeom>
        </p:spPr>
      </p:pic>
      <p:pic>
        <p:nvPicPr>
          <p:cNvPr id="7" name="Content Placeholder 6"/>
          <p:cNvPicPr>
            <a:picLocks noChangeAspect="1"/>
          </p:cNvPicPr>
          <p:nvPr>
            <p:ph sz="half" idx="2"/>
          </p:nvPr>
        </p:nvPicPr>
        <p:blipFill>
          <a:blip r:embed="rId2"/>
          <a:stretch>
            <a:fillRect/>
          </a:stretch>
        </p:blipFill>
        <p:spPr>
          <a:xfrm>
            <a:off x="2268855" y="4206240"/>
            <a:ext cx="4038600" cy="14401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dirty="0">
                <a:latin typeface="Cambria" panose="02040503050406030204" pitchFamily="18" charset="0"/>
              </a:rPr>
              <a:t>Software Requirements</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1476375"/>
          </a:xfrm>
          <a:prstGeom prst="rect">
            <a:avLst/>
          </a:prstGeom>
          <a:noFill/>
        </p:spPr>
        <p:txBody>
          <a:bodyPr wrap="square" rtlCol="0">
            <a:spAutoFit/>
          </a:bodyPr>
          <a:lstStyle/>
          <a:p>
            <a:pPr algn="just">
              <a:lnSpc>
                <a:spcPct val="150000"/>
              </a:lnSpc>
            </a:pPr>
            <a:r>
              <a:rPr lang="en-US" altLang="en-IN" sz="2000" dirty="0" smtClean="0">
                <a:latin typeface="Times New Roman" panose="02020603050405020304" pitchFamily="18" charset="0"/>
                <a:cs typeface="Times New Roman" panose="02020603050405020304" pitchFamily="18" charset="0"/>
              </a:rPr>
              <a:t>Jupyter Notebook</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Tableau</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python Technology</a:t>
            </a:r>
            <a:endParaRPr lang="en-US" altLang="en-I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b="1" dirty="0" smtClean="0">
                <a:latin typeface="Chiller" pitchFamily="82" charset="0"/>
              </a:rPr>
              <a:t>  	</a:t>
            </a:r>
            <a:endParaRPr lang="en-US" sz="4800" b="1" dirty="0" smtClean="0">
              <a:latin typeface="Chiller" pitchFamily="82" charset="0"/>
            </a:endParaRPr>
          </a:p>
          <a:p>
            <a:pPr>
              <a:buNone/>
            </a:pPr>
            <a:r>
              <a:rPr lang="en-US" sz="4800" b="1" dirty="0" smtClean="0">
                <a:latin typeface="Chiller" pitchFamily="82" charset="0"/>
              </a:rPr>
              <a:t>			   </a:t>
            </a:r>
            <a:r>
              <a:rPr lang="en-US" sz="4800" b="1" dirty="0" smtClean="0"/>
              <a:t>Thank You</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pPr algn="just"/>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2143433"/>
            <a:ext cx="7072362" cy="264604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In the</a:t>
            </a:r>
            <a:r>
              <a:rPr lang="en-IN" sz="2400" dirty="0" smtClean="0">
                <a:latin typeface="Times New Roman" panose="02020603050405020304" pitchFamily="18" charset="0"/>
                <a:cs typeface="Times New Roman" panose="02020603050405020304" pitchFamily="18" charset="0"/>
              </a:rPr>
              <a:t> existing system</a:t>
            </a:r>
            <a:r>
              <a:rPr lang="en-US" altLang="en-IN" sz="24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t>
            </a:r>
            <a:r>
              <a:rPr lang="en-US" altLang="en-IN" sz="2400" dirty="0" smtClean="0">
                <a:latin typeface="Times New Roman" panose="02020603050405020304" pitchFamily="18" charset="0"/>
                <a:cs typeface="Times New Roman" panose="02020603050405020304" pitchFamily="18" charset="0"/>
              </a:rPr>
              <a:t>data analysis for renewal loss was partially determined through excel worksheets and the report was </a:t>
            </a:r>
            <a:r>
              <a:rPr lang="en-US" altLang="en-IN" sz="2400" dirty="0" smtClean="0">
                <a:latin typeface="Times New Roman" panose="02020603050405020304" pitchFamily="18" charset="0"/>
                <a:cs typeface="Times New Roman" panose="02020603050405020304" pitchFamily="18" charset="0"/>
                <a:sym typeface="+mn-ea"/>
              </a:rPr>
              <a:t>generated</a:t>
            </a:r>
            <a:r>
              <a:rPr lang="en-US" altLang="en-IN" sz="2400" dirty="0" smtClean="0">
                <a:latin typeface="Times New Roman" panose="02020603050405020304" pitchFamily="18" charset="0"/>
                <a:cs typeface="Times New Roman" panose="02020603050405020304" pitchFamily="18" charset="0"/>
              </a:rPr>
              <a:t>. The current system makes all possibilities by categorising the drawbacks of renewal loss, such as theft of vehicle, policy cancellation, blacklisting etc.</a:t>
            </a:r>
            <a:endParaRPr 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pPr algn="just"/>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Rectangle 4"/>
          <p:cNvSpPr/>
          <p:nvPr/>
        </p:nvSpPr>
        <p:spPr>
          <a:xfrm>
            <a:off x="785786" y="3000372"/>
            <a:ext cx="7143800" cy="1323439"/>
          </a:xfrm>
          <a:prstGeom prst="rect">
            <a:avLst/>
          </a:prstGeom>
        </p:spPr>
        <p:txBody>
          <a:bodyPr wrap="square">
            <a:spAutoFit/>
          </a:bodyPr>
          <a:lstStyle/>
          <a:p>
            <a:pPr algn="just">
              <a:buFont typeface="Wingdings" panose="05000000000000000000" pitchFamily="2" charset="2"/>
              <a:buChar char="§"/>
            </a:pPr>
            <a:endParaRPr lang="en-US" sz="2000" dirty="0" smtClean="0">
              <a:latin typeface="Cambria" panose="02040503050406030204" pitchFamily="18" charset="0"/>
            </a:endParaRPr>
          </a:p>
          <a:p>
            <a:pPr algn="just"/>
            <a:r>
              <a:rPr lang="en-IN" sz="2000" dirty="0" smtClean="0">
                <a:latin typeface="Cambria" panose="02040503050406030204" pitchFamily="18" charset="0"/>
              </a:rPr>
              <a:t>          </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buFont typeface="Wingdings" panose="05000000000000000000" pitchFamily="2" charset="2"/>
              <a:buChar char="§"/>
            </a:pPr>
            <a:endParaRPr lang="en-US" sz="2000" dirty="0">
              <a:latin typeface="Cambria" panose="02040503050406030204" pitchFamily="18" charset="0"/>
            </a:endParaRPr>
          </a:p>
        </p:txBody>
      </p:sp>
      <p:sp>
        <p:nvSpPr>
          <p:cNvPr id="8" name="Rectangle 7"/>
          <p:cNvSpPr/>
          <p:nvPr/>
        </p:nvSpPr>
        <p:spPr>
          <a:xfrm>
            <a:off x="928662" y="1928802"/>
            <a:ext cx="6715172" cy="1014730"/>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In order to overcome the demerits of the existing system, we </a:t>
            </a:r>
            <a:r>
              <a:rPr lang="en-US" altLang="en-IN" sz="2000" dirty="0" smtClean="0">
                <a:latin typeface="Times New Roman" panose="02020603050405020304" pitchFamily="18" charset="0"/>
                <a:cs typeface="Times New Roman" panose="02020603050405020304" pitchFamily="18" charset="0"/>
              </a:rPr>
              <a:t>have done</a:t>
            </a: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analysis </a:t>
            </a:r>
            <a:r>
              <a:rPr lang="en-US" altLang="en-IN" sz="2000" dirty="0" smtClean="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accessing </a:t>
            </a:r>
            <a:r>
              <a:rPr lang="en-US" altLang="en-IN" sz="2000" dirty="0" smtClean="0">
                <a:latin typeface="Times New Roman" panose="02020603050405020304" pitchFamily="18" charset="0"/>
                <a:cs typeface="Times New Roman" panose="02020603050405020304" pitchFamily="18" charset="0"/>
              </a:rPr>
              <a:t>some large datasets </a:t>
            </a:r>
            <a:r>
              <a:rPr lang="en-IN" sz="2000" dirty="0" smtClean="0">
                <a:latin typeface="Times New Roman" panose="02020603050405020304" pitchFamily="18" charset="0"/>
                <a:cs typeface="Times New Roman" panose="02020603050405020304" pitchFamily="18" charset="0"/>
              </a:rPr>
              <a:t>using tableau</a:t>
            </a:r>
            <a:r>
              <a:rPr lang="en-US" altLang="en-IN" sz="2000" dirty="0" smtClean="0">
                <a:latin typeface="Times New Roman" panose="02020603050405020304" pitchFamily="18" charset="0"/>
                <a:cs typeface="Times New Roman" panose="02020603050405020304" pitchFamily="18" charset="0"/>
              </a:rPr>
              <a:t>.</a:t>
            </a:r>
            <a:endParaRPr lang="en-US" altLang="en-IN" sz="20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flipV="1">
            <a:off x="500034" y="3214686"/>
            <a:ext cx="7358114" cy="369332"/>
          </a:xfrm>
          <a:prstGeom prst="rect">
            <a:avLst/>
          </a:prstGeom>
        </p:spPr>
        <p:txBody>
          <a:bodyPr wrap="square">
            <a:spAutoFit/>
          </a:bodyPr>
          <a:lstStyle/>
          <a:p>
            <a:pPr algn="just"/>
            <a:endParaRPr lang="en-US" dirty="0"/>
          </a:p>
        </p:txBody>
      </p:sp>
      <p:sp>
        <p:nvSpPr>
          <p:cNvPr id="10" name="Rectangle 9"/>
          <p:cNvSpPr/>
          <p:nvPr/>
        </p:nvSpPr>
        <p:spPr>
          <a:xfrm>
            <a:off x="928662" y="3143248"/>
            <a:ext cx="6572296" cy="3476625"/>
          </a:xfrm>
          <a:prstGeom prst="rect">
            <a:avLst/>
          </a:prstGeom>
          <a:ln>
            <a:noFill/>
          </a:ln>
        </p:spPr>
        <p:txBody>
          <a:bodyPr wrap="square">
            <a:spAutoFit/>
          </a:bodyPr>
          <a:lstStyle/>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Advantages over existing methods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Working with big data.</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Fast transmit in Data</a:t>
            </a:r>
            <a:endParaRPr lang="en-IN" sz="2000" dirty="0" smtClean="0">
              <a:latin typeface="Times New Roman" panose="02020603050405020304" pitchFamily="18" charset="0"/>
              <a:cs typeface="Times New Roman" panose="02020603050405020304" pitchFamily="18" charset="0"/>
            </a:endParaRPr>
          </a:p>
          <a:p>
            <a:pPr indent="0" algn="just"/>
            <a:endParaRPr lang="en-IN"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Future Enhancements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track the client who are pending with premium without renewing the policies.</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P</a:t>
            </a:r>
            <a:r>
              <a:rPr lang="en-IN" sz="2000" dirty="0" smtClean="0">
                <a:latin typeface="Times New Roman" panose="02020603050405020304" pitchFamily="18" charset="0"/>
                <a:cs typeface="Times New Roman" panose="02020603050405020304" pitchFamily="18" charset="0"/>
              </a:rPr>
              <a:t>redicti</a:t>
            </a:r>
            <a:r>
              <a:rPr lang="en-US" altLang="en-IN" sz="2000" dirty="0" smtClean="0">
                <a:latin typeface="Times New Roman" panose="02020603050405020304" pitchFamily="18" charset="0"/>
                <a:cs typeface="Times New Roman" panose="02020603050405020304" pitchFamily="18" charset="0"/>
              </a:rPr>
              <a:t>ve analysis</a:t>
            </a:r>
            <a:r>
              <a:rPr lang="en-IN" sz="2000" dirty="0" smtClean="0">
                <a:latin typeface="Times New Roman" panose="02020603050405020304" pitchFamily="18" charset="0"/>
                <a:cs typeface="Times New Roman" panose="02020603050405020304" pitchFamily="18" charset="0"/>
              </a:rPr>
              <a:t> can be made </a:t>
            </a:r>
            <a:r>
              <a:rPr lang="en-US" altLang="en-IN" sz="2000" dirty="0" smtClean="0">
                <a:latin typeface="Times New Roman" panose="02020603050405020304" pitchFamily="18" charset="0"/>
                <a:cs typeface="Times New Roman" panose="02020603050405020304" pitchFamily="18" charset="0"/>
              </a:rPr>
              <a:t>for future cases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indent="0" algn="just"/>
            <a:endParaRPr lang="en-US"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sym typeface="+mn-ea"/>
              </a:rPr>
              <a:t>ER Diagram</a:t>
            </a:r>
            <a:br>
              <a:rPr lang="en-US" dirty="0" smtClean="0">
                <a:sym typeface="+mn-ea"/>
              </a:rPr>
            </a:br>
            <a:endParaRPr lang="en-US"/>
          </a:p>
        </p:txBody>
      </p:sp>
      <p:sp>
        <p:nvSpPr>
          <p:cNvPr id="3" name="Content Placeholder 2"/>
          <p:cNvSpPr>
            <a:spLocks noGrp="1"/>
          </p:cNvSpPr>
          <p:nvPr>
            <p:ph idx="1"/>
          </p:nvPr>
        </p:nvSpPr>
        <p:spPr>
          <a:xfrm>
            <a:off x="457200" y="1150620"/>
            <a:ext cx="8229600" cy="5302885"/>
          </a:xfr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p>
            <a:pPr marL="978535" lvl="3" indent="0">
              <a:buNone/>
            </a:pPr>
            <a:r>
              <a:rPr lang="en-US"/>
              <a:t>.</a:t>
            </a:r>
            <a:endParaRPr lang="en-US"/>
          </a:p>
        </p:txBody>
      </p:sp>
      <p:sp>
        <p:nvSpPr>
          <p:cNvPr id="4" name="Flowchart: Process 3"/>
          <p:cNvSpPr/>
          <p:nvPr/>
        </p:nvSpPr>
        <p:spPr>
          <a:xfrm>
            <a:off x="588645" y="2833370"/>
            <a:ext cx="1254125" cy="7613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Holder / Insured</a:t>
            </a:r>
            <a:endParaRPr lang="en-US"/>
          </a:p>
        </p:txBody>
      </p:sp>
      <p:cxnSp>
        <p:nvCxnSpPr>
          <p:cNvPr id="5" name="Straight Connector 4"/>
          <p:cNvCxnSpPr/>
          <p:nvPr/>
        </p:nvCxnSpPr>
        <p:spPr>
          <a:xfrm>
            <a:off x="1842770" y="3286125"/>
            <a:ext cx="962660" cy="20955"/>
          </a:xfrm>
          <a:prstGeom prst="line">
            <a:avLst/>
          </a:prstGeom>
        </p:spPr>
        <p:style>
          <a:lnRef idx="1">
            <a:schemeClr val="dk1"/>
          </a:lnRef>
          <a:fillRef idx="0">
            <a:schemeClr val="dk1"/>
          </a:fillRef>
          <a:effectRef idx="0">
            <a:schemeClr val="dk1"/>
          </a:effectRef>
          <a:fontRef idx="minor">
            <a:schemeClr val="tx1"/>
          </a:fontRef>
        </p:style>
      </p:cxnSp>
      <p:sp>
        <p:nvSpPr>
          <p:cNvPr id="6" name="Flowchart: Decision 5"/>
          <p:cNvSpPr/>
          <p:nvPr/>
        </p:nvSpPr>
        <p:spPr>
          <a:xfrm>
            <a:off x="2505710" y="2833370"/>
            <a:ext cx="1594485" cy="9271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owns</a:t>
            </a:r>
            <a:endParaRPr lang="en-US"/>
          </a:p>
        </p:txBody>
      </p:sp>
      <p:sp>
        <p:nvSpPr>
          <p:cNvPr id="7" name="Flowchart: Process 6"/>
          <p:cNvSpPr/>
          <p:nvPr/>
        </p:nvSpPr>
        <p:spPr>
          <a:xfrm>
            <a:off x="5147945" y="3031490"/>
            <a:ext cx="1698625" cy="52959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Insurance Policy </a:t>
            </a:r>
            <a:endParaRPr lang="en-US"/>
          </a:p>
        </p:txBody>
      </p:sp>
      <p:sp>
        <p:nvSpPr>
          <p:cNvPr id="8" name="Flowchart: Decision 7"/>
          <p:cNvSpPr/>
          <p:nvPr/>
        </p:nvSpPr>
        <p:spPr>
          <a:xfrm>
            <a:off x="4808855" y="4036060"/>
            <a:ext cx="2248535" cy="10496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Check for Renewal</a:t>
            </a:r>
            <a:endParaRPr lang="en-US"/>
          </a:p>
        </p:txBody>
      </p:sp>
      <p:cxnSp>
        <p:nvCxnSpPr>
          <p:cNvPr id="10" name="Straight Connector 9"/>
          <p:cNvCxnSpPr>
            <a:stCxn id="6" idx="3"/>
          </p:cNvCxnSpPr>
          <p:nvPr/>
        </p:nvCxnSpPr>
        <p:spPr>
          <a:xfrm flipV="1">
            <a:off x="4100195" y="3284855"/>
            <a:ext cx="1047750" cy="1206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5927090" y="3573145"/>
            <a:ext cx="12700" cy="462915"/>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4100195" y="5866765"/>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Renewed on time</a:t>
            </a:r>
            <a:endParaRPr lang="en-US"/>
          </a:p>
        </p:txBody>
      </p:sp>
      <p:cxnSp>
        <p:nvCxnSpPr>
          <p:cNvPr id="13" name="Straight Connector 12"/>
          <p:cNvCxnSpPr>
            <a:stCxn id="8" idx="2"/>
            <a:endCxn id="12" idx="0"/>
          </p:cNvCxnSpPr>
          <p:nvPr/>
        </p:nvCxnSpPr>
        <p:spPr>
          <a:xfrm flipH="1">
            <a:off x="4917440" y="5085715"/>
            <a:ext cx="1016000" cy="78105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1270" y="1749425"/>
            <a:ext cx="1334135" cy="54356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u="sng"/>
              <a:t>Policy No</a:t>
            </a:r>
            <a:endParaRPr lang="en-US" u="sng"/>
          </a:p>
        </p:txBody>
      </p:sp>
      <p:sp>
        <p:nvSpPr>
          <p:cNvPr id="15" name="Oval 14"/>
          <p:cNvSpPr/>
          <p:nvPr/>
        </p:nvSpPr>
        <p:spPr>
          <a:xfrm>
            <a:off x="1513205" y="1847215"/>
            <a:ext cx="1410970" cy="44577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name</a:t>
            </a:r>
            <a:endParaRPr lang="en-US"/>
          </a:p>
        </p:txBody>
      </p:sp>
      <p:cxnSp>
        <p:nvCxnSpPr>
          <p:cNvPr id="16" name="Straight Connector 15"/>
          <p:cNvCxnSpPr>
            <a:endCxn id="4" idx="0"/>
          </p:cNvCxnSpPr>
          <p:nvPr/>
        </p:nvCxnSpPr>
        <p:spPr>
          <a:xfrm>
            <a:off x="588645" y="2292985"/>
            <a:ext cx="627380" cy="54038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1332865" y="2292985"/>
            <a:ext cx="1002665" cy="540385"/>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3209925" y="1609725"/>
            <a:ext cx="1938020" cy="85852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Effective date</a:t>
            </a:r>
            <a:endParaRPr lang="en-US"/>
          </a:p>
        </p:txBody>
      </p:sp>
      <p:sp>
        <p:nvSpPr>
          <p:cNvPr id="19" name="Oval 18"/>
          <p:cNvSpPr/>
          <p:nvPr/>
        </p:nvSpPr>
        <p:spPr>
          <a:xfrm>
            <a:off x="4956810" y="1150620"/>
            <a:ext cx="1510665" cy="63436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p>
            <a:pPr algn="ctr"/>
            <a:r>
              <a:rPr lang="en-US"/>
              <a:t>Renewal date</a:t>
            </a:r>
            <a:endParaRPr lang="en-US"/>
          </a:p>
        </p:txBody>
      </p:sp>
      <p:cxnSp>
        <p:nvCxnSpPr>
          <p:cNvPr id="20" name="Straight Connector 19"/>
          <p:cNvCxnSpPr/>
          <p:nvPr/>
        </p:nvCxnSpPr>
        <p:spPr>
          <a:xfrm>
            <a:off x="4439285" y="2469515"/>
            <a:ext cx="852805" cy="56197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9" idx="4"/>
            <a:endCxn id="7" idx="0"/>
          </p:cNvCxnSpPr>
          <p:nvPr/>
        </p:nvCxnSpPr>
        <p:spPr>
          <a:xfrm>
            <a:off x="5712460" y="1784985"/>
            <a:ext cx="285115" cy="1246505"/>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6541770" y="1150620"/>
            <a:ext cx="2041525" cy="634365"/>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Cancellation details</a:t>
            </a:r>
            <a:endParaRPr lang="en-US"/>
          </a:p>
        </p:txBody>
      </p:sp>
      <p:sp>
        <p:nvSpPr>
          <p:cNvPr id="22" name="Oval 21"/>
          <p:cNvSpPr/>
          <p:nvPr/>
        </p:nvSpPr>
        <p:spPr>
          <a:xfrm>
            <a:off x="7458075" y="1847215"/>
            <a:ext cx="1542415" cy="552450"/>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Policy Type</a:t>
            </a:r>
            <a:endParaRPr lang="en-US"/>
          </a:p>
        </p:txBody>
      </p:sp>
      <p:sp>
        <p:nvSpPr>
          <p:cNvPr id="23" name="Oval 22"/>
          <p:cNvSpPr/>
          <p:nvPr/>
        </p:nvSpPr>
        <p:spPr>
          <a:xfrm>
            <a:off x="2505710" y="5163820"/>
            <a:ext cx="21551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cancellation</a:t>
            </a:r>
            <a:endParaRPr lang="en-US"/>
          </a:p>
        </p:txBody>
      </p:sp>
      <p:sp>
        <p:nvSpPr>
          <p:cNvPr id="24" name="Oval 23"/>
          <p:cNvSpPr/>
          <p:nvPr/>
        </p:nvSpPr>
        <p:spPr>
          <a:xfrm>
            <a:off x="5856605" y="5981700"/>
            <a:ext cx="2243455"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Theft / Fraud cases</a:t>
            </a:r>
            <a:endParaRPr lang="en-US"/>
          </a:p>
        </p:txBody>
      </p:sp>
      <p:sp>
        <p:nvSpPr>
          <p:cNvPr id="25" name="Oval 24"/>
          <p:cNvSpPr/>
          <p:nvPr/>
        </p:nvSpPr>
        <p:spPr>
          <a:xfrm>
            <a:off x="7458075" y="5182870"/>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Blacklist details</a:t>
            </a:r>
            <a:endParaRPr lang="en-US"/>
          </a:p>
        </p:txBody>
      </p:sp>
      <p:cxnSp>
        <p:nvCxnSpPr>
          <p:cNvPr id="26" name="Straight Connector 25"/>
          <p:cNvCxnSpPr/>
          <p:nvPr/>
        </p:nvCxnSpPr>
        <p:spPr>
          <a:xfrm flipH="1">
            <a:off x="6109335" y="1758315"/>
            <a:ext cx="1071880" cy="1299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109335" y="2329180"/>
            <a:ext cx="1990725" cy="728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7"/>
          </p:cNvCxnSpPr>
          <p:nvPr/>
        </p:nvCxnSpPr>
        <p:spPr>
          <a:xfrm flipH="1">
            <a:off x="4345305" y="5085080"/>
            <a:ext cx="1522730" cy="1644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4" idx="0"/>
          </p:cNvCxnSpPr>
          <p:nvPr/>
        </p:nvCxnSpPr>
        <p:spPr>
          <a:xfrm>
            <a:off x="5939790" y="5085080"/>
            <a:ext cx="1038860" cy="89662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25" idx="2"/>
          </p:cNvCxnSpPr>
          <p:nvPr/>
        </p:nvCxnSpPr>
        <p:spPr>
          <a:xfrm>
            <a:off x="5939790" y="5085080"/>
            <a:ext cx="1518285" cy="391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flow Diagram</a:t>
            </a:r>
            <a:endParaRPr lang="en-US"/>
          </a:p>
        </p:txBody>
      </p:sp>
      <p:sp>
        <p:nvSpPr>
          <p:cNvPr id="3" name="Content Placeholder 2"/>
          <p:cNvSpPr>
            <a:spLocks noGrp="1"/>
          </p:cNvSpPr>
          <p:nvPr>
            <p:ph sz="half" idx="1"/>
          </p:nvPr>
        </p:nvSpPr>
        <p:spPr/>
        <p:txBody>
          <a:bodyPr/>
          <a:p>
            <a:r>
              <a:rPr lang="en-US"/>
              <a:t>Level 0</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1240155" y="2494280"/>
            <a:ext cx="6722745" cy="2593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1</a:t>
            </a:r>
            <a:endParaRPr lang="en-US"/>
          </a:p>
        </p:txBody>
      </p:sp>
      <p:pic>
        <p:nvPicPr>
          <p:cNvPr id="4" name="Content Placeholder 3"/>
          <p:cNvPicPr>
            <a:picLocks noChangeAspect="1"/>
          </p:cNvPicPr>
          <p:nvPr>
            <p:ph idx="1"/>
          </p:nvPr>
        </p:nvPicPr>
        <p:blipFill>
          <a:blip r:embed="rId1"/>
          <a:stretch>
            <a:fillRect/>
          </a:stretch>
        </p:blipFill>
        <p:spPr>
          <a:xfrm>
            <a:off x="908685" y="1957705"/>
            <a:ext cx="7184390" cy="3653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2</a:t>
            </a:r>
            <a:endParaRPr lang="en-US"/>
          </a:p>
        </p:txBody>
      </p:sp>
      <p:pic>
        <p:nvPicPr>
          <p:cNvPr id="4" name="Content Placeholder 3"/>
          <p:cNvPicPr>
            <a:picLocks noChangeAspect="1"/>
          </p:cNvPicPr>
          <p:nvPr>
            <p:ph idx="1"/>
          </p:nvPr>
        </p:nvPicPr>
        <p:blipFill>
          <a:blip r:embed="rId1"/>
          <a:stretch>
            <a:fillRect/>
          </a:stretch>
        </p:blipFill>
        <p:spPr>
          <a:xfrm>
            <a:off x="1222375" y="1969770"/>
            <a:ext cx="6604635" cy="4098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3</a:t>
            </a:r>
            <a:endParaRPr lang="en-US"/>
          </a:p>
        </p:txBody>
      </p:sp>
      <p:cxnSp>
        <p:nvCxnSpPr>
          <p:cNvPr id="3" name="Straight Arrow Connector 2"/>
          <p:cNvCxnSpPr/>
          <p:nvPr/>
        </p:nvCxnSpPr>
        <p:spPr>
          <a:xfrm>
            <a:off x="6604635" y="3132455"/>
            <a:ext cx="777240" cy="1043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569710" y="3975735"/>
            <a:ext cx="522605"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81140" y="4293235"/>
            <a:ext cx="511175" cy="175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Content Placeholder 7"/>
          <p:cNvPicPr>
            <a:picLocks noChangeAspect="1"/>
          </p:cNvPicPr>
          <p:nvPr>
            <p:ph idx="1"/>
          </p:nvPr>
        </p:nvPicPr>
        <p:blipFill>
          <a:blip r:embed="rId1"/>
          <a:stretch>
            <a:fillRect/>
          </a:stretch>
        </p:blipFill>
        <p:spPr>
          <a:xfrm>
            <a:off x="576580" y="1846580"/>
            <a:ext cx="8001635" cy="446151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2785</Words>
  <Application>WPS Presentation</Application>
  <PresentationFormat>On-screen Show (4:3)</PresentationFormat>
  <Paragraphs>154</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Wingdings 2</vt:lpstr>
      <vt:lpstr>Times New Roman</vt:lpstr>
      <vt:lpstr>Cambria</vt:lpstr>
      <vt:lpstr>Constantia</vt:lpstr>
      <vt:lpstr>Microsoft YaHei</vt:lpstr>
      <vt:lpstr>Arial Unicode MS</vt:lpstr>
      <vt:lpstr>Calibri</vt:lpstr>
      <vt:lpstr>Wingdings</vt:lpstr>
      <vt:lpstr>Chiller</vt:lpstr>
      <vt:lpstr>Segoe Print</vt:lpstr>
      <vt:lpstr>Flow</vt:lpstr>
      <vt:lpstr>Investigating the losses of Insurance  Renewal </vt:lpstr>
      <vt:lpstr>       Abstract</vt:lpstr>
      <vt:lpstr>Area Introduction-Existing system</vt:lpstr>
      <vt:lpstr>Proposed System</vt:lpstr>
      <vt:lpstr>ER Diagram </vt:lpstr>
      <vt:lpstr>Data flow Diagram</vt:lpstr>
      <vt:lpstr>Level 1</vt:lpstr>
      <vt:lpstr>Level 2</vt:lpstr>
      <vt:lpstr>Level 3</vt:lpstr>
      <vt:lpstr>  Strategy</vt:lpstr>
      <vt:lpstr>Module Splitup</vt:lpstr>
      <vt:lpstr>Module 1 - For Strategy #1 - Subsequent claiming (Dataset)</vt:lpstr>
      <vt:lpstr>Data cleaning</vt:lpstr>
      <vt:lpstr>Data Visualization Type 1</vt:lpstr>
      <vt:lpstr>Data Visualization Type 2 </vt:lpstr>
      <vt:lpstr>PowerPoint 演示文稿</vt:lpstr>
      <vt:lpstr>Pie chart</vt:lpstr>
      <vt:lpstr>K-Means</vt:lpstr>
      <vt:lpstr>K-Means</vt:lpstr>
      <vt:lpstr>K-Means</vt:lpstr>
      <vt:lpstr>Software Requirements</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vineetha</cp:lastModifiedBy>
  <cp:revision>107</cp:revision>
  <dcterms:created xsi:type="dcterms:W3CDTF">2011-12-09T06:36:00Z</dcterms:created>
  <dcterms:modified xsi:type="dcterms:W3CDTF">2019-03-05T06:35:34Z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