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8" r:id="rId3"/>
    <p:sldId id="257" r:id="rId4"/>
    <p:sldId id="259" r:id="rId5"/>
    <p:sldId id="260" r:id="rId6"/>
    <p:sldId id="282" r:id="rId7"/>
    <p:sldId id="271" r:id="rId8"/>
    <p:sldId id="283" r:id="rId10"/>
    <p:sldId id="284" r:id="rId11"/>
    <p:sldId id="285" r:id="rId12"/>
    <p:sldId id="286" r:id="rId13"/>
    <p:sldId id="263" r:id="rId14"/>
    <p:sldId id="272" r:id="rId15"/>
    <p:sldId id="276" r:id="rId16"/>
    <p:sldId id="287" r:id="rId17"/>
    <p:sldId id="277" r:id="rId18"/>
    <p:sldId id="278" r:id="rId19"/>
    <p:sldId id="279" r:id="rId20"/>
    <p:sldId id="288" r:id="rId21"/>
    <p:sldId id="289" r:id="rId22"/>
    <p:sldId id="290" r:id="rId23"/>
    <p:sldId id="291" r:id="rId24"/>
    <p:sldId id="292" r:id="rId25"/>
    <p:sldId id="293" r:id="rId26"/>
    <p:sldId id="294" r:id="rId27"/>
    <p:sldId id="26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varScale="1">
        <p:scale>
          <a:sx n="73" d="100"/>
          <a:sy n="73" d="100"/>
        </p:scale>
        <p:origin x="-1296" y="-102"/>
      </p:cViewPr>
      <p:guideLst>
        <p:guide orient="horz" pos="2160"/>
        <p:guide pos="290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82AAB8-209E-40E4-9B0A-72170986B060}" type="datetimeFigureOut">
              <a:rPr lang="en-US" smtClean="0"/>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82AAB8-209E-40E4-9B0A-72170986B06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500042"/>
            <a:ext cx="7772400" cy="1503383"/>
          </a:xfrm>
        </p:spPr>
        <p:txBody>
          <a:bodyPr>
            <a:normAutofit/>
          </a:bodyPr>
          <a:lstStyle/>
          <a:p>
            <a:pPr algn="ctr"/>
            <a:r>
              <a:rPr lang="en-IN" sz="4400" dirty="0" smtClean="0">
                <a:solidFill>
                  <a:schemeClr val="tx1"/>
                </a:solidFill>
                <a:latin typeface="Times New Roman" panose="02020603050405020304" pitchFamily="18" charset="0"/>
                <a:cs typeface="Times New Roman" panose="02020603050405020304" pitchFamily="18" charset="0"/>
              </a:rPr>
              <a:t>Investigating the losses of Insurance  Renewal </a:t>
            </a:r>
            <a:endParaRPr lang="en-US" sz="4400" dirty="0">
              <a:solidFill>
                <a:schemeClr val="tx1"/>
              </a:solidFill>
              <a:latin typeface="Cambria" panose="02040503050406030204" pitchFamily="18" charset="0"/>
            </a:endParaRPr>
          </a:p>
        </p:txBody>
      </p:sp>
      <p:sp>
        <p:nvSpPr>
          <p:cNvPr id="7" name="Title 3"/>
          <p:cNvSpPr txBox="1"/>
          <p:nvPr/>
        </p:nvSpPr>
        <p:spPr>
          <a:xfrm>
            <a:off x="785786" y="1785926"/>
            <a:ext cx="7358114" cy="2514600"/>
          </a:xfrm>
          <a:prstGeom prst="rect">
            <a:avLst/>
          </a:prstGeom>
        </p:spPr>
        <p:txBody>
          <a:bodyPr vert="horz" lIns="91440" tIns="45720" rIns="91440" bIns="45720" rtlCol="0" anchor="ctr">
            <a:normAutofit fontScale="90000" lnSpcReduction="20000"/>
          </a:bodyPr>
          <a:lstStyle/>
          <a:p>
            <a:pPr marL="0" marR="0" lvl="0" indent="0" algn="just" defTabSz="914400" rtl="0" eaLnBrk="1" fontAlgn="auto" latinLnBrk="0" hangingPunct="1">
              <a:lnSpc>
                <a:spcPct val="100000"/>
              </a:lnSpc>
              <a:spcBef>
                <a:spcPct val="0"/>
              </a:spcBef>
              <a:spcAft>
                <a:spcPts val="0"/>
              </a:spcAft>
              <a:buClrTx/>
              <a:buSzTx/>
              <a:buFontTx/>
              <a:buNone/>
              <a:defRPr/>
            </a:pPr>
            <a:endPar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defRPr/>
            </a:pPr>
            <a:r>
              <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rPr>
              <a:t>Team members:</a:t>
            </a:r>
            <a:endPar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defRPr/>
            </a:pPr>
            <a:endPar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defRPr/>
            </a:pPr>
            <a:r>
              <a:rPr lang="en-US" sz="2800" dirty="0" smtClean="0">
                <a:latin typeface="Cambria" panose="02040503050406030204" pitchFamily="18" charset="0"/>
                <a:ea typeface="+mj-ea"/>
                <a:cs typeface="+mj-cs"/>
              </a:rPr>
              <a:t>    1.Shanmuga </a:t>
            </a:r>
            <a:r>
              <a:rPr lang="en-US" sz="2800" dirty="0" err="1" smtClean="0">
                <a:latin typeface="Cambria" panose="02040503050406030204" pitchFamily="18" charset="0"/>
                <a:ea typeface="+mj-ea"/>
                <a:cs typeface="+mj-cs"/>
              </a:rPr>
              <a:t>Dhivya.S</a:t>
            </a:r>
            <a:r>
              <a:rPr lang="en-US" sz="2800" dirty="0" smtClean="0">
                <a:latin typeface="Cambria" panose="02040503050406030204" pitchFamily="18" charset="0"/>
                <a:ea typeface="+mj-ea"/>
                <a:cs typeface="+mj-cs"/>
              </a:rPr>
              <a:t>          </a:t>
            </a:r>
            <a:r>
              <a:rPr lang="en-US" sz="2800" dirty="0" smtClean="0">
                <a:latin typeface="Cambria" panose="02040503050406030204" pitchFamily="18" charset="0"/>
              </a:rPr>
              <a:t>[711715104054]</a:t>
            </a:r>
            <a:endParaRPr lang="en-US" sz="2800" dirty="0" smtClean="0">
              <a:latin typeface="Cambria" panose="02040503050406030204" pitchFamily="18" charset="0"/>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defRPr/>
            </a:pPr>
            <a:r>
              <a:rPr lang="en-US" sz="2800" noProof="0" dirty="0" smtClean="0">
                <a:ln>
                  <a:noFill/>
                </a:ln>
                <a:effectLst/>
                <a:uLnTx/>
                <a:uFillTx/>
                <a:latin typeface="Cambria" panose="02040503050406030204" pitchFamily="18" charset="0"/>
                <a:ea typeface="+mj-ea"/>
                <a:cs typeface="+mj-cs"/>
                <a:sym typeface="+mn-ea"/>
              </a:rPr>
              <a:t>    2.Vineetha.S                            [711715104073]</a:t>
            </a:r>
            <a:endParaRPr lang="en-US" sz="2800" noProof="0" dirty="0" smtClean="0">
              <a:ln>
                <a:noFill/>
              </a:ln>
              <a:effectLst/>
              <a:uLnTx/>
              <a:uFillTx/>
              <a:latin typeface="Cambria" panose="02040503050406030204" pitchFamily="18" charset="0"/>
              <a:ea typeface="+mj-ea"/>
              <a:cs typeface="+mj-cs"/>
              <a:sym typeface="+mn-ea"/>
            </a:endParaRPr>
          </a:p>
          <a:p>
            <a:pPr marL="0" marR="0" lvl="0" indent="0" algn="just" defTabSz="914400" rtl="0" eaLnBrk="1" fontAlgn="auto" latinLnBrk="0" hangingPunct="1">
              <a:lnSpc>
                <a:spcPct val="100000"/>
              </a:lnSpc>
              <a:spcBef>
                <a:spcPct val="0"/>
              </a:spcBef>
              <a:spcAft>
                <a:spcPts val="0"/>
              </a:spcAft>
              <a:buClrTx/>
              <a:buSzTx/>
              <a:buFontTx/>
              <a:buNone/>
              <a:defRPr/>
            </a:pPr>
            <a:r>
              <a:rPr lang="en-US" sz="2800" dirty="0" smtClean="0">
                <a:latin typeface="Cambria" panose="02040503050406030204" pitchFamily="18" charset="0"/>
                <a:ea typeface="+mj-ea"/>
                <a:cs typeface="+mj-cs"/>
                <a:sym typeface="+mn-ea"/>
              </a:rPr>
              <a:t>    3.Yuvaraj.G                              [711715104076]</a:t>
            </a:r>
            <a:endPar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endParaRPr>
          </a:p>
          <a:p>
            <a:pPr lvl="0" algn="just">
              <a:spcBef>
                <a:spcPct val="0"/>
              </a:spcBef>
              <a:defRPr/>
            </a:pPr>
            <a:r>
              <a:rPr lang="en-US" sz="2800" dirty="0" smtClean="0">
                <a:latin typeface="Cambria" panose="02040503050406030204" pitchFamily="18" charset="0"/>
                <a:ea typeface="+mj-ea"/>
                <a:cs typeface="+mj-cs"/>
                <a:sym typeface="+mn-ea"/>
              </a:rPr>
              <a:t>    </a:t>
            </a:r>
            <a:r>
              <a:rPr lang="en-US" sz="2800" dirty="0" smtClean="0">
                <a:latin typeface="Cambria" panose="02040503050406030204" pitchFamily="18" charset="0"/>
                <a:ea typeface="+mj-ea"/>
                <a:cs typeface="+mj-cs"/>
              </a:rPr>
              <a:t>    </a:t>
            </a:r>
            <a:endPar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endParaRPr>
          </a:p>
        </p:txBody>
      </p:sp>
      <p:sp>
        <p:nvSpPr>
          <p:cNvPr id="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6" name="Rectangle 5"/>
          <p:cNvSpPr/>
          <p:nvPr/>
        </p:nvSpPr>
        <p:spPr>
          <a:xfrm>
            <a:off x="857224" y="4214818"/>
            <a:ext cx="5786478" cy="1814830"/>
          </a:xfrm>
          <a:prstGeom prst="rect">
            <a:avLst/>
          </a:prstGeom>
        </p:spPr>
        <p:txBody>
          <a:bodyPr wrap="square">
            <a:spAutoFit/>
          </a:bodyPr>
          <a:lstStyle/>
          <a:p>
            <a:pPr lvl="0" algn="ctr">
              <a:spcBef>
                <a:spcPct val="0"/>
              </a:spcBef>
              <a:defRPr/>
            </a:pPr>
            <a:r>
              <a:rPr lang="en-US" sz="2800" dirty="0" smtClean="0">
                <a:latin typeface="Cambria" panose="02040503050406030204" pitchFamily="18" charset="0"/>
              </a:rPr>
              <a:t>Guided By:</a:t>
            </a:r>
            <a:endParaRPr lang="en-US" sz="2800" dirty="0" smtClean="0">
              <a:latin typeface="Cambria" panose="02040503050406030204" pitchFamily="18" charset="0"/>
            </a:endParaRPr>
          </a:p>
          <a:p>
            <a:pPr lvl="0">
              <a:spcBef>
                <a:spcPct val="0"/>
              </a:spcBef>
              <a:defRPr/>
            </a:pPr>
            <a:r>
              <a:rPr lang="en-US" sz="2800" dirty="0" smtClean="0">
                <a:latin typeface="Cambria" panose="02040503050406030204" pitchFamily="18" charset="0"/>
              </a:rPr>
              <a:t>Industry Mentor:</a:t>
            </a:r>
            <a:r>
              <a:rPr lang="en-US" sz="2800" dirty="0" smtClean="0">
                <a:latin typeface="Cambria" panose="02040503050406030204" pitchFamily="18" charset="0"/>
                <a:sym typeface="+mn-ea"/>
              </a:rPr>
              <a:t>Ms.V.Yukthika</a:t>
            </a:r>
            <a:endParaRPr lang="en-US" sz="2800" dirty="0" smtClean="0">
              <a:latin typeface="Cambria" panose="02040503050406030204" pitchFamily="18" charset="0"/>
            </a:endParaRPr>
          </a:p>
          <a:p>
            <a:pPr lvl="0">
              <a:spcBef>
                <a:spcPct val="0"/>
              </a:spcBef>
              <a:defRPr/>
            </a:pPr>
            <a:r>
              <a:rPr lang="en-US" sz="2800" dirty="0" smtClean="0">
                <a:latin typeface="Cambria" panose="02040503050406030204" pitchFamily="18" charset="0"/>
              </a:rPr>
              <a:t>Faculty Guide:</a:t>
            </a:r>
            <a:r>
              <a:rPr lang="en-US" sz="2800" dirty="0" smtClean="0">
                <a:latin typeface="Cambria" panose="02040503050406030204" pitchFamily="18" charset="0"/>
                <a:sym typeface="+mn-ea"/>
              </a:rPr>
              <a:t>Ms.M.Shanthini</a:t>
            </a:r>
            <a:endParaRPr lang="en-US" sz="2800" dirty="0" smtClean="0">
              <a:latin typeface="Cambria" panose="02040503050406030204" pitchFamily="18" charset="0"/>
            </a:endParaRPr>
          </a:p>
          <a:p>
            <a:pPr lvl="0" algn="just">
              <a:spcBef>
                <a:spcPct val="0"/>
              </a:spcBef>
              <a:defRPr/>
            </a:pPr>
            <a:endParaRPr lang="en-US" sz="2800" dirty="0" smtClean="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Level 3</a:t>
            </a:r>
            <a:endParaRPr lang="en-US"/>
          </a:p>
        </p:txBody>
      </p:sp>
      <p:pic>
        <p:nvPicPr>
          <p:cNvPr id="8" name="Content Placeholder 7"/>
          <p:cNvPicPr>
            <a:picLocks noChangeAspect="1"/>
          </p:cNvPicPr>
          <p:nvPr>
            <p:ph idx="1"/>
          </p:nvPr>
        </p:nvPicPr>
        <p:blipFill>
          <a:blip r:embed="rId1"/>
          <a:stretch>
            <a:fillRect/>
          </a:stretch>
        </p:blipFill>
        <p:spPr>
          <a:xfrm>
            <a:off x="928370" y="1927225"/>
            <a:ext cx="7286625" cy="42405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91312"/>
          </a:xfrm>
        </p:spPr>
        <p:txBody>
          <a:bodyPr>
            <a:noAutofit/>
          </a:bodyPr>
          <a:lstStyle/>
          <a:p>
            <a:r>
              <a:rPr lang="en-US" sz="4400" dirty="0" smtClean="0">
                <a:latin typeface="Cambria" panose="02040503050406030204" pitchFamily="18" charset="0"/>
              </a:rPr>
              <a:t>Module </a:t>
            </a:r>
            <a:r>
              <a:rPr lang="en-US" sz="4400" dirty="0" err="1" smtClean="0">
                <a:latin typeface="Cambria" panose="02040503050406030204" pitchFamily="18" charset="0"/>
              </a:rPr>
              <a:t>Splitup</a:t>
            </a:r>
            <a:endParaRPr lang="en-US" sz="4000" dirty="0">
              <a:latin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TextBox 4"/>
          <p:cNvSpPr txBox="1"/>
          <p:nvPr/>
        </p:nvSpPr>
        <p:spPr>
          <a:xfrm>
            <a:off x="857224" y="1785926"/>
            <a:ext cx="5429288" cy="3969385"/>
          </a:xfrm>
          <a:prstGeom prst="rect">
            <a:avLst/>
          </a:prstGeom>
          <a:noFill/>
        </p:spPr>
        <p:txBody>
          <a:bodyPr wrap="square" rtlCol="0">
            <a:spAutoFit/>
          </a:bodyPr>
          <a:lstStyle/>
          <a:p>
            <a:pPr algn="just"/>
            <a:r>
              <a:rPr lang="en-IN" b="1" u="sng" dirty="0" smtClean="0">
                <a:latin typeface="Times New Roman" panose="02020603050405020304" pitchFamily="18" charset="0"/>
                <a:cs typeface="Times New Roman" panose="02020603050405020304" pitchFamily="18" charset="0"/>
              </a:rPr>
              <a:t>MODULE 1 </a:t>
            </a:r>
            <a:endParaRPr lang="en-IN" b="1" u="sng"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 Data </a:t>
            </a:r>
            <a:r>
              <a:rPr lang="en-US" altLang="en-IN" dirty="0" smtClean="0">
                <a:latin typeface="Times New Roman" panose="02020603050405020304" pitchFamily="18" charset="0"/>
                <a:cs typeface="Times New Roman" panose="02020603050405020304" pitchFamily="18" charset="0"/>
              </a:rPr>
              <a:t>extraction &amp; cleaning</a:t>
            </a:r>
            <a:endParaRPr lang="en-IN"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dirty="0" smtClean="0">
              <a:latin typeface="Times New Roman" panose="02020603050405020304" pitchFamily="18" charset="0"/>
              <a:cs typeface="Times New Roman" panose="02020603050405020304" pitchFamily="18" charset="0"/>
            </a:endParaRPr>
          </a:p>
          <a:p>
            <a:pPr algn="just"/>
            <a:r>
              <a:rPr lang="en-IN" b="1" u="sng" dirty="0" smtClean="0">
                <a:latin typeface="Times New Roman" panose="02020603050405020304" pitchFamily="18" charset="0"/>
                <a:cs typeface="Times New Roman" panose="02020603050405020304" pitchFamily="18" charset="0"/>
              </a:rPr>
              <a:t>MODULE 2</a:t>
            </a:r>
            <a:endParaRPr lang="en-IN" b="1" u="sng"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 Analysing </a:t>
            </a:r>
            <a:r>
              <a:rPr lang="en-US" altLang="en-IN" dirty="0" smtClean="0">
                <a:latin typeface="Times New Roman" panose="02020603050405020304" pitchFamily="18" charset="0"/>
                <a:cs typeface="Times New Roman" panose="02020603050405020304" pitchFamily="18" charset="0"/>
              </a:rPr>
              <a:t>the </a:t>
            </a:r>
            <a:r>
              <a:rPr lang="en-IN" dirty="0" smtClean="0">
                <a:latin typeface="Times New Roman" panose="02020603050405020304" pitchFamily="18" charset="0"/>
                <a:cs typeface="Times New Roman" panose="02020603050405020304" pitchFamily="18" charset="0"/>
                <a:sym typeface="+mn-ea"/>
              </a:rPr>
              <a:t>data </a:t>
            </a:r>
            <a:r>
              <a:rPr lang="en-IN" dirty="0" smtClean="0">
                <a:latin typeface="Times New Roman" panose="02020603050405020304" pitchFamily="18" charset="0"/>
                <a:cs typeface="Times New Roman" panose="02020603050405020304" pitchFamily="18" charset="0"/>
              </a:rPr>
              <a:t>of unpaid </a:t>
            </a:r>
            <a:r>
              <a:rPr lang="en-IN" dirty="0" err="1" smtClean="0">
                <a:latin typeface="Times New Roman" panose="02020603050405020304" pitchFamily="18" charset="0"/>
                <a:cs typeface="Times New Roman" panose="02020603050405020304" pitchFamily="18" charset="0"/>
              </a:rPr>
              <a:t>premi</a:t>
            </a:r>
            <a:r>
              <a:rPr lang="en-US" altLang="en-IN" dirty="0" err="1" smtClean="0">
                <a:latin typeface="Times New Roman" panose="02020603050405020304" pitchFamily="18" charset="0"/>
                <a:cs typeface="Times New Roman" panose="02020603050405020304" pitchFamily="18" charset="0"/>
              </a:rPr>
              <a:t>u</a:t>
            </a:r>
            <a:r>
              <a:rPr lang="en-IN" dirty="0" err="1" smtClean="0">
                <a:latin typeface="Times New Roman" panose="02020603050405020304" pitchFamily="18" charset="0"/>
                <a:cs typeface="Times New Roman" panose="02020603050405020304" pitchFamily="18" charset="0"/>
              </a:rPr>
              <a:t>ms</a:t>
            </a:r>
            <a:r>
              <a:rPr lang="en-US" altLang="en-IN" dirty="0" err="1" smtClean="0">
                <a:latin typeface="Times New Roman" panose="02020603050405020304" pitchFamily="18" charset="0"/>
                <a:cs typeface="Times New Roman" panose="02020603050405020304" pitchFamily="18" charset="0"/>
              </a:rPr>
              <a:t>.</a:t>
            </a:r>
            <a:r>
              <a:rPr lang="en-IN" dirty="0" smtClean="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dirty="0" smtClean="0">
              <a:latin typeface="Times New Roman" panose="02020603050405020304" pitchFamily="18" charset="0"/>
              <a:cs typeface="Times New Roman" panose="02020603050405020304" pitchFamily="18" charset="0"/>
            </a:endParaRPr>
          </a:p>
          <a:p>
            <a:pPr algn="just"/>
            <a:r>
              <a:rPr lang="en-IN" b="1" u="sng" dirty="0" smtClean="0">
                <a:latin typeface="Times New Roman" panose="02020603050405020304" pitchFamily="18" charset="0"/>
                <a:cs typeface="Times New Roman" panose="02020603050405020304" pitchFamily="18" charset="0"/>
              </a:rPr>
              <a:t>MODULE 3</a:t>
            </a:r>
            <a:endParaRPr lang="en-IN" b="1" u="sng" dirty="0" smtClean="0">
              <a:latin typeface="Times New Roman" panose="02020603050405020304" pitchFamily="18" charset="0"/>
              <a:cs typeface="Times New Roman" panose="02020603050405020304" pitchFamily="18" charset="0"/>
            </a:endParaRPr>
          </a:p>
          <a:p>
            <a:pPr algn="just"/>
            <a:r>
              <a:rPr lang="en-US" altLang="en-IN" dirty="0" smtClean="0">
                <a:latin typeface="Times New Roman" panose="02020603050405020304" pitchFamily="18" charset="0"/>
                <a:cs typeface="Times New Roman" panose="02020603050405020304" pitchFamily="18" charset="0"/>
              </a:rPr>
              <a:t>D</a:t>
            </a:r>
            <a:r>
              <a:rPr lang="en-IN" dirty="0" smtClean="0">
                <a:latin typeface="Times New Roman" panose="02020603050405020304" pitchFamily="18" charset="0"/>
                <a:cs typeface="Times New Roman" panose="02020603050405020304" pitchFamily="18" charset="0"/>
              </a:rPr>
              <a:t>ata </a:t>
            </a:r>
            <a:r>
              <a:rPr lang="en-US" altLang="en-IN" dirty="0" smtClean="0">
                <a:latin typeface="Times New Roman" panose="02020603050405020304" pitchFamily="18" charset="0"/>
                <a:cs typeface="Times New Roman" panose="02020603050405020304" pitchFamily="18" charset="0"/>
              </a:rPr>
              <a:t>Manipulation </a:t>
            </a:r>
            <a:r>
              <a:rPr lang="en-IN" dirty="0" smtClean="0">
                <a:latin typeface="Times New Roman" panose="02020603050405020304" pitchFamily="18" charset="0"/>
                <a:cs typeface="Times New Roman" panose="02020603050405020304" pitchFamily="18" charset="0"/>
              </a:rPr>
              <a:t>and </a:t>
            </a:r>
            <a:r>
              <a:rPr lang="en-US" altLang="en-IN" dirty="0" smtClean="0">
                <a:latin typeface="Times New Roman" panose="02020603050405020304" pitchFamily="18" charset="0"/>
                <a:cs typeface="Times New Roman" panose="02020603050405020304" pitchFamily="18" charset="0"/>
              </a:rPr>
              <a:t>predictions of linear regression</a:t>
            </a:r>
            <a:r>
              <a:rPr lang="en-IN" dirty="0" smtClean="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pPr algn="just"/>
            <a:endParaRPr lang="en-IN" dirty="0" smtClean="0">
              <a:latin typeface="Times New Roman" panose="02020603050405020304" pitchFamily="18" charset="0"/>
              <a:cs typeface="Times New Roman" panose="02020603050405020304" pitchFamily="18" charset="0"/>
            </a:endParaRPr>
          </a:p>
          <a:p>
            <a:pPr algn="just"/>
            <a:r>
              <a:rPr lang="en-IN" b="1" u="sng" dirty="0" smtClean="0">
                <a:latin typeface="Times New Roman" panose="02020603050405020304" pitchFamily="18" charset="0"/>
                <a:cs typeface="Times New Roman" panose="02020603050405020304" pitchFamily="18" charset="0"/>
              </a:rPr>
              <a:t>MODULE 4</a:t>
            </a:r>
            <a:endParaRPr lang="en-IN" b="1" u="sng"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Generating the report </a:t>
            </a:r>
            <a:r>
              <a:rPr lang="en-US" altLang="en-IN" dirty="0" smtClean="0">
                <a:latin typeface="Times New Roman" panose="02020603050405020304" pitchFamily="18" charset="0"/>
                <a:cs typeface="Times New Roman" panose="02020603050405020304" pitchFamily="18" charset="0"/>
              </a:rPr>
              <a:t>for renewal </a:t>
            </a:r>
            <a:r>
              <a:rPr lang="en-IN" dirty="0" smtClean="0">
                <a:latin typeface="Times New Roman" panose="02020603050405020304" pitchFamily="18" charset="0"/>
                <a:cs typeface="Times New Roman" panose="02020603050405020304" pitchFamily="18" charset="0"/>
              </a:rPr>
              <a:t>losses</a:t>
            </a:r>
            <a:r>
              <a:rPr lang="en-US" altLang="en-IN" dirty="0" smtClean="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pPr algn="just"/>
            <a:endParaRPr lang="en-IN" dirty="0" smtClean="0">
              <a:latin typeface="Times New Roman" panose="02020603050405020304" pitchFamily="18" charset="0"/>
              <a:cs typeface="Times New Roman" panose="02020603050405020304" pitchFamily="18" charset="0"/>
            </a:endParaRPr>
          </a:p>
          <a:p>
            <a:pPr algn="just"/>
            <a:endParaRPr lang="en-IN" dirty="0" smtClean="0">
              <a:latin typeface="Times New Roman" panose="02020603050405020304" pitchFamily="18" charset="0"/>
              <a:cs typeface="Times New Roman" panose="02020603050405020304" pitchFamily="18" charset="0"/>
            </a:endParaRPr>
          </a:p>
          <a:p>
            <a:pPr algn="just"/>
            <a:endParaRPr lang="en-IN"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Module 1-For strategy #1-</a:t>
            </a:r>
            <a:br>
              <a:rPr lang="en-US"/>
            </a:br>
            <a:r>
              <a:rPr lang="en-US">
                <a:sym typeface="+mn-ea"/>
              </a:rPr>
              <a:t>Subsequent claiming (Dataset)</a:t>
            </a:r>
            <a:endParaRPr lang="en-US"/>
          </a:p>
        </p:txBody>
      </p:sp>
      <p:pic>
        <p:nvPicPr>
          <p:cNvPr id="7" name="Content Placeholder 6"/>
          <p:cNvPicPr>
            <a:picLocks noChangeAspect="1"/>
          </p:cNvPicPr>
          <p:nvPr>
            <p:ph idx="1"/>
          </p:nvPr>
        </p:nvPicPr>
        <p:blipFill>
          <a:blip r:embed="rId1"/>
          <a:stretch>
            <a:fillRect/>
          </a:stretch>
        </p:blipFill>
        <p:spPr>
          <a:xfrm>
            <a:off x="1356360" y="1935480"/>
            <a:ext cx="6887845" cy="46704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cleaning</a:t>
            </a:r>
            <a:endParaRPr lang="en-US"/>
          </a:p>
        </p:txBody>
      </p:sp>
      <p:pic>
        <p:nvPicPr>
          <p:cNvPr id="4" name="Content Placeholder 3"/>
          <p:cNvPicPr>
            <a:picLocks noChangeAspect="1"/>
          </p:cNvPicPr>
          <p:nvPr>
            <p:ph idx="1"/>
          </p:nvPr>
        </p:nvPicPr>
        <p:blipFill>
          <a:blip r:embed="rId1"/>
          <a:stretch>
            <a:fillRect/>
          </a:stretch>
        </p:blipFill>
        <p:spPr>
          <a:xfrm>
            <a:off x="1781810" y="2153285"/>
            <a:ext cx="5554980" cy="34016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Pie-Chart</a:t>
            </a:r>
            <a:endParaRPr lang="en-US"/>
          </a:p>
        </p:txBody>
      </p:sp>
      <p:pic>
        <p:nvPicPr>
          <p:cNvPr id="4" name="Content Placeholder 3"/>
          <p:cNvPicPr>
            <a:picLocks noChangeAspect="1"/>
          </p:cNvPicPr>
          <p:nvPr>
            <p:ph idx="1"/>
          </p:nvPr>
        </p:nvPicPr>
        <p:blipFill>
          <a:blip r:embed="rId1"/>
          <a:stretch>
            <a:fillRect/>
          </a:stretch>
        </p:blipFill>
        <p:spPr>
          <a:xfrm>
            <a:off x="2016760" y="2435225"/>
            <a:ext cx="4359910" cy="28848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rmAutofit fontScale="90000"/>
          </a:bodyPr>
          <a:p>
            <a:r>
              <a:rPr lang="en-US">
                <a:sym typeface="+mn-ea"/>
              </a:rPr>
              <a:t>Data Visualization Type 1</a:t>
            </a:r>
            <a:br>
              <a:rPr lang="en-US"/>
            </a:br>
            <a:endParaRPr lang="en-US"/>
          </a:p>
        </p:txBody>
      </p:sp>
      <p:pic>
        <p:nvPicPr>
          <p:cNvPr id="5" name="Content Placeholder 4"/>
          <p:cNvPicPr>
            <a:picLocks noChangeAspect="1"/>
          </p:cNvPicPr>
          <p:nvPr>
            <p:ph idx="1"/>
          </p:nvPr>
        </p:nvPicPr>
        <p:blipFill>
          <a:blip r:embed="rId1"/>
          <a:stretch>
            <a:fillRect/>
          </a:stretch>
        </p:blipFill>
        <p:spPr>
          <a:xfrm>
            <a:off x="1258570" y="1846580"/>
            <a:ext cx="6169660" cy="35591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t>Type 2</a:t>
            </a:r>
            <a:endParaRPr lang="en-US"/>
          </a:p>
        </p:txBody>
      </p:sp>
      <p:pic>
        <p:nvPicPr>
          <p:cNvPr id="5" name="Content Placeholder 4"/>
          <p:cNvPicPr>
            <a:picLocks noChangeAspect="1"/>
          </p:cNvPicPr>
          <p:nvPr>
            <p:ph idx="1"/>
          </p:nvPr>
        </p:nvPicPr>
        <p:blipFill>
          <a:blip r:embed="rId1"/>
          <a:stretch>
            <a:fillRect/>
          </a:stretch>
        </p:blipFill>
        <p:spPr>
          <a:xfrm>
            <a:off x="2199005" y="2193925"/>
            <a:ext cx="5109210" cy="33686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t>Type 3</a:t>
            </a:r>
            <a:endParaRPr lang="en-US"/>
          </a:p>
        </p:txBody>
      </p:sp>
      <p:pic>
        <p:nvPicPr>
          <p:cNvPr id="5" name="Content Placeholder 4"/>
          <p:cNvPicPr>
            <a:picLocks noChangeAspect="1"/>
          </p:cNvPicPr>
          <p:nvPr>
            <p:ph idx="1"/>
          </p:nvPr>
        </p:nvPicPr>
        <p:blipFill>
          <a:blip r:embed="rId1"/>
          <a:stretch>
            <a:fillRect/>
          </a:stretch>
        </p:blipFill>
        <p:spPr>
          <a:xfrm>
            <a:off x="1692275" y="2432685"/>
            <a:ext cx="5593715" cy="33007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K-Means</a:t>
            </a:r>
            <a:endParaRPr lang="en-US"/>
          </a:p>
        </p:txBody>
      </p:sp>
      <p:pic>
        <p:nvPicPr>
          <p:cNvPr id="4" name="Content Placeholder 3"/>
          <p:cNvPicPr>
            <a:picLocks noChangeAspect="1"/>
          </p:cNvPicPr>
          <p:nvPr>
            <p:ph idx="1"/>
          </p:nvPr>
        </p:nvPicPr>
        <p:blipFill>
          <a:blip r:embed="rId1"/>
          <a:stretch>
            <a:fillRect/>
          </a:stretch>
        </p:blipFill>
        <p:spPr>
          <a:xfrm>
            <a:off x="1072515" y="2329180"/>
            <a:ext cx="6857365" cy="307403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p:cNvPicPr>
            <a:picLocks noChangeAspect="1"/>
          </p:cNvPicPr>
          <p:nvPr/>
        </p:nvPicPr>
        <p:blipFill>
          <a:blip r:embed="rId1"/>
          <a:stretch>
            <a:fillRect/>
          </a:stretch>
        </p:blipFill>
        <p:spPr>
          <a:xfrm>
            <a:off x="1447800" y="1424940"/>
            <a:ext cx="6096000" cy="40430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000108"/>
            <a:ext cx="8229600" cy="846980"/>
          </a:xfrm>
        </p:spPr>
        <p:txBody>
          <a:bodyPr>
            <a:normAutofit fontScale="90000"/>
          </a:bodyPr>
          <a:lstStyle/>
          <a:p>
            <a:r>
              <a:rPr lang="en-US" dirty="0" smtClean="0">
                <a:latin typeface="Times New Roman" panose="02020603050405020304" pitchFamily="18" charset="0"/>
                <a:cs typeface="Times New Roman" panose="02020603050405020304" pitchFamily="18" charset="0"/>
              </a:rPr>
              <a:t>  </a:t>
            </a:r>
            <a:br>
              <a:rPr lang="en-US" dirty="0" smtClean="0">
                <a:latin typeface="Times New Roman" panose="02020603050405020304" pitchFamily="18" charset="0"/>
                <a:cs typeface="Times New Roman" panose="02020603050405020304" pitchFamily="18" charset="0"/>
              </a:rPr>
            </a:br>
            <a:br>
              <a:rPr lang="en-US" dirty="0" smtClean="0">
                <a:latin typeface="Times New Roman" panose="02020603050405020304" pitchFamily="18" charset="0"/>
                <a:cs typeface="Times New Roman" panose="02020603050405020304" pitchFamily="18" charset="0"/>
              </a:rPr>
            </a:br>
            <a:br>
              <a:rPr lang="en-US" dirty="0" smtClean="0">
                <a:latin typeface="Times New Roman" panose="02020603050405020304" pitchFamily="18" charset="0"/>
                <a:cs typeface="Times New Roman" panose="02020603050405020304" pitchFamily="18" charset="0"/>
              </a:rPr>
            </a:br>
            <a:br>
              <a:rPr lang="en-US" dirty="0" smtClean="0">
                <a:latin typeface="Times New Roman" panose="02020603050405020304" pitchFamily="18" charset="0"/>
                <a:cs typeface="Times New Roman" panose="02020603050405020304" pitchFamily="18" charset="0"/>
              </a:rPr>
            </a:br>
            <a:br>
              <a:rPr lang="en-US" dirty="0" smtClean="0">
                <a:latin typeface="Times New Roman" panose="02020603050405020304" pitchFamily="18" charset="0"/>
                <a:cs typeface="Times New Roman" panose="02020603050405020304" pitchFamily="18" charset="0"/>
              </a:rPr>
            </a:br>
            <a:r>
              <a:rPr lang="en-US" sz="4800" dirty="0" smtClean="0">
                <a:latin typeface="Times New Roman" panose="02020603050405020304" pitchFamily="18" charset="0"/>
                <a:cs typeface="Times New Roman" panose="02020603050405020304" pitchFamily="18" charset="0"/>
              </a:rPr>
              <a:t>Abstract</a:t>
            </a:r>
            <a:endParaRPr lang="en-US" dirty="0">
              <a:latin typeface="Times New Roman" panose="02020603050405020304" pitchFamily="18" charset="0"/>
              <a:cs typeface="Times New Roman" panose="02020603050405020304" pitchFamily="18" charset="0"/>
            </a:endParaRPr>
          </a:p>
        </p:txBody>
      </p:sp>
      <p:sp>
        <p:nvSpPr>
          <p:cNvPr id="7" name="Title 1"/>
          <p:cNvSpPr txBox="1"/>
          <p:nvPr/>
        </p:nvSpPr>
        <p:spPr>
          <a:xfrm>
            <a:off x="304800" y="990600"/>
            <a:ext cx="8229600" cy="1143000"/>
          </a:xfrm>
          <a:prstGeom prst="rect">
            <a:avLst/>
          </a:prstGeom>
        </p:spPr>
        <p:txBody>
          <a:bodyPr vert="horz" lIns="0" rIns="0" bIns="0"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sz="4400" b="0"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
        <p:nvSpPr>
          <p:cNvPr id="8" name="TextBox 7"/>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Department of CSE, KGiSL Institute of Technology, Coimbatore</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42910" y="2071678"/>
            <a:ext cx="7286676" cy="3415030"/>
          </a:xfrm>
          <a:prstGeom prst="rect">
            <a:avLst/>
          </a:prstGeom>
          <a:noFill/>
        </p:spPr>
        <p:txBody>
          <a:bodyPr wrap="square" rtlCol="0">
            <a:spAutoFit/>
          </a:bodyPr>
          <a:lstStyle/>
          <a:p>
            <a:pPr indent="0" algn="just">
              <a:buFont typeface="Arial" panose="020B0604020202020204" pitchFamily="34" charset="0"/>
              <a:buNone/>
            </a:pPr>
            <a:r>
              <a:rPr lang="en-US" altLang="en-IN" sz="2400" dirty="0" smtClean="0">
                <a:latin typeface="Times New Roman" panose="02020603050405020304" pitchFamily="18" charset="0"/>
                <a:cs typeface="Times New Roman" panose="02020603050405020304" pitchFamily="18" charset="0"/>
                <a:sym typeface="+mn-ea"/>
              </a:rPr>
              <a:t>General Insurance policies are renewed annually.The insurance company usually alerts the policyholder to renew the policy near the end of its term.The main objective of our  project is to investigate the loss of insurance renewal caused by certain criterias like accidental cases, blacklisting (policy holder, vehicle,engine/chassis), insurance cancelation,theft etc..</a:t>
            </a:r>
            <a:endParaRPr lang="en-US" altLang="en-IN" sz="2400" dirty="0" smtClean="0">
              <a:latin typeface="Times New Roman" panose="02020603050405020304" pitchFamily="18" charset="0"/>
              <a:cs typeface="Times New Roman" panose="02020603050405020304" pitchFamily="18" charset="0"/>
            </a:endParaRPr>
          </a:p>
          <a:p>
            <a:pPr indent="0" algn="just">
              <a:buFont typeface="Arial" panose="020B0604020202020204" pitchFamily="34" charset="0"/>
              <a:buNone/>
            </a:pPr>
            <a:endParaRPr lang="en-US" altLang="en-IN" sz="2400" dirty="0" smtClean="0">
              <a:latin typeface="Times New Roman" panose="02020603050405020304" pitchFamily="18" charset="0"/>
              <a:cs typeface="Times New Roman" panose="02020603050405020304" pitchFamily="18" charset="0"/>
            </a:endParaRPr>
          </a:p>
          <a:p>
            <a:pPr indent="0" algn="l">
              <a:buFont typeface="Arial" panose="020B0604020202020204" pitchFamily="34" charset="0"/>
              <a:buChar char="•"/>
            </a:pPr>
            <a:endParaRPr lang="en-US" altLang="en-IN" sz="24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637665" y="1393190"/>
            <a:ext cx="5445760" cy="37896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798955" y="1620520"/>
            <a:ext cx="4949190" cy="338201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130935" y="1148715"/>
            <a:ext cx="6612255" cy="443103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190625" y="1427480"/>
            <a:ext cx="6762115" cy="369824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dirty="0">
                <a:latin typeface="Cambria" panose="02040503050406030204" pitchFamily="18" charset="0"/>
              </a:rPr>
            </a:br>
            <a:r>
              <a:rPr lang="en-US" dirty="0">
                <a:latin typeface="Cambria" panose="02040503050406030204" pitchFamily="18" charset="0"/>
              </a:rPr>
              <a:t>Software Requirements</a:t>
            </a:r>
            <a:endParaRPr lang="en-US"/>
          </a:p>
        </p:txBody>
      </p:sp>
      <p:sp>
        <p:nvSpPr>
          <p:cNvPr id="3" name="Content Placeholder 2"/>
          <p:cNvSpPr>
            <a:spLocks noGrp="1"/>
          </p:cNvSpPr>
          <p:nvPr>
            <p:ph idx="1"/>
          </p:nvPr>
        </p:nvSpPr>
        <p:spPr/>
        <p:txBody>
          <a:bodyPr/>
          <a:p>
            <a:pPr marL="0" indent="0" algn="just">
              <a:lnSpc>
                <a:spcPct val="150000"/>
              </a:lnSpc>
              <a:buNone/>
            </a:pPr>
            <a:r>
              <a:rPr lang="en-US" altLang="en-IN" dirty="0" smtClean="0">
                <a:latin typeface="Times New Roman" panose="02020603050405020304" pitchFamily="18" charset="0"/>
                <a:cs typeface="Times New Roman" panose="02020603050405020304" pitchFamily="18" charset="0"/>
                <a:sym typeface="+mn-ea"/>
              </a:rPr>
              <a:t>Jupyter Notebook</a:t>
            </a:r>
            <a:endParaRPr lang="en-US" altLang="en-IN"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altLang="en-IN" dirty="0" smtClean="0">
                <a:latin typeface="Times New Roman" panose="02020603050405020304" pitchFamily="18" charset="0"/>
                <a:cs typeface="Times New Roman" panose="02020603050405020304" pitchFamily="18" charset="0"/>
                <a:sym typeface="+mn-ea"/>
              </a:rPr>
              <a:t>Tableau</a:t>
            </a:r>
            <a:endParaRPr lang="en-US" altLang="en-IN"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altLang="en-IN" dirty="0" smtClean="0">
                <a:latin typeface="Times New Roman" panose="02020603050405020304" pitchFamily="18" charset="0"/>
                <a:cs typeface="Times New Roman" panose="02020603050405020304" pitchFamily="18" charset="0"/>
                <a:sym typeface="+mn-ea"/>
              </a:rPr>
              <a:t>python Technology</a:t>
            </a:r>
            <a:endParaRPr lang="en-US" altLang="en-IN" dirty="0" smtClean="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4800" b="1" dirty="0" smtClean="0">
                <a:latin typeface="Chiller" pitchFamily="82" charset="0"/>
              </a:rPr>
              <a:t>  	</a:t>
            </a:r>
            <a:endParaRPr lang="en-US" sz="4800" b="1" dirty="0" smtClean="0">
              <a:latin typeface="Chiller" pitchFamily="82" charset="0"/>
            </a:endParaRPr>
          </a:p>
          <a:p>
            <a:pPr>
              <a:buNone/>
            </a:pPr>
            <a:r>
              <a:rPr lang="en-US" sz="4800" b="1" dirty="0" smtClean="0">
                <a:latin typeface="Chiller" pitchFamily="82" charset="0"/>
              </a:rPr>
              <a:t>			   </a:t>
            </a:r>
            <a:r>
              <a:rPr lang="en-US" sz="4800" b="1" dirty="0" smtClean="0"/>
              <a:t>Thank You</a:t>
            </a:r>
            <a:endParaRPr lang="en-US" sz="48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515112"/>
          </a:xfrm>
        </p:spPr>
        <p:txBody>
          <a:bodyPr>
            <a:normAutofit fontScale="90000"/>
          </a:bodyPr>
          <a:lstStyle/>
          <a:p>
            <a:r>
              <a:rPr lang="en-US" sz="4400" dirty="0" smtClean="0">
                <a:latin typeface="Cambria" panose="02040503050406030204" pitchFamily="18" charset="0"/>
              </a:rPr>
              <a:t>Area Introduction-Existing system</a:t>
            </a:r>
            <a:endParaRPr lang="en-US" sz="4400" dirty="0">
              <a:latin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TextBox 4"/>
          <p:cNvSpPr txBox="1"/>
          <p:nvPr/>
        </p:nvSpPr>
        <p:spPr>
          <a:xfrm>
            <a:off x="857224" y="2143433"/>
            <a:ext cx="7072362" cy="2461260"/>
          </a:xfrm>
          <a:prstGeom prst="rect">
            <a:avLst/>
          </a:prstGeom>
          <a:noFill/>
        </p:spPr>
        <p:txBody>
          <a:bodyPr wrap="square" rtlCol="0">
            <a:spAutoFit/>
          </a:bodyPr>
          <a:lstStyle/>
          <a:p>
            <a:pPr indent="0" algn="just">
              <a:buFont typeface="Arial" panose="020B0604020202020204" pitchFamily="34" charset="0"/>
              <a:buNone/>
            </a:pPr>
            <a:r>
              <a:rPr lang="en-US" altLang="en-IN" sz="2200" dirty="0" smtClean="0">
                <a:latin typeface="Times New Roman" panose="02020603050405020304" pitchFamily="18" charset="0"/>
                <a:cs typeface="Times New Roman" panose="02020603050405020304" pitchFamily="18" charset="0"/>
                <a:sym typeface="+mn-ea"/>
              </a:rPr>
              <a:t>In the</a:t>
            </a:r>
            <a:r>
              <a:rPr lang="en-IN" sz="2200" dirty="0" smtClean="0">
                <a:latin typeface="Times New Roman" panose="02020603050405020304" pitchFamily="18" charset="0"/>
                <a:cs typeface="Times New Roman" panose="02020603050405020304" pitchFamily="18" charset="0"/>
                <a:sym typeface="+mn-ea"/>
              </a:rPr>
              <a:t> existing system</a:t>
            </a:r>
            <a:r>
              <a:rPr lang="en-US" altLang="en-IN" sz="2200" dirty="0" smtClean="0">
                <a:latin typeface="Times New Roman" panose="02020603050405020304" pitchFamily="18" charset="0"/>
                <a:cs typeface="Times New Roman" panose="02020603050405020304" pitchFamily="18" charset="0"/>
                <a:sym typeface="+mn-ea"/>
              </a:rPr>
              <a:t>,</a:t>
            </a:r>
            <a:r>
              <a:rPr lang="en-IN" sz="2200" dirty="0" smtClean="0">
                <a:latin typeface="Times New Roman" panose="02020603050405020304" pitchFamily="18" charset="0"/>
                <a:cs typeface="Times New Roman" panose="02020603050405020304" pitchFamily="18" charset="0"/>
                <a:sym typeface="+mn-ea"/>
              </a:rPr>
              <a:t> </a:t>
            </a:r>
            <a:r>
              <a:rPr lang="en-US" altLang="en-IN" sz="2200" dirty="0" smtClean="0">
                <a:latin typeface="Times New Roman" panose="02020603050405020304" pitchFamily="18" charset="0"/>
                <a:cs typeface="Times New Roman" panose="02020603050405020304" pitchFamily="18" charset="0"/>
                <a:sym typeface="+mn-ea"/>
              </a:rPr>
              <a:t>data analysis for renewal loss was partially determined through excel worksheets and the report was generated. The current system makes all possibilities by categorising the drawbacks of renewal loss, such as theft of vehicle, policy cancellation, blacklisting etc.</a:t>
            </a:r>
            <a:endParaRPr lang="en-IN" sz="2200" dirty="0" smtClean="0">
              <a:latin typeface="Times New Roman" panose="02020603050405020304" pitchFamily="18" charset="0"/>
              <a:cs typeface="Times New Roman" panose="02020603050405020304" pitchFamily="18" charset="0"/>
            </a:endParaRPr>
          </a:p>
          <a:p>
            <a:pPr indent="0" algn="just">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IN" sz="22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515112"/>
          </a:xfrm>
        </p:spPr>
        <p:txBody>
          <a:bodyPr>
            <a:normAutofit fontScale="90000"/>
          </a:bodyPr>
          <a:lstStyle/>
          <a:p>
            <a:r>
              <a:rPr lang="en-US" sz="4400" dirty="0" smtClean="0">
                <a:latin typeface="Cambria" panose="02040503050406030204" pitchFamily="18" charset="0"/>
              </a:rPr>
              <a:t>Proposed System</a:t>
            </a:r>
            <a:endParaRPr lang="en-US" sz="4400" dirty="0">
              <a:latin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Rectangle 4"/>
          <p:cNvSpPr/>
          <p:nvPr/>
        </p:nvSpPr>
        <p:spPr>
          <a:xfrm>
            <a:off x="785786" y="3000372"/>
            <a:ext cx="7143800" cy="1323439"/>
          </a:xfrm>
          <a:prstGeom prst="rect">
            <a:avLst/>
          </a:prstGeom>
        </p:spPr>
        <p:txBody>
          <a:bodyPr wrap="square">
            <a:spAutoFit/>
          </a:bodyPr>
          <a:lstStyle/>
          <a:p>
            <a:pPr algn="just">
              <a:buFont typeface="Wingdings" panose="05000000000000000000" pitchFamily="2" charset="2"/>
              <a:buChar char="§"/>
            </a:pPr>
            <a:endParaRPr lang="en-US" sz="2000" dirty="0" smtClean="0">
              <a:latin typeface="Cambria" panose="02040503050406030204" pitchFamily="18" charset="0"/>
            </a:endParaRPr>
          </a:p>
          <a:p>
            <a:pPr algn="just"/>
            <a:r>
              <a:rPr lang="en-IN" sz="2000" dirty="0" smtClean="0">
                <a:latin typeface="Cambria" panose="02040503050406030204" pitchFamily="18" charset="0"/>
              </a:rPr>
              <a:t>          </a:t>
            </a:r>
            <a:endParaRPr lang="en-US" sz="2000" dirty="0" smtClean="0">
              <a:latin typeface="Cambria" panose="02040503050406030204" pitchFamily="18" charset="0"/>
            </a:endParaRPr>
          </a:p>
          <a:p>
            <a:endParaRPr lang="en-US" sz="2000" dirty="0" smtClean="0">
              <a:latin typeface="Cambria" panose="02040503050406030204" pitchFamily="18" charset="0"/>
            </a:endParaRPr>
          </a:p>
          <a:p>
            <a:pPr>
              <a:buFont typeface="Wingdings" panose="05000000000000000000" pitchFamily="2" charset="2"/>
              <a:buChar char="§"/>
            </a:pPr>
            <a:endParaRPr lang="en-US" sz="2000" dirty="0">
              <a:latin typeface="Cambria" panose="02040503050406030204" pitchFamily="18" charset="0"/>
            </a:endParaRPr>
          </a:p>
        </p:txBody>
      </p:sp>
      <p:sp>
        <p:nvSpPr>
          <p:cNvPr id="8" name="Rectangle 7"/>
          <p:cNvSpPr/>
          <p:nvPr/>
        </p:nvSpPr>
        <p:spPr>
          <a:xfrm>
            <a:off x="928662" y="1928802"/>
            <a:ext cx="6715172" cy="1014730"/>
          </a:xfrm>
          <a:prstGeom prst="rect">
            <a:avLst/>
          </a:prstGeom>
        </p:spPr>
        <p:txBody>
          <a:bodyPr wrap="square">
            <a:spAutoFit/>
          </a:bodyPr>
          <a:lstStyle/>
          <a:p>
            <a:pPr algn="just"/>
            <a:r>
              <a:rPr lang="en-IN" sz="2000" dirty="0" smtClean="0">
                <a:latin typeface="Times New Roman" panose="02020603050405020304" pitchFamily="18" charset="0"/>
                <a:cs typeface="Times New Roman" panose="02020603050405020304" pitchFamily="18" charset="0"/>
              </a:rPr>
              <a:t>In order to overcome the demerits of the existing system, we </a:t>
            </a:r>
            <a:r>
              <a:rPr lang="en-US" altLang="en-IN" sz="2000" dirty="0" smtClean="0">
                <a:latin typeface="Times New Roman" panose="02020603050405020304" pitchFamily="18" charset="0"/>
                <a:cs typeface="Times New Roman" panose="02020603050405020304" pitchFamily="18" charset="0"/>
              </a:rPr>
              <a:t>have done</a:t>
            </a:r>
            <a:r>
              <a:rPr lang="en-IN" sz="2000" dirty="0" smtClean="0">
                <a:latin typeface="Times New Roman" panose="02020603050405020304" pitchFamily="18" charset="0"/>
                <a:cs typeface="Times New Roman" panose="02020603050405020304" pitchFamily="18" charset="0"/>
              </a:rPr>
              <a:t> </a:t>
            </a:r>
            <a:r>
              <a:rPr lang="en-US" altLang="en-IN" sz="2000" dirty="0" smtClean="0">
                <a:latin typeface="Times New Roman" panose="02020603050405020304" pitchFamily="18" charset="0"/>
                <a:cs typeface="Times New Roman" panose="02020603050405020304" pitchFamily="18" charset="0"/>
              </a:rPr>
              <a:t>data </a:t>
            </a:r>
            <a:r>
              <a:rPr lang="en-IN" sz="2000" dirty="0" smtClean="0">
                <a:latin typeface="Times New Roman" panose="02020603050405020304" pitchFamily="18" charset="0"/>
                <a:cs typeface="Times New Roman" panose="02020603050405020304" pitchFamily="18" charset="0"/>
              </a:rPr>
              <a:t>analysis </a:t>
            </a:r>
            <a:r>
              <a:rPr lang="en-US" altLang="en-IN" sz="2000" dirty="0" smtClean="0">
                <a:latin typeface="Times New Roman" panose="02020603050405020304" pitchFamily="18" charset="0"/>
                <a:cs typeface="Times New Roman" panose="02020603050405020304" pitchFamily="18" charset="0"/>
              </a:rPr>
              <a:t>by </a:t>
            </a:r>
            <a:r>
              <a:rPr lang="en-US" sz="2000" dirty="0" smtClean="0">
                <a:latin typeface="Times New Roman" panose="02020603050405020304" pitchFamily="18" charset="0"/>
                <a:cs typeface="Times New Roman" panose="02020603050405020304" pitchFamily="18" charset="0"/>
              </a:rPr>
              <a:t>accessing </a:t>
            </a:r>
            <a:r>
              <a:rPr lang="en-US" altLang="en-IN" sz="2000" dirty="0" smtClean="0">
                <a:latin typeface="Times New Roman" panose="02020603050405020304" pitchFamily="18" charset="0"/>
                <a:cs typeface="Times New Roman" panose="02020603050405020304" pitchFamily="18" charset="0"/>
              </a:rPr>
              <a:t>some large datasets </a:t>
            </a:r>
            <a:r>
              <a:rPr lang="en-IN" sz="2000" dirty="0" smtClean="0">
                <a:latin typeface="Times New Roman" panose="02020603050405020304" pitchFamily="18" charset="0"/>
                <a:cs typeface="Times New Roman" panose="02020603050405020304" pitchFamily="18" charset="0"/>
              </a:rPr>
              <a:t>using tableau</a:t>
            </a:r>
            <a:endParaRPr lang="en-US" sz="2000" dirty="0">
              <a:latin typeface="Times New Roman" panose="02020603050405020304" pitchFamily="18" charset="0"/>
              <a:cs typeface="Times New Roman" panose="02020603050405020304" pitchFamily="18" charset="0"/>
            </a:endParaRPr>
          </a:p>
        </p:txBody>
      </p:sp>
      <p:sp>
        <p:nvSpPr>
          <p:cNvPr id="9" name="Rectangle 8"/>
          <p:cNvSpPr/>
          <p:nvPr/>
        </p:nvSpPr>
        <p:spPr>
          <a:xfrm flipV="1">
            <a:off x="500034" y="3214686"/>
            <a:ext cx="7358114" cy="369332"/>
          </a:xfrm>
          <a:prstGeom prst="rect">
            <a:avLst/>
          </a:prstGeom>
        </p:spPr>
        <p:txBody>
          <a:bodyPr wrap="square">
            <a:spAutoFit/>
          </a:bodyPr>
          <a:lstStyle/>
          <a:p>
            <a:endParaRPr lang="en-US" dirty="0"/>
          </a:p>
        </p:txBody>
      </p:sp>
      <p:sp>
        <p:nvSpPr>
          <p:cNvPr id="10" name="Rectangle 9"/>
          <p:cNvSpPr/>
          <p:nvPr/>
        </p:nvSpPr>
        <p:spPr>
          <a:xfrm>
            <a:off x="928662" y="3143248"/>
            <a:ext cx="6572296" cy="3476625"/>
          </a:xfrm>
          <a:prstGeom prst="rect">
            <a:avLst/>
          </a:prstGeom>
          <a:ln>
            <a:solidFill>
              <a:schemeClr val="bg1"/>
            </a:solidFill>
          </a:ln>
        </p:spPr>
        <p:txBody>
          <a:bodyPr wrap="square">
            <a:spAutoFit/>
          </a:bodyPr>
          <a:lstStyle/>
          <a:p>
            <a:pPr indent="0">
              <a:buFont typeface="Wingdings" panose="05000000000000000000" pitchFamily="2" charset="2"/>
              <a:buNone/>
            </a:pPr>
            <a:r>
              <a:rPr lang="en-US" sz="2000" b="1" u="sng" dirty="0" smtClean="0">
                <a:latin typeface="Times New Roman" panose="02020603050405020304" pitchFamily="18" charset="0"/>
                <a:cs typeface="Times New Roman" panose="02020603050405020304" pitchFamily="18" charset="0"/>
              </a:rPr>
              <a:t>Advantages over existing methods</a:t>
            </a:r>
            <a:endParaRPr lang="en-US" sz="2000" b="1" u="sng"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 Working with big data.</a:t>
            </a:r>
            <a:endParaRPr lang="en-IN" sz="20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 Fast transmit in Data</a:t>
            </a:r>
            <a:endParaRPr lang="en-IN" sz="2000"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pPr indent="0">
              <a:buFont typeface="Wingdings" panose="05000000000000000000" pitchFamily="2" charset="2"/>
              <a:buNone/>
            </a:pPr>
            <a:r>
              <a:rPr lang="en-US" sz="2000" b="1" u="sng" dirty="0" smtClean="0">
                <a:latin typeface="Times New Roman" panose="02020603050405020304" pitchFamily="18" charset="0"/>
                <a:cs typeface="Times New Roman" panose="02020603050405020304" pitchFamily="18" charset="0"/>
              </a:rPr>
              <a:t>Future Enhancements</a:t>
            </a:r>
            <a:endParaRPr lang="en-US" sz="2000" b="1" u="sng"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We can track the client who are pending with premium without renewing the policies.</a:t>
            </a:r>
            <a:endParaRPr lang="en-IN" sz="20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 </a:t>
            </a:r>
            <a:r>
              <a:rPr lang="en-US" altLang="en-IN" sz="2000" dirty="0" smtClean="0">
                <a:latin typeface="Times New Roman" panose="02020603050405020304" pitchFamily="18" charset="0"/>
                <a:cs typeface="Times New Roman" panose="02020603050405020304" pitchFamily="18" charset="0"/>
              </a:rPr>
              <a:t>P</a:t>
            </a:r>
            <a:r>
              <a:rPr lang="en-IN" sz="2000" dirty="0" smtClean="0">
                <a:latin typeface="Times New Roman" panose="02020603050405020304" pitchFamily="18" charset="0"/>
                <a:cs typeface="Times New Roman" panose="02020603050405020304" pitchFamily="18" charset="0"/>
              </a:rPr>
              <a:t>redicti</a:t>
            </a:r>
            <a:r>
              <a:rPr lang="en-US" altLang="en-IN" sz="2000" dirty="0" smtClean="0">
                <a:latin typeface="Times New Roman" panose="02020603050405020304" pitchFamily="18" charset="0"/>
                <a:cs typeface="Times New Roman" panose="02020603050405020304" pitchFamily="18" charset="0"/>
              </a:rPr>
              <a:t>ve analysis</a:t>
            </a:r>
            <a:r>
              <a:rPr lang="en-IN" sz="2000" dirty="0" smtClean="0">
                <a:latin typeface="Times New Roman" panose="02020603050405020304" pitchFamily="18" charset="0"/>
                <a:cs typeface="Times New Roman" panose="02020603050405020304" pitchFamily="18" charset="0"/>
              </a:rPr>
              <a:t> can be made </a:t>
            </a:r>
            <a:r>
              <a:rPr lang="en-US" altLang="en-IN" sz="2000" dirty="0" smtClean="0">
                <a:latin typeface="Times New Roman" panose="02020603050405020304" pitchFamily="18" charset="0"/>
                <a:cs typeface="Times New Roman" panose="02020603050405020304" pitchFamily="18" charset="0"/>
              </a:rPr>
              <a:t>for future cases</a:t>
            </a:r>
            <a:r>
              <a:rPr lang="en-IN" sz="2000" dirty="0" smtClean="0">
                <a:latin typeface="Times New Roman" panose="02020603050405020304" pitchFamily="18" charset="0"/>
                <a:cs typeface="Times New Roman" panose="02020603050405020304" pitchFamily="18" charset="0"/>
              </a:rPr>
              <a:t>.</a:t>
            </a:r>
            <a:endParaRPr lang="en-IN" sz="20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716280"/>
            <a:ext cx="8229600" cy="996950"/>
          </a:xfrm>
        </p:spPr>
        <p:txBody>
          <a:bodyPr>
            <a:normAutofit fontScale="90000"/>
          </a:bodyPr>
          <a:p>
            <a:r>
              <a:rPr lang="en-US">
                <a:sym typeface="+mn-ea"/>
              </a:rPr>
              <a:t>  </a:t>
            </a:r>
            <a:br>
              <a:rPr lang="en-US" dirty="0">
                <a:latin typeface="Cambria" panose="02040503050406030204" pitchFamily="18" charset="0"/>
              </a:rPr>
            </a:br>
            <a:r>
              <a:rPr lang="en-US">
                <a:sym typeface="+mn-ea"/>
              </a:rPr>
              <a:t>  </a:t>
            </a:r>
            <a:br>
              <a:rPr lang="en-US" dirty="0">
                <a:latin typeface="Cambria" panose="02040503050406030204" pitchFamily="18" charset="0"/>
              </a:rPr>
            </a:br>
            <a:r>
              <a:rPr lang="en-US" dirty="0">
                <a:latin typeface="Cambria" panose="02040503050406030204" pitchFamily="18" charset="0"/>
              </a:rPr>
              <a:t>Strategy</a:t>
            </a:r>
            <a:endParaRPr lang="en-US"/>
          </a:p>
        </p:txBody>
      </p:sp>
      <p:sp>
        <p:nvSpPr>
          <p:cNvPr id="3" name="Content Placeholder 2"/>
          <p:cNvSpPr>
            <a:spLocks noGrp="1"/>
          </p:cNvSpPr>
          <p:nvPr>
            <p:ph idx="1"/>
          </p:nvPr>
        </p:nvSpPr>
        <p:spPr/>
        <p:txBody>
          <a:bodyPr>
            <a:normAutofit fontScale="90000"/>
          </a:bodyPr>
          <a:p>
            <a:pPr marL="0" indent="0" algn="just">
              <a:lnSpc>
                <a:spcPct val="150000"/>
              </a:lnSpc>
              <a:buNone/>
            </a:pPr>
            <a:r>
              <a:rPr lang="en-US" dirty="0" smtClean="0">
                <a:latin typeface="Times New Roman" panose="02020603050405020304" pitchFamily="18" charset="0"/>
                <a:cs typeface="Times New Roman" panose="02020603050405020304" pitchFamily="18" charset="0"/>
                <a:sym typeface="+mn-ea"/>
              </a:rPr>
              <a:t>1. Subsequent claiming from policy holders (more accidental cases).</a:t>
            </a:r>
            <a:endParaRPr lang="en-US"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dirty="0" smtClean="0">
                <a:latin typeface="Times New Roman" panose="02020603050405020304" pitchFamily="18" charset="0"/>
                <a:cs typeface="Times New Roman" panose="02020603050405020304" pitchFamily="18" charset="0"/>
                <a:sym typeface="+mn-ea"/>
              </a:rPr>
              <a:t>2.Policy cancellation due to neglegance.</a:t>
            </a:r>
            <a:endParaRPr lang="en-US"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dirty="0" smtClean="0">
                <a:latin typeface="Times New Roman" panose="02020603050405020304" pitchFamily="18" charset="0"/>
                <a:cs typeface="Times New Roman" panose="02020603050405020304" pitchFamily="18" charset="0"/>
                <a:sym typeface="+mn-ea"/>
              </a:rPr>
              <a:t>3. Blacklist of Policy holders &amp; Vehicle, engine /chassis, incase of Motor policies.</a:t>
            </a:r>
            <a:endParaRPr lang="en-US"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dirty="0" smtClean="0">
                <a:latin typeface="Times New Roman" panose="02020603050405020304" pitchFamily="18" charset="0"/>
                <a:cs typeface="Times New Roman" panose="02020603050405020304" pitchFamily="18" charset="0"/>
                <a:sym typeface="+mn-ea"/>
              </a:rPr>
              <a:t>4.Theft &amp; fraudulent cases.</a:t>
            </a:r>
            <a:endParaRPr lang="en-IN" dirty="0" smtClean="0">
              <a:latin typeface="Times New Roman" panose="02020603050405020304" pitchFamily="18" charset="0"/>
              <a:cs typeface="Times New Roman" panose="02020603050405020304" pitchFamily="18" charset="0"/>
            </a:endParaRPr>
          </a:p>
          <a:p>
            <a:pPr algn="just">
              <a:lnSpc>
                <a:spcPct val="150000"/>
              </a:lnSpc>
            </a:pPr>
            <a:endParaRPr lang="en-IN"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dirty="0" smtClean="0">
                <a:latin typeface="Times New Roman" panose="02020603050405020304" pitchFamily="18" charset="0"/>
                <a:cs typeface="Times New Roman" panose="02020603050405020304" pitchFamily="18" charset="0"/>
                <a:sym typeface="+mn-ea"/>
              </a:rPr>
              <a:t> </a:t>
            </a:r>
            <a:endParaRPr lang="en-IN" dirty="0" smtClean="0">
              <a:latin typeface="Times New Roman" panose="02020603050405020304" pitchFamily="18" charset="0"/>
              <a:cs typeface="Times New Roman" panose="02020603050405020304" pitchFamily="18" charset="0"/>
            </a:endParaRPr>
          </a:p>
          <a:p>
            <a:pPr algn="just">
              <a:lnSpc>
                <a:spcPct val="150000"/>
              </a:lnSpc>
            </a:pPr>
            <a:endParaRPr lang="en-IN" dirty="0" smtClean="0">
              <a:latin typeface="Times New Roman" panose="02020603050405020304" pitchFamily="18" charset="0"/>
              <a:cs typeface="Times New Roman" panose="02020603050405020304" pitchFamily="18" charset="0"/>
            </a:endParaRPr>
          </a:p>
          <a:p>
            <a:pPr algn="just">
              <a:lnSpc>
                <a:spcPct val="150000"/>
              </a:lnSpc>
            </a:pPr>
            <a:endParaRPr lang="en-I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dirty="0" smtClean="0">
                <a:sym typeface="+mn-ea"/>
              </a:rPr>
              <a:t>ER Diagram</a:t>
            </a:r>
            <a:br>
              <a:rPr lang="en-US" dirty="0" smtClean="0">
                <a:sym typeface="+mn-ea"/>
              </a:rPr>
            </a:br>
            <a:endParaRPr lang="en-US"/>
          </a:p>
        </p:txBody>
      </p:sp>
      <p:sp>
        <p:nvSpPr>
          <p:cNvPr id="3" name="Content Placeholder 2"/>
          <p:cNvSpPr>
            <a:spLocks noGrp="1"/>
          </p:cNvSpPr>
          <p:nvPr>
            <p:ph idx="1"/>
          </p:nvPr>
        </p:nvSpPr>
        <p:spPr>
          <a:xfrm>
            <a:off x="457200" y="2064385"/>
            <a:ext cx="8229600" cy="4389120"/>
          </a:xfrm>
        </p:spPr>
        <p:txBody>
          <a:bodyPr/>
          <a:p>
            <a:pPr lvl="3"/>
            <a:r>
              <a:rPr lang="en-US"/>
              <a:t>.</a:t>
            </a:r>
            <a:endParaRPr lang="en-US"/>
          </a:p>
        </p:txBody>
      </p:sp>
      <p:sp>
        <p:nvSpPr>
          <p:cNvPr id="4" name="Flowchart: Process 3"/>
          <p:cNvSpPr/>
          <p:nvPr/>
        </p:nvSpPr>
        <p:spPr>
          <a:xfrm>
            <a:off x="588645" y="2833370"/>
            <a:ext cx="1254125" cy="761365"/>
          </a:xfrm>
          <a:prstGeom prst="flowChartProcess">
            <a:avLst/>
          </a:prstGeom>
        </p:spPr>
        <p:style>
          <a:lnRef idx="2">
            <a:schemeClr val="dk1"/>
          </a:lnRef>
          <a:fillRef idx="1">
            <a:schemeClr val="lt1"/>
          </a:fillRef>
          <a:effectRef idx="0">
            <a:schemeClr val="dk1"/>
          </a:effectRef>
          <a:fontRef idx="minor">
            <a:schemeClr val="dk1"/>
          </a:fontRef>
        </p:style>
        <p:txBody>
          <a:bodyPr rtlCol="0" anchor="ctr"/>
          <a:p>
            <a:pPr algn="ctr"/>
            <a:r>
              <a:rPr lang="en-US"/>
              <a:t>Policy Holder / Insured</a:t>
            </a:r>
            <a:endParaRPr lang="en-US"/>
          </a:p>
        </p:txBody>
      </p:sp>
      <p:cxnSp>
        <p:nvCxnSpPr>
          <p:cNvPr id="5" name="Straight Connector 4"/>
          <p:cNvCxnSpPr/>
          <p:nvPr/>
        </p:nvCxnSpPr>
        <p:spPr>
          <a:xfrm>
            <a:off x="1842770" y="3286125"/>
            <a:ext cx="962660" cy="20955"/>
          </a:xfrm>
          <a:prstGeom prst="line">
            <a:avLst/>
          </a:prstGeom>
        </p:spPr>
        <p:style>
          <a:lnRef idx="1">
            <a:schemeClr val="dk1"/>
          </a:lnRef>
          <a:fillRef idx="0">
            <a:schemeClr val="dk1"/>
          </a:fillRef>
          <a:effectRef idx="0">
            <a:schemeClr val="dk1"/>
          </a:effectRef>
          <a:fontRef idx="minor">
            <a:schemeClr val="tx1"/>
          </a:fontRef>
        </p:style>
      </p:cxnSp>
      <p:sp>
        <p:nvSpPr>
          <p:cNvPr id="6" name="Flowchart: Decision 5"/>
          <p:cNvSpPr/>
          <p:nvPr/>
        </p:nvSpPr>
        <p:spPr>
          <a:xfrm>
            <a:off x="2505710" y="2833370"/>
            <a:ext cx="1594485" cy="92710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p>
            <a:pPr algn="ctr"/>
            <a:r>
              <a:rPr lang="en-US"/>
              <a:t>owns</a:t>
            </a:r>
            <a:endParaRPr lang="en-US"/>
          </a:p>
        </p:txBody>
      </p:sp>
      <p:sp>
        <p:nvSpPr>
          <p:cNvPr id="7" name="Flowchart: Process 6"/>
          <p:cNvSpPr/>
          <p:nvPr/>
        </p:nvSpPr>
        <p:spPr>
          <a:xfrm>
            <a:off x="5147945" y="3031490"/>
            <a:ext cx="1698625" cy="529590"/>
          </a:xfrm>
          <a:prstGeom prst="flowChartProcess">
            <a:avLst/>
          </a:prstGeom>
        </p:spPr>
        <p:style>
          <a:lnRef idx="2">
            <a:schemeClr val="dk1"/>
          </a:lnRef>
          <a:fillRef idx="1">
            <a:schemeClr val="lt1"/>
          </a:fillRef>
          <a:effectRef idx="0">
            <a:schemeClr val="dk1"/>
          </a:effectRef>
          <a:fontRef idx="minor">
            <a:schemeClr val="dk1"/>
          </a:fontRef>
        </p:style>
        <p:txBody>
          <a:bodyPr rtlCol="0" anchor="ctr"/>
          <a:p>
            <a:pPr algn="ctr"/>
            <a:r>
              <a:rPr lang="en-US"/>
              <a:t>Insurance Policy </a:t>
            </a:r>
            <a:endParaRPr lang="en-US"/>
          </a:p>
        </p:txBody>
      </p:sp>
      <p:sp>
        <p:nvSpPr>
          <p:cNvPr id="8" name="Flowchart: Decision 7"/>
          <p:cNvSpPr/>
          <p:nvPr/>
        </p:nvSpPr>
        <p:spPr>
          <a:xfrm>
            <a:off x="4808855" y="4036060"/>
            <a:ext cx="2248535" cy="1049655"/>
          </a:xfrm>
          <a:prstGeom prst="flowChartDecision">
            <a:avLst/>
          </a:prstGeom>
        </p:spPr>
        <p:style>
          <a:lnRef idx="2">
            <a:schemeClr val="dk1"/>
          </a:lnRef>
          <a:fillRef idx="1">
            <a:schemeClr val="lt1"/>
          </a:fillRef>
          <a:effectRef idx="0">
            <a:schemeClr val="dk1"/>
          </a:effectRef>
          <a:fontRef idx="minor">
            <a:schemeClr val="dk1"/>
          </a:fontRef>
        </p:style>
        <p:txBody>
          <a:bodyPr rtlCol="0" anchor="ctr"/>
          <a:p>
            <a:pPr algn="ctr"/>
            <a:r>
              <a:rPr lang="en-US"/>
              <a:t>Check for Renewal</a:t>
            </a:r>
            <a:endParaRPr lang="en-US"/>
          </a:p>
        </p:txBody>
      </p:sp>
      <p:cxnSp>
        <p:nvCxnSpPr>
          <p:cNvPr id="10" name="Straight Connector 9"/>
          <p:cNvCxnSpPr>
            <a:stCxn id="6" idx="3"/>
          </p:cNvCxnSpPr>
          <p:nvPr/>
        </p:nvCxnSpPr>
        <p:spPr>
          <a:xfrm flipV="1">
            <a:off x="4100195" y="3284855"/>
            <a:ext cx="1047750" cy="12065"/>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H="1">
            <a:off x="5927090" y="3573145"/>
            <a:ext cx="12700" cy="462915"/>
          </a:xfrm>
          <a:prstGeom prst="line">
            <a:avLst/>
          </a:prstGeom>
        </p:spPr>
        <p:style>
          <a:lnRef idx="1">
            <a:schemeClr val="dk1"/>
          </a:lnRef>
          <a:fillRef idx="0">
            <a:schemeClr val="dk1"/>
          </a:fillRef>
          <a:effectRef idx="0">
            <a:schemeClr val="dk1"/>
          </a:effectRef>
          <a:fontRef idx="minor">
            <a:schemeClr val="tx1"/>
          </a:fontRef>
        </p:style>
      </p:cxnSp>
      <p:sp>
        <p:nvSpPr>
          <p:cNvPr id="12" name="Oval 11"/>
          <p:cNvSpPr/>
          <p:nvPr/>
        </p:nvSpPr>
        <p:spPr>
          <a:xfrm>
            <a:off x="4100195" y="5866765"/>
            <a:ext cx="1634490" cy="58674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t>Renewed on time</a:t>
            </a:r>
            <a:endParaRPr lang="en-US"/>
          </a:p>
        </p:txBody>
      </p:sp>
      <p:cxnSp>
        <p:nvCxnSpPr>
          <p:cNvPr id="13" name="Straight Connector 12"/>
          <p:cNvCxnSpPr>
            <a:stCxn id="8" idx="2"/>
            <a:endCxn id="12" idx="0"/>
          </p:cNvCxnSpPr>
          <p:nvPr/>
        </p:nvCxnSpPr>
        <p:spPr>
          <a:xfrm flipH="1">
            <a:off x="4917440" y="5085715"/>
            <a:ext cx="1016000" cy="781050"/>
          </a:xfrm>
          <a:prstGeom prst="line">
            <a:avLst/>
          </a:prstGeom>
        </p:spPr>
        <p:style>
          <a:lnRef idx="1">
            <a:schemeClr val="dk1"/>
          </a:lnRef>
          <a:fillRef idx="0">
            <a:schemeClr val="dk1"/>
          </a:fillRef>
          <a:effectRef idx="0">
            <a:schemeClr val="dk1"/>
          </a:effectRef>
          <a:fontRef idx="minor">
            <a:schemeClr val="tx1"/>
          </a:fontRef>
        </p:style>
      </p:cxnSp>
      <p:sp>
        <p:nvSpPr>
          <p:cNvPr id="14" name="Oval 13"/>
          <p:cNvSpPr/>
          <p:nvPr/>
        </p:nvSpPr>
        <p:spPr>
          <a:xfrm>
            <a:off x="95885" y="1784985"/>
            <a:ext cx="1334135" cy="50800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t>Policy No</a:t>
            </a:r>
            <a:endParaRPr lang="en-US"/>
          </a:p>
        </p:txBody>
      </p:sp>
      <p:sp>
        <p:nvSpPr>
          <p:cNvPr id="15" name="Oval 14"/>
          <p:cNvSpPr/>
          <p:nvPr/>
        </p:nvSpPr>
        <p:spPr>
          <a:xfrm>
            <a:off x="1513205" y="1847215"/>
            <a:ext cx="1410970" cy="44577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t>name</a:t>
            </a:r>
            <a:endParaRPr lang="en-US"/>
          </a:p>
        </p:txBody>
      </p:sp>
      <p:cxnSp>
        <p:nvCxnSpPr>
          <p:cNvPr id="16" name="Straight Connector 15"/>
          <p:cNvCxnSpPr>
            <a:endCxn id="4" idx="0"/>
          </p:cNvCxnSpPr>
          <p:nvPr/>
        </p:nvCxnSpPr>
        <p:spPr>
          <a:xfrm>
            <a:off x="588645" y="2292985"/>
            <a:ext cx="627380" cy="540385"/>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1332865" y="2292985"/>
            <a:ext cx="1002665" cy="540385"/>
          </a:xfrm>
          <a:prstGeom prst="line">
            <a:avLst/>
          </a:prstGeom>
        </p:spPr>
        <p:style>
          <a:lnRef idx="1">
            <a:schemeClr val="dk1"/>
          </a:lnRef>
          <a:fillRef idx="0">
            <a:schemeClr val="dk1"/>
          </a:fillRef>
          <a:effectRef idx="0">
            <a:schemeClr val="dk1"/>
          </a:effectRef>
          <a:fontRef idx="minor">
            <a:schemeClr val="tx1"/>
          </a:fontRef>
        </p:style>
      </p:cxnSp>
      <p:sp>
        <p:nvSpPr>
          <p:cNvPr id="18" name="Oval 17"/>
          <p:cNvSpPr/>
          <p:nvPr/>
        </p:nvSpPr>
        <p:spPr>
          <a:xfrm>
            <a:off x="3209925" y="1609725"/>
            <a:ext cx="1938020" cy="85852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t>Policy Effective date</a:t>
            </a:r>
            <a:endParaRPr lang="en-US"/>
          </a:p>
        </p:txBody>
      </p:sp>
      <p:sp>
        <p:nvSpPr>
          <p:cNvPr id="19" name="Oval 18"/>
          <p:cNvSpPr/>
          <p:nvPr/>
        </p:nvSpPr>
        <p:spPr>
          <a:xfrm>
            <a:off x="4956810" y="1150620"/>
            <a:ext cx="1510665" cy="634365"/>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p>
            <a:pPr algn="ctr"/>
            <a:r>
              <a:rPr lang="en-US"/>
              <a:t>Renewal date</a:t>
            </a:r>
            <a:endParaRPr lang="en-US"/>
          </a:p>
        </p:txBody>
      </p:sp>
      <p:cxnSp>
        <p:nvCxnSpPr>
          <p:cNvPr id="20" name="Straight Connector 19"/>
          <p:cNvCxnSpPr/>
          <p:nvPr/>
        </p:nvCxnSpPr>
        <p:spPr>
          <a:xfrm>
            <a:off x="4439285" y="2469515"/>
            <a:ext cx="852805" cy="561975"/>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a:stCxn id="19" idx="4"/>
            <a:endCxn id="7" idx="0"/>
          </p:cNvCxnSpPr>
          <p:nvPr/>
        </p:nvCxnSpPr>
        <p:spPr>
          <a:xfrm>
            <a:off x="5712460" y="1784985"/>
            <a:ext cx="285115" cy="1246505"/>
          </a:xfrm>
          <a:prstGeom prst="line">
            <a:avLst/>
          </a:prstGeom>
        </p:spPr>
        <p:style>
          <a:lnRef idx="1">
            <a:schemeClr val="dk1"/>
          </a:lnRef>
          <a:fillRef idx="0">
            <a:schemeClr val="dk1"/>
          </a:fillRef>
          <a:effectRef idx="0">
            <a:schemeClr val="dk1"/>
          </a:effectRef>
          <a:fontRef idx="minor">
            <a:schemeClr val="tx1"/>
          </a:fontRef>
        </p:style>
      </p:cxnSp>
      <p:sp>
        <p:nvSpPr>
          <p:cNvPr id="9" name="Oval 8"/>
          <p:cNvSpPr/>
          <p:nvPr/>
        </p:nvSpPr>
        <p:spPr>
          <a:xfrm>
            <a:off x="6541770" y="1150620"/>
            <a:ext cx="2041525" cy="634365"/>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p>
            <a:pPr algn="ctr"/>
            <a:r>
              <a:rPr lang="en-US"/>
              <a:t>Cancellation details</a:t>
            </a:r>
            <a:endParaRPr lang="en-US"/>
          </a:p>
        </p:txBody>
      </p:sp>
      <p:sp>
        <p:nvSpPr>
          <p:cNvPr id="22" name="Oval 21"/>
          <p:cNvSpPr/>
          <p:nvPr/>
        </p:nvSpPr>
        <p:spPr>
          <a:xfrm>
            <a:off x="7458075" y="1847215"/>
            <a:ext cx="1542415" cy="552450"/>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p>
            <a:pPr algn="ctr"/>
            <a:r>
              <a:rPr lang="en-US"/>
              <a:t>Policy Type</a:t>
            </a:r>
            <a:endParaRPr lang="en-US"/>
          </a:p>
        </p:txBody>
      </p:sp>
      <p:sp>
        <p:nvSpPr>
          <p:cNvPr id="23" name="Oval 22"/>
          <p:cNvSpPr/>
          <p:nvPr/>
        </p:nvSpPr>
        <p:spPr>
          <a:xfrm>
            <a:off x="2505710" y="5163820"/>
            <a:ext cx="2155190" cy="58674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t>Policy cancellation</a:t>
            </a:r>
            <a:endParaRPr lang="en-US"/>
          </a:p>
        </p:txBody>
      </p:sp>
      <p:sp>
        <p:nvSpPr>
          <p:cNvPr id="24" name="Oval 23"/>
          <p:cNvSpPr/>
          <p:nvPr/>
        </p:nvSpPr>
        <p:spPr>
          <a:xfrm>
            <a:off x="5856605" y="5981700"/>
            <a:ext cx="2243455" cy="58674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t>Theft / Fraud cases</a:t>
            </a:r>
            <a:endParaRPr lang="en-US"/>
          </a:p>
        </p:txBody>
      </p:sp>
      <p:sp>
        <p:nvSpPr>
          <p:cNvPr id="25" name="Oval 24"/>
          <p:cNvSpPr/>
          <p:nvPr/>
        </p:nvSpPr>
        <p:spPr>
          <a:xfrm>
            <a:off x="7458075" y="5182870"/>
            <a:ext cx="1634490" cy="58674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t>Blacklist details</a:t>
            </a:r>
            <a:endParaRPr lang="en-US"/>
          </a:p>
        </p:txBody>
      </p:sp>
      <p:cxnSp>
        <p:nvCxnSpPr>
          <p:cNvPr id="26" name="Straight Connector 25"/>
          <p:cNvCxnSpPr/>
          <p:nvPr/>
        </p:nvCxnSpPr>
        <p:spPr>
          <a:xfrm flipH="1">
            <a:off x="6109335" y="1758315"/>
            <a:ext cx="1071880" cy="12998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6109335" y="2329180"/>
            <a:ext cx="1990725" cy="7289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23" idx="7"/>
          </p:cNvCxnSpPr>
          <p:nvPr/>
        </p:nvCxnSpPr>
        <p:spPr>
          <a:xfrm flipH="1">
            <a:off x="4345305" y="5085080"/>
            <a:ext cx="1522730" cy="164465"/>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endCxn id="24" idx="0"/>
          </p:cNvCxnSpPr>
          <p:nvPr/>
        </p:nvCxnSpPr>
        <p:spPr>
          <a:xfrm>
            <a:off x="5939790" y="5085080"/>
            <a:ext cx="1038860" cy="89662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a:endCxn id="25" idx="2"/>
          </p:cNvCxnSpPr>
          <p:nvPr/>
        </p:nvCxnSpPr>
        <p:spPr>
          <a:xfrm>
            <a:off x="5939790" y="5085080"/>
            <a:ext cx="1518285" cy="39116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Data flow Diagram</a:t>
            </a:r>
            <a:br>
              <a:rPr lang="en-US"/>
            </a:br>
            <a:endParaRPr lang="en-US"/>
          </a:p>
        </p:txBody>
      </p:sp>
      <p:sp>
        <p:nvSpPr>
          <p:cNvPr id="3" name="Content Placeholder 2"/>
          <p:cNvSpPr>
            <a:spLocks noGrp="1"/>
          </p:cNvSpPr>
          <p:nvPr>
            <p:ph idx="1"/>
          </p:nvPr>
        </p:nvSpPr>
        <p:spPr/>
        <p:txBody>
          <a:bodyPr/>
          <a:p>
            <a:pPr marL="0" indent="0">
              <a:buNone/>
            </a:pPr>
            <a:r>
              <a:rPr lang="en-US">
                <a:sym typeface="+mn-ea"/>
              </a:rPr>
              <a:t>Level 0</a:t>
            </a:r>
            <a:endParaRPr lang="en-US">
              <a:sym typeface="+mn-ea"/>
            </a:endParaRPr>
          </a:p>
          <a:p>
            <a:pPr marL="0" indent="0">
              <a:buNone/>
            </a:pPr>
            <a:endParaRPr lang="en-US"/>
          </a:p>
          <a:p>
            <a:pPr marL="0" indent="0">
              <a:buNone/>
            </a:pPr>
            <a:endParaRPr lang="en-US"/>
          </a:p>
          <a:p>
            <a:pPr marL="0" indent="0">
              <a:buNone/>
            </a:pPr>
            <a:endParaRPr lang="en-US"/>
          </a:p>
        </p:txBody>
      </p:sp>
      <p:pic>
        <p:nvPicPr>
          <p:cNvPr id="4" name="Content Placeholder 3"/>
          <p:cNvPicPr>
            <a:picLocks noChangeAspect="1"/>
          </p:cNvPicPr>
          <p:nvPr>
            <p:ph sz="half" idx="2"/>
          </p:nvPr>
        </p:nvPicPr>
        <p:blipFill>
          <a:blip r:embed="rId1"/>
          <a:stretch>
            <a:fillRect/>
          </a:stretch>
        </p:blipFill>
        <p:spPr>
          <a:xfrm>
            <a:off x="1240155" y="2494280"/>
            <a:ext cx="6722745" cy="25939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Level 1</a:t>
            </a:r>
            <a:endParaRPr lang="en-US"/>
          </a:p>
        </p:txBody>
      </p:sp>
      <p:pic>
        <p:nvPicPr>
          <p:cNvPr id="4" name="Content Placeholder 3"/>
          <p:cNvPicPr>
            <a:picLocks noChangeAspect="1"/>
          </p:cNvPicPr>
          <p:nvPr>
            <p:ph idx="1"/>
          </p:nvPr>
        </p:nvPicPr>
        <p:blipFill>
          <a:blip r:embed="rId1"/>
          <a:stretch>
            <a:fillRect/>
          </a:stretch>
        </p:blipFill>
        <p:spPr>
          <a:xfrm>
            <a:off x="1400810" y="2379345"/>
            <a:ext cx="6927215" cy="34423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Level 2</a:t>
            </a:r>
            <a:endParaRPr lang="en-US"/>
          </a:p>
        </p:txBody>
      </p:sp>
      <p:pic>
        <p:nvPicPr>
          <p:cNvPr id="4" name="Content Placeholder 3"/>
          <p:cNvPicPr>
            <a:picLocks noChangeAspect="1"/>
          </p:cNvPicPr>
          <p:nvPr>
            <p:ph idx="1"/>
          </p:nvPr>
        </p:nvPicPr>
        <p:blipFill>
          <a:blip r:embed="rId1"/>
          <a:stretch>
            <a:fillRect/>
          </a:stretch>
        </p:blipFill>
        <p:spPr>
          <a:xfrm>
            <a:off x="1350645" y="1956435"/>
            <a:ext cx="6523990" cy="411162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2603</Words>
  <Application>WPS Presentation</Application>
  <PresentationFormat>On-screen Show (4:3)</PresentationFormat>
  <Paragraphs>153</Paragraphs>
  <Slides>25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25</vt:i4>
      </vt:variant>
    </vt:vector>
  </HeadingPairs>
  <TitlesOfParts>
    <vt:vector size="39" baseType="lpstr">
      <vt:lpstr>Arial</vt:lpstr>
      <vt:lpstr>SimSun</vt:lpstr>
      <vt:lpstr>Wingdings</vt:lpstr>
      <vt:lpstr>Wingdings 2</vt:lpstr>
      <vt:lpstr>Times New Roman</vt:lpstr>
      <vt:lpstr>Cambria</vt:lpstr>
      <vt:lpstr>Constantia</vt:lpstr>
      <vt:lpstr>Microsoft YaHei</vt:lpstr>
      <vt:lpstr>Arial Unicode MS</vt:lpstr>
      <vt:lpstr>Calibri</vt:lpstr>
      <vt:lpstr>Wingdings</vt:lpstr>
      <vt:lpstr>Chiller</vt:lpstr>
      <vt:lpstr>Segoe Print</vt:lpstr>
      <vt:lpstr>Flow</vt:lpstr>
      <vt:lpstr>Investigating the losses of Insurance  Renewal </vt:lpstr>
      <vt:lpstr>       Abstract</vt:lpstr>
      <vt:lpstr>Area Introduction-Existing system</vt:lpstr>
      <vt:lpstr>Proposed System</vt:lpstr>
      <vt:lpstr>      Strategy</vt:lpstr>
      <vt:lpstr>ER Diagram </vt:lpstr>
      <vt:lpstr>Data flow Diagram </vt:lpstr>
      <vt:lpstr>Level 1</vt:lpstr>
      <vt:lpstr>Level 2</vt:lpstr>
      <vt:lpstr>Level 3</vt:lpstr>
      <vt:lpstr>Module Splitup</vt:lpstr>
      <vt:lpstr>Module 1-For strategy #1- Subsequent claiming (Dataset)</vt:lpstr>
      <vt:lpstr>Data cleaning</vt:lpstr>
      <vt:lpstr>Pie-Chart</vt:lpstr>
      <vt:lpstr>Data Visualization Type 1 </vt:lpstr>
      <vt:lpstr>Type 2</vt:lpstr>
      <vt:lpstr>Type 3</vt:lpstr>
      <vt:lpstr>K-Means</vt:lpstr>
      <vt:lpstr>PowerPoint 演示文稿</vt:lpstr>
      <vt:lpstr>PowerPoint 演示文稿</vt:lpstr>
      <vt:lpstr>PowerPoint 演示文稿</vt:lpstr>
      <vt:lpstr>PowerPoint 演示文稿</vt:lpstr>
      <vt:lpstr>PowerPoint 演示文稿</vt:lpstr>
      <vt:lpstr> Software Requirements</vt:lpstr>
      <vt:lpstr>PowerPoint 演示文稿</vt:lpstr>
    </vt:vector>
  </TitlesOfParts>
  <Company>kgisl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vineetha</cp:lastModifiedBy>
  <cp:revision>82</cp:revision>
  <dcterms:created xsi:type="dcterms:W3CDTF">2011-12-09T06:36:00Z</dcterms:created>
  <dcterms:modified xsi:type="dcterms:W3CDTF">2019-03-06T15:19:29Z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