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F983F-7E60-4EB8-B0DE-D0BF8546859D}" v="50" dt="2023-10-02T02:27:34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31EE-E8E0-6449-B845-738F7281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60CC-3FB8-A07D-00C5-EDC7B60BD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2500-6DE9-3FBD-EF9A-F849D8AF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0864-2F40-4664-F12A-3D280941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6DA1-D866-B1E0-163E-B3E894BF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8AC3-1D1D-DB01-B8D3-6BC405EC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5F01E-3382-5690-1C74-CF1F0886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E35D-E902-365B-F77C-3B0A8310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855A-97D4-8554-D859-FA1486B0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F5C5-EE74-533F-EE98-B56D56B6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767CF-F310-C982-397B-19D513384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6EC64-5D26-464C-E7D0-F2AB5919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3C7C-A4A0-4CD2-1696-A38653D3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B6DA-B04A-4F15-6A03-36344DDB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DECD-6FF9-0ABA-CFD2-69A63A47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52C5-404D-917B-86E5-F66CB449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20F6-3EF5-CF25-2029-C5FA4481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B7A3-FD24-4791-8993-EAB129F2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C28E-CFAA-36C5-7C24-99C99FE5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8313-42F3-7589-8EF2-21D5F06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8CA-B915-E969-D494-DEE7FD18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AB60-73A0-DDC2-2A6F-9C14E901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927E-7F65-DE08-1328-A1D4E85B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35B1-7610-FF59-9B5C-80253A67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A0E4-5239-E268-19BF-C0678119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506-03AC-E85C-D962-8D60998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4D50-5B82-0A12-0899-3A05F3144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55CA1-9764-305E-BEFA-2326D351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0F71-DC03-6DB4-9D80-311538CC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FAEF-4C06-67A6-A38D-79972DE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4DE3-037B-CC90-20B5-40545FFA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C0D1-2853-E59F-D116-AE8AD3ED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98F6-7832-AC5E-B3AB-4CCE9A2B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71FAF-1B74-26DD-EB51-90C24545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20D2C-304A-1053-DA8A-E5C5448A8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01B5B-FFEA-AE0E-A0AE-1C79B5B9F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6F7C2-5B34-C1D8-3B7C-46CD784B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4C2D-D40A-4690-D1C6-9B278040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1495-6800-B0AF-184E-681677B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9A64-EBD2-2014-1499-312A561A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DBD3E-3D2E-4814-8BDE-BD95AAF5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C040-8E62-AB11-164D-958764C8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D33CE-33E2-1272-C783-B14CA45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BE2F2-0755-6A06-F676-7FD7C327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E5FA4-4736-3209-AEAC-C24601ED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F947-DEB5-7E58-EB8E-F11859B5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DC5-C97D-DD74-F1D8-D7EE3D3C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BD7D-4F1D-0E6D-7544-1ECE0800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8EE3-9911-32CE-E024-7994CE5D5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DCC9-7102-FF18-5185-C16FCEEA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FEE1-A592-D978-FA3D-F592FEC0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C7CD1-5248-D697-71D8-174AF9D4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B60-0D91-527E-7F20-3BB3C16F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7DDE9-C955-CE36-D1D0-2FEE8F8E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138E-345B-BA8F-79C8-F744B3F7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D85F-0AA1-0562-0922-2BD44B4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7A4C-05FB-D8E9-7791-7943496F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8216-26D8-3FEB-CD55-93480043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0DAE0-94A7-C81F-5623-99D600DE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569E-75CB-3219-4AF3-2139DB9A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E235-3789-E7AD-C0D8-DF291B76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B495-06C5-476B-B1FE-4CDEC126071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55E5-05DD-E588-2950-D4261B38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A861-6559-430D-0BCB-A2A3B15D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payment-card-fraud-losses-reach-27-85-billion-30096323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FA440-09D9-A30A-87B1-D8BD55FA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3420994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200" b="1" dirty="0">
                <a:solidFill>
                  <a:schemeClr val="tx2"/>
                </a:solidFill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121FE-DF5A-E344-599F-7F7C6D461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0213" y="494623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Project 4 – Group 4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person holding a calculator and a credit card&#10;&#10;Description automatically generated">
            <a:extLst>
              <a:ext uri="{FF2B5EF4-FFF2-40B4-BE49-F238E27FC236}">
                <a16:creationId xmlns:a16="http://schemas.microsoft.com/office/drawing/2014/main" id="{333CB539-0BBC-28A8-0C77-79F0DE5B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379634"/>
            <a:ext cx="4141760" cy="301313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23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Evaluate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9995545" y="697251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D6628B2D-3135-B054-050C-0DC9D0EE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5" y="1073533"/>
            <a:ext cx="7490691" cy="5710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0D9A94-7448-7F2D-9173-3CEE8E87F880}"/>
              </a:ext>
            </a:extLst>
          </p:cNvPr>
          <p:cNvSpPr txBox="1"/>
          <p:nvPr/>
        </p:nvSpPr>
        <p:spPr>
          <a:xfrm>
            <a:off x="7426472" y="4332121"/>
            <a:ext cx="436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Conclusion: 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sz="1800" i="1" dirty="0">
                <a:solidFill>
                  <a:schemeClr val="tx2"/>
                </a:solidFill>
                <a:effectLst/>
                <a:latin typeface="Söhne"/>
              </a:rPr>
              <a:t>odel performs well for Class 0. For Class 1, there is room for improvement in recall. 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Project proposal  and Team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4"/>
            <a:ext cx="9833548" cy="4877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Proposal : </a:t>
            </a:r>
            <a:r>
              <a:rPr lang="en-US" sz="2400" kern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a fraud detection model for a credit card company that will help identify potentially fraudulent transactions.</a:t>
            </a:r>
          </a:p>
          <a:p>
            <a:pPr marL="0" indent="0">
              <a:buNone/>
            </a:pPr>
            <a:endParaRPr lang="en-US" sz="2400" kern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card fraud/Identity theft on the rise post pandemic.</a:t>
            </a:r>
          </a:p>
          <a:p>
            <a:pPr marL="0" indent="0">
              <a:buNone/>
            </a:pPr>
            <a:endParaRPr lang="en-US" sz="2400" kern="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latest </a:t>
            </a:r>
            <a:r>
              <a:rPr lang="en-US" sz="1600" b="0" i="0" u="sng" dirty="0" err="1">
                <a:solidFill>
                  <a:srgbClr val="0563C1"/>
                </a:solidFill>
                <a:effectLst/>
                <a:latin typeface="aver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Nilson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aver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Report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averta"/>
              </a:rPr>
              <a:t>, </a:t>
            </a:r>
            <a:r>
              <a:rPr lang="en-US" sz="24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is #1 in terms of credit card fraud.</a:t>
            </a:r>
          </a:p>
          <a:p>
            <a:pPr marL="0" indent="0">
              <a:buNone/>
            </a:pPr>
            <a:endParaRPr lang="en-US" sz="2400" b="1" kern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</a:t>
            </a:r>
          </a:p>
          <a:p>
            <a:pPr marL="0" indent="0">
              <a:buNone/>
            </a:pPr>
            <a:endParaRPr lang="en-US" sz="24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393EB-E2D0-19D9-0212-C9CA20AD72D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E2A16B-C183-32F2-21F5-B92A0E9B4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74769"/>
              </p:ext>
            </p:extLst>
          </p:nvPr>
        </p:nvGraphicFramePr>
        <p:xfrm>
          <a:off x="1457239" y="4918667"/>
          <a:ext cx="8121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752">
                  <a:extLst>
                    <a:ext uri="{9D8B030D-6E8A-4147-A177-3AD203B41FA5}">
                      <a16:colId xmlns:a16="http://schemas.microsoft.com/office/drawing/2014/main" val="3047837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738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Krishna Patel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Susan Abraham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Vineetha Ramachandra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Nancy K Sakyi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Andi Mysllinj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Surender Raman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5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Dataset and nature of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3"/>
            <a:ext cx="9833548" cy="4600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Dataset source:  </a:t>
            </a:r>
            <a:r>
              <a:rPr lang="en-US" sz="2400" dirty="0">
                <a:hlinkClick r:id="rId2"/>
              </a:rPr>
              <a:t>Credit Card Fraud Detection (kaggle.com)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- Dataset presents transactions made by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credit cards in September 2013 (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Inter"/>
              </a:rPr>
              <a:t>2 days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) by European cardholders.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Data contains numerical input variables (v1, v2, …….v28) which are the result of a PCA transformation.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Time and Amount have not been transformed.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Data classified into Fraudulent and Legitimate transactions.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E1199F-2911-F6A5-68B1-C06FEB57905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92" y="146649"/>
            <a:ext cx="9833548" cy="90371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Technology stack, Data analysis,  ML model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3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39CA54-111B-1059-090B-D0B5171E7F4B}"/>
              </a:ext>
            </a:extLst>
          </p:cNvPr>
          <p:cNvSpPr txBox="1"/>
          <p:nvPr/>
        </p:nvSpPr>
        <p:spPr>
          <a:xfrm>
            <a:off x="10115766" y="716382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511476-89B3-9A4C-BE40-EA869FFC09D6}"/>
              </a:ext>
            </a:extLst>
          </p:cNvPr>
          <p:cNvSpPr/>
          <p:nvPr/>
        </p:nvSpPr>
        <p:spPr>
          <a:xfrm>
            <a:off x="1465553" y="1573224"/>
            <a:ext cx="3147894" cy="14283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Language: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FD7B-E926-31C1-EE27-4C38752E20A7}"/>
              </a:ext>
            </a:extLst>
          </p:cNvPr>
          <p:cNvSpPr/>
          <p:nvPr/>
        </p:nvSpPr>
        <p:spPr>
          <a:xfrm>
            <a:off x="4722750" y="2897251"/>
            <a:ext cx="3732054" cy="1525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Libraries :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Pandas, scikit-learn, </a:t>
            </a:r>
            <a:r>
              <a:rPr lang="en-US" b="1" dirty="0" err="1">
                <a:solidFill>
                  <a:schemeClr val="tx2"/>
                </a:solidFill>
              </a:rPr>
              <a:t>pySpark</a:t>
            </a:r>
            <a:r>
              <a:rPr lang="en-US" b="1" dirty="0">
                <a:solidFill>
                  <a:schemeClr val="tx2"/>
                </a:solidFill>
              </a:rPr>
              <a:t> matplotlib/seaborn, imblearn,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3B52A-8F33-33EB-5388-F2D2105330B9}"/>
              </a:ext>
            </a:extLst>
          </p:cNvPr>
          <p:cNvSpPr/>
          <p:nvPr/>
        </p:nvSpPr>
        <p:spPr>
          <a:xfrm>
            <a:off x="3039500" y="4716573"/>
            <a:ext cx="4042325" cy="1847841"/>
          </a:xfrm>
          <a:prstGeom prst="roundRect">
            <a:avLst/>
          </a:prstGeom>
          <a:solidFill>
            <a:srgbClr val="E1F6F7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ML Model: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Supervised Learning -&gt; RandomForest</a:t>
            </a:r>
          </a:p>
        </p:txBody>
      </p:sp>
    </p:spTree>
    <p:extLst>
      <p:ext uri="{BB962C8B-B14F-4D97-AF65-F5344CB8AC3E}">
        <p14:creationId xmlns:p14="http://schemas.microsoft.com/office/powerpoint/2010/main" val="14682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Different steps involved in building a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4F2183-861E-7CF0-9B9B-4FCEC03CEDCA}"/>
              </a:ext>
            </a:extLst>
          </p:cNvPr>
          <p:cNvSpPr/>
          <p:nvPr/>
        </p:nvSpPr>
        <p:spPr>
          <a:xfrm>
            <a:off x="439946" y="783747"/>
            <a:ext cx="4675517" cy="2908360"/>
          </a:xfrm>
          <a:prstGeom prst="rightArrow">
            <a:avLst/>
          </a:prstGeom>
          <a:solidFill>
            <a:srgbClr val="E1F6F7"/>
          </a:solidFill>
          <a:ln>
            <a:noFill/>
          </a:ln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1. Data exploration, processing: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Load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Analyze feature, class distribution,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 Check missing/null values.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244E51F-D49A-CC57-06D4-CCACB3D05B91}"/>
              </a:ext>
            </a:extLst>
          </p:cNvPr>
          <p:cNvSpPr/>
          <p:nvPr/>
        </p:nvSpPr>
        <p:spPr>
          <a:xfrm>
            <a:off x="5638951" y="672001"/>
            <a:ext cx="4796355" cy="367772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2. Outlier Handling, Class imbalance: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Determine IQR “Amount”, identify &amp; remove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Scale “Amount”, “Time” cols using StandardScaler.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Handle imbalance for binary classified data.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EBAF31B-CCAB-0467-0F94-9AF4D6C49CED}"/>
              </a:ext>
            </a:extLst>
          </p:cNvPr>
          <p:cNvSpPr/>
          <p:nvPr/>
        </p:nvSpPr>
        <p:spPr>
          <a:xfrm>
            <a:off x="1176799" y="3443970"/>
            <a:ext cx="6217913" cy="324992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3. Pre-processing, ML model, performance evaluation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Split pre-processed data into training (70%) and testing (30%)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Random Forest (</a:t>
            </a:r>
            <a:r>
              <a:rPr lang="en-US" dirty="0" err="1">
                <a:solidFill>
                  <a:schemeClr val="tx2"/>
                </a:solidFill>
              </a:rPr>
              <a:t>random_state</a:t>
            </a:r>
            <a:r>
              <a:rPr lang="en-US" dirty="0">
                <a:solidFill>
                  <a:schemeClr val="tx2"/>
                </a:solidFill>
              </a:rPr>
              <a:t> = 42).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Evaluate model.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76535-896E-72E3-188B-CD90F6DE1E19}"/>
              </a:ext>
            </a:extLst>
          </p:cNvPr>
          <p:cNvSpPr txBox="1"/>
          <p:nvPr/>
        </p:nvSpPr>
        <p:spPr>
          <a:xfrm>
            <a:off x="10115766" y="716382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classification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6D0309-CE90-229D-964A-E389B523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5" y="1894350"/>
            <a:ext cx="6636600" cy="3430557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A3455D-6AC4-C695-5CC8-1D9CCE515413}"/>
              </a:ext>
            </a:extLst>
          </p:cNvPr>
          <p:cNvSpPr txBox="1"/>
          <p:nvPr/>
        </p:nvSpPr>
        <p:spPr>
          <a:xfrm>
            <a:off x="1369045" y="1158322"/>
            <a:ext cx="3345569" cy="374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PCA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E92E9-1AD2-BF20-663C-BB5FD7312335}"/>
              </a:ext>
            </a:extLst>
          </p:cNvPr>
          <p:cNvSpPr txBox="1"/>
          <p:nvPr/>
        </p:nvSpPr>
        <p:spPr>
          <a:xfrm>
            <a:off x="9528910" y="641408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6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Visualize binary class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BC9846-0936-81AC-C0DB-8DA5D365E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85" y="1389749"/>
            <a:ext cx="8697524" cy="5250571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718685" y="1020417"/>
            <a:ext cx="437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Class distribution using 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Handle outliers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Nancy</a:t>
            </a:r>
          </a:p>
          <a:p>
            <a:endParaRPr lang="en-US" dirty="0"/>
          </a:p>
        </p:txBody>
      </p:sp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74DD61-1A8C-F6AB-54D6-8C848D9A9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9" y="2050473"/>
            <a:ext cx="7745566" cy="41241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68C9B6-9A38-2841-093F-4DE6F85345A5}"/>
              </a:ext>
            </a:extLst>
          </p:cNvPr>
          <p:cNvSpPr txBox="1"/>
          <p:nvPr/>
        </p:nvSpPr>
        <p:spPr>
          <a:xfrm>
            <a:off x="774979" y="1163782"/>
            <a:ext cx="453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IQR calculation:</a:t>
            </a:r>
          </a:p>
        </p:txBody>
      </p:sp>
    </p:spTree>
    <p:extLst>
      <p:ext uri="{BB962C8B-B14F-4D97-AF65-F5344CB8AC3E}">
        <p14:creationId xmlns:p14="http://schemas.microsoft.com/office/powerpoint/2010/main" val="28827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ML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460066" y="1850033"/>
            <a:ext cx="6411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Random Forest as ML model using </a:t>
            </a:r>
            <a:r>
              <a:rPr lang="en-US" dirty="0" err="1">
                <a:solidFill>
                  <a:schemeClr val="tx2"/>
                </a:solidFill>
              </a:rPr>
              <a:t>RandomForestClassifer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Train the data using training data.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Surender</a:t>
            </a:r>
          </a:p>
          <a:p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E292A27-211C-81BD-E4E5-B07A9FBF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5" y="3140479"/>
            <a:ext cx="11131174" cy="21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8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366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averta</vt:lpstr>
      <vt:lpstr>Calibri</vt:lpstr>
      <vt:lpstr>Calibri Light</vt:lpstr>
      <vt:lpstr>Inter</vt:lpstr>
      <vt:lpstr>Söhne</vt:lpstr>
      <vt:lpstr>Wingdings</vt:lpstr>
      <vt:lpstr>Office Theme</vt:lpstr>
      <vt:lpstr>Credit Card Fraud Detection</vt:lpstr>
      <vt:lpstr>Project proposal  and Team</vt:lpstr>
      <vt:lpstr>Dataset and nature of data</vt:lpstr>
      <vt:lpstr>Technology stack, Data analysis,  ML model</vt:lpstr>
      <vt:lpstr>Different steps involved in building a model</vt:lpstr>
      <vt:lpstr>Data classification</vt:lpstr>
      <vt:lpstr>Visualize binary class data</vt:lpstr>
      <vt:lpstr>Handle outliers</vt:lpstr>
      <vt:lpstr>ML Model</vt:lpstr>
      <vt:lpstr>Evaluate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 Y</dc:creator>
  <cp:lastModifiedBy>M Y</cp:lastModifiedBy>
  <cp:revision>2</cp:revision>
  <dcterms:created xsi:type="dcterms:W3CDTF">2023-10-01T22:23:03Z</dcterms:created>
  <dcterms:modified xsi:type="dcterms:W3CDTF">2023-10-02T02:33:49Z</dcterms:modified>
</cp:coreProperties>
</file>