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B26BE6-7298-4542-884C-74A3BD0621F7}">
  <a:tblStyle styleId="{0CB26BE6-7298-4542-884C-74A3BD0621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003f57b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8003f57b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8fb5729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8fb5729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8fb5729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8fb5729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8fb57292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8fb57292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8fb57292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8fb57292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8fb5729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8fb5729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8fa8d9c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8fa8d9c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8fa8d9c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8fa8d9c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8fa8d9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8fa8d9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003f57b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003f57b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0009d20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0009d20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0009d20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0009d20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8fa8d9c3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8fa8d9c3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8fb57292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8fb57292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8fb57292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8fb57292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ls.gov/jlt/?utm_source=chatgpt.com" TargetMode="External"/><Relationship Id="rId4" Type="http://schemas.openxmlformats.org/officeDocument/2006/relationships/hyperlink" Target="https://www.bls.gov/jlt/?utm_source=chatgpt.com" TargetMode="External"/><Relationship Id="rId5" Type="http://schemas.openxmlformats.org/officeDocument/2006/relationships/hyperlink" Target="https://doi.org/10.1257/jep.15.4.101" TargetMode="External"/><Relationship Id="rId6" Type="http://schemas.openxmlformats.org/officeDocument/2006/relationships/hyperlink" Target="https://onlinelibrary.wiley.com/doi/book/10.1002/978111861919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ithub.com/Vineethjutur/HireCast-Capstone-DS60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2503.19048?utm_source=chatgpt.com" TargetMode="External"/><Relationship Id="rId4" Type="http://schemas.openxmlformats.org/officeDocument/2006/relationships/hyperlink" Target="https://www.chicagofed.org/publications/chicago-fed-letter/2025/506?utm_source=chatgpt.com" TargetMode="External"/><Relationship Id="rId5" Type="http://schemas.openxmlformats.org/officeDocument/2006/relationships/hyperlink" Target="https://www.ewadirect.com/proceedings/aemps/article/view/7031?utm_source=chatgpt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red.stlouisfed.org/series/JTSHI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red.stlouisfed.org/series/JTSLDR" TargetMode="External"/><Relationship Id="rId4" Type="http://schemas.openxmlformats.org/officeDocument/2006/relationships/hyperlink" Target="https://fred.stlouisfed.org/series/INDPRO" TargetMode="External"/><Relationship Id="rId5" Type="http://schemas.openxmlformats.org/officeDocument/2006/relationships/hyperlink" Target="https://fred.stlouisfed.org/series/USRECP" TargetMode="External"/><Relationship Id="rId6" Type="http://schemas.openxmlformats.org/officeDocument/2006/relationships/hyperlink" Target="https://fred.stlouisfed.org/series/IHLIDXU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1082450" y="1951350"/>
            <a:ext cx="7369800" cy="16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HireCast – Seasonal Hiring Trends &amp; Forecast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626800" y="2430150"/>
            <a:ext cx="62811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606 Capstone in Data Science - Fall 2025</a:t>
            </a:r>
            <a:endParaRPr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42050" y="3810625"/>
            <a:ext cx="284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D: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Rithesh Donthoju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Kishan Haravu Pradeep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Vineeth Jutur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173700" y="835600"/>
            <a:ext cx="8520600" cy="6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Exploratory Analysis (Trend &amp; Recession)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173700" y="1005225"/>
            <a:ext cx="8796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Hiring dips during recessions (2001, 2008–09, 2020).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Rebounds strong post-recession.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6" name="Google Shape;116;p22" title="kk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00" y="2092250"/>
            <a:ext cx="8520600" cy="2794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71700" y="559175"/>
            <a:ext cx="85206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Baseline Model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120550" y="1553075"/>
            <a:ext cx="8796600" cy="3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month’s forecast = same month last year.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MAE ≈ 500 (last 5 yrs), 349 (full history)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 ≈ 642 (last 5 yrs), 488 (full history)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MAPE% ≈ 8.3% (recent), 6.8% (overall)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Directional Accuracy ≈ 47% (poor predictive turning ability)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 simple seasonal benchmark, but accuracy leaves room for model improvements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110775" y="842275"/>
            <a:ext cx="8778600" cy="7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Planned Models</a:t>
            </a:r>
            <a:endParaRPr sz="6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70075" y="1639075"/>
            <a:ext cx="86799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SARIMAX: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Captures seasonality + external features (claims, openings).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Boosting: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Captures nonlinear effects and feature interactions.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vs baseline.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Metrics: MAE, RMSE, MAPE, Directional Accuracy.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53775" y="744575"/>
            <a:ext cx="8778600" cy="7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Deliverables &amp; Goals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311700" y="1514375"/>
            <a:ext cx="85206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Hiring Calendar (historical hot/cold months).</a:t>
            </a:r>
            <a:b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12-month forecast with error analysis.</a:t>
            </a:r>
            <a:b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Visualizations of trends &amp; uncertainty.</a:t>
            </a:r>
            <a:b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scope: regional hiring, weather shocks.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183600" y="610175"/>
            <a:ext cx="8568000" cy="17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83575" y="1128650"/>
            <a:ext cx="85206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U.S. Bureau of Labor Statistics (BLS). 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Openings and Labor Turnover Survey (JOLTS):</a:t>
            </a:r>
            <a:r>
              <a:rPr i="1" lang="en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https://www.bls.gov/jlt/</a:t>
            </a:r>
            <a:b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</a:br>
            <a:endParaRPr sz="14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Stock, J.H., &amp; Watson, M.W. (2001). 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Autoregressions.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Economic Perspectives.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https://doi.org/10.1257/jep.15.4.101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Box, G.E.P., Jenkins, G.M., &amp; Reinsel, G.C. (2015). </a:t>
            </a: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Analysis: Forecasting and Control.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Wiley. </a:t>
            </a:r>
            <a:r>
              <a:rPr i="1" lang="en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https://onlinelibrary.wiley.com/doi/book/10.1002/9781118619193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2873775" y="1725900"/>
            <a:ext cx="4339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</a:t>
            </a:r>
            <a:r>
              <a:rPr lang="en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r>
              <a:rPr lang="en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???</a:t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75" y="1197525"/>
            <a:ext cx="8165448" cy="37742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33775" y="727975"/>
            <a:ext cx="781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Repository link:  </a:t>
            </a:r>
            <a:r>
              <a:rPr i="1"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https://github.com/Vineethjutur/HireCast-Capstone-DS606</a:t>
            </a:r>
            <a:endParaRPr i="1" sz="1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71000" y="996375"/>
            <a:ext cx="85206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Motivation &amp; Research Question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71000" y="1674775"/>
            <a:ext cx="85206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Hiring fluctuates seasonally (holidays, summer, recessions).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Businesses and policymakers want to anticipate hiring peaks/dips.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months historically see higher hiring?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forecast the next 6–12 months of hiring activity?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30300" y="662700"/>
            <a:ext cx="85206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Related Work (Past Approaches)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01150" y="123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{0CB26BE6-7298-4542-884C-74A3BD0621F7}</a:tableStyleId>
              </a:tblPr>
              <a:tblGrid>
                <a:gridCol w="2608400"/>
                <a:gridCol w="2608400"/>
                <a:gridCol w="2608400"/>
              </a:tblGrid>
              <a:tr h="319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they did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Forecasting Labor Demand: Predicting JOLT Job Openings using Deep Learning Model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an LSTM model + economic indicators to forecast JOLT job openings. Compared to ARIMA/SARIMA/Holt-Winters.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https://arxiv.org/abs/2503.19048 arXiv</a:t>
                      </a:r>
                      <a:endParaRPr i="1"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Blending Traditional and Alternative Labor Market Data (CHURN)</a:t>
                      </a:r>
                      <a:endParaRPr i="1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Chicago Fed model combining job flows (JOLTS), initial claims, etc., to nowcast the unemployment rate; uses external &amp; traditional inputs.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https://www.chicagofed.org/publications/chicago-fed-letter/2025/506 Federal Reserve Bank of Chicago</a:t>
                      </a:r>
                      <a:endParaRPr i="1"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Forecasting USA Unemployment Rate Based on ARIMA Model</a:t>
                      </a:r>
                      <a:endParaRPr i="1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ARIMA applied to unemployment rate data from 2000 to 2023. Shows how classical time series can be used but with limitations.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u="sng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https://www.ewadirect.com/proceedings/aemps/article/view/7031 Ewa Direct</a:t>
                      </a:r>
                      <a:endParaRPr i="1" sz="1200" u="sng">
                        <a:solidFill>
                          <a:schemeClr val="hlink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151525" y="891225"/>
            <a:ext cx="67623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Our Contribution (How We Differ)</a:t>
            </a:r>
            <a:endParaRPr b="1" sz="1800"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102675" y="1602900"/>
            <a:ext cx="8520600" cy="3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Expanded Dataset: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2 columns → 27+ features.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Multivariate: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Combine JOLTS + unemployment + claims + macro indicators.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Engineered Features: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lags, moving averages, seasonal dummies, event flags.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Focus: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descriptive reporting → forecasting 12 months ahead.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Methods: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SARIMAX (time series + external drivers) and Gradient Boosting (nonlinear ML).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Actionable Outputs: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Hiring Calendar + forecast with error metrics, not just descriptive charts.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107275" y="875175"/>
            <a:ext cx="8520600" cy="8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Primary Dataset</a:t>
            </a:r>
            <a:endParaRPr sz="2000"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177300" y="1938050"/>
            <a:ext cx="8520600" cy="3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JOLTS – Hires (Total Nonfarm, Monthly)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Link:</a:t>
            </a:r>
            <a:r>
              <a:rPr b="1" i="1" lang="en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4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https://fred.stlouisfed.org/series/JTSHIL</a:t>
            </a:r>
            <a:endParaRPr b="1" i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Bureau of Labor Statistics via Federal Reserve Economic Data (FRED)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 2000 – present (~296 rows)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month, hires_thousands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 2000 = 5,426,000 hires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55600"/>
            <a:ext cx="3474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Added Features &amp; Sources</a:t>
            </a:r>
            <a:endParaRPr sz="22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89600"/>
            <a:ext cx="4572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 Indicators: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Openings (JTSJOL):</a:t>
            </a:r>
            <a:r>
              <a:rPr i="1"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https://fred.stlouisfed.org/series/JTSJOL</a:t>
            </a:r>
            <a:endParaRPr b="1" sz="11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Quits Rate (JTUQUR): 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https://fred.stlouisfed.org/series/JTUQUR</a:t>
            </a:r>
            <a:endParaRPr b="1" sz="11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Layoffs Rate (JTSLDR): 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https://fred.stlouisfed.org/series/JTSLDR</a:t>
            </a:r>
            <a:endParaRPr b="1" sz="11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 Market Slack: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Unemployment Rate (UNRATE): 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https://fred.stlouisfed.org/series/UNRATE</a:t>
            </a:r>
            <a:endParaRPr b="1" sz="11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Claims (ICSA → monthly): 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https://fred.stlouisfed.org/series/ICSA</a:t>
            </a:r>
            <a:endParaRPr b="1" sz="11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250975" y="1389600"/>
            <a:ext cx="3223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Context: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Industrial Production (INDPRO):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https://fred.stlouisfed.org/series/INDPRO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Recession Indicator (USRECP):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https://fred.stlouisfed.org/series/USRECP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FC5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Indeed Job Postings Index (IHLIDXUS):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https://fred.stlouisfed.org/series/IHLIDXUS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Dataset Size: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296 rows × 27 features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134525" y="882425"/>
            <a:ext cx="8697900" cy="12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Data Dictionary (Condensed)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180825" y="1582975"/>
            <a:ext cx="8520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hires_thousands (monthly hires, 000s)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Labor Indicators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job openings, quits rate, layoffs rate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 Market Slack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unemployment %, claims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Proxy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Indeed postings index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Context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industrial production, recession flag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Engineered Features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lags, moving avg</a:t>
            </a:r>
            <a:b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Seasonality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month dummies (Jan–Dec)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514450"/>
            <a:ext cx="852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Exploratory Analysis (Seasonality)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1152250"/>
            <a:ext cx="85206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hires by month (2000–2025).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Peak: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(~5.3M hires).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Low: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April (~5.1M hires).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1" title="jjj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50" y="2305275"/>
            <a:ext cx="7277750" cy="27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