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90" r:id="rId3"/>
    <p:sldId id="289" r:id="rId4"/>
    <p:sldId id="258" r:id="rId5"/>
    <p:sldId id="273" r:id="rId6"/>
    <p:sldId id="261" r:id="rId7"/>
    <p:sldId id="262" r:id="rId8"/>
    <p:sldId id="299" r:id="rId9"/>
    <p:sldId id="300" r:id="rId10"/>
    <p:sldId id="291" r:id="rId11"/>
    <p:sldId id="294" r:id="rId12"/>
    <p:sldId id="292" r:id="rId13"/>
    <p:sldId id="295" r:id="rId14"/>
    <p:sldId id="293" r:id="rId15"/>
    <p:sldId id="296" r:id="rId16"/>
    <p:sldId id="266" r:id="rId17"/>
    <p:sldId id="280" r:id="rId18"/>
    <p:sldId id="297" r:id="rId19"/>
    <p:sldId id="298" r:id="rId20"/>
    <p:sldId id="267" r:id="rId21"/>
    <p:sldId id="269"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18">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iKtx5KffhRCfTF0Nt1qm0gZF/7z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6EA911-DAA6-429F-A6B5-649FE888E625}">
  <a:tblStyle styleId="{6C6EA911-DAA6-429F-A6B5-649FE888E625}"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447" autoAdjust="0"/>
  </p:normalViewPr>
  <p:slideViewPr>
    <p:cSldViewPr snapToGrid="0">
      <p:cViewPr varScale="1">
        <p:scale>
          <a:sx n="84" d="100"/>
          <a:sy n="84" d="100"/>
        </p:scale>
        <p:origin x="780" y="28"/>
      </p:cViewPr>
      <p:guideLst>
        <p:guide orient="horz" pos="1618"/>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 name="Google Shape;4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2e4263036f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32e4263036f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9D5C4793-AE5E-142A-E703-18A3C3E60A50}"/>
            </a:ext>
          </a:extLst>
        </p:cNvPr>
        <p:cNvGrpSpPr/>
        <p:nvPr/>
      </p:nvGrpSpPr>
      <p:grpSpPr>
        <a:xfrm>
          <a:off x="0" y="0"/>
          <a:ext cx="0" cy="0"/>
          <a:chOff x="0" y="0"/>
          <a:chExt cx="0" cy="0"/>
        </a:xfrm>
      </p:grpSpPr>
      <p:sp>
        <p:nvSpPr>
          <p:cNvPr id="100" name="Google Shape;100;p6:notes">
            <a:extLst>
              <a:ext uri="{FF2B5EF4-FFF2-40B4-BE49-F238E27FC236}">
                <a16:creationId xmlns:a16="http://schemas.microsoft.com/office/drawing/2014/main" id="{26E5C41A-DFE4-E7C2-5776-6415137771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p6:notes">
            <a:extLst>
              <a:ext uri="{FF2B5EF4-FFF2-40B4-BE49-F238E27FC236}">
                <a16:creationId xmlns:a16="http://schemas.microsoft.com/office/drawing/2014/main" id="{18486D3A-73B0-7C89-D31B-C8D8A1727EE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27310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0" name="Google Shape;20;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1" name="Google Shape;2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1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7" name="Google Shape;27;p1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8" name="Google Shape;28;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1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1" name="Google Shape;31;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1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5" name="Google Shape;35;p1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1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37" name="Google Shape;3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2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0" name="Google Shape;40;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2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3" name="Google Shape;43;p2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4" name="Google Shape;44;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
          <p:cNvSpPr txBox="1"/>
          <p:nvPr/>
        </p:nvSpPr>
        <p:spPr>
          <a:xfrm>
            <a:off x="2866650" y="218750"/>
            <a:ext cx="4779000" cy="1192860"/>
          </a:xfrm>
          <a:prstGeom prst="rect">
            <a:avLst/>
          </a:prstGeom>
          <a:noFill/>
          <a:ln>
            <a:noFill/>
          </a:ln>
        </p:spPr>
        <p:txBody>
          <a:bodyPr spcFirstLastPara="1" wrap="square" lIns="91425" tIns="91425" rIns="91425" bIns="91425" anchor="t" anchorCtr="0">
            <a:spAutoFit/>
          </a:bodyPr>
          <a:lstStyle/>
          <a:p>
            <a:pPr marL="12065" marR="5080" lvl="0" indent="0" algn="ctr" rtl="0">
              <a:lnSpc>
                <a:spcPct val="117000"/>
              </a:lnSpc>
              <a:spcBef>
                <a:spcPts val="0"/>
              </a:spcBef>
              <a:spcAft>
                <a:spcPts val="0"/>
              </a:spcAft>
              <a:buClr>
                <a:srgbClr val="31394D"/>
              </a:buClr>
              <a:buSzPts val="1100"/>
              <a:buFont typeface="Arial"/>
              <a:buNone/>
            </a:pPr>
            <a:r>
              <a:rPr lang="en-US" b="1" i="0" u="none" strike="noStrike" cap="none" dirty="0">
                <a:solidFill>
                  <a:schemeClr val="dk1"/>
                </a:solidFill>
                <a:latin typeface="Times New Roman" panose="02020603050405020304" pitchFamily="18" charset="0"/>
                <a:ea typeface="Tahoma"/>
                <a:cs typeface="Times New Roman" panose="02020603050405020304" pitchFamily="18" charset="0"/>
                <a:sym typeface="Tahoma"/>
              </a:rPr>
              <a:t>SRM INSTITUTE OF SCIENCE AND TECHNOLOGY</a:t>
            </a:r>
            <a:endParaRPr b="1" i="0" u="none" strike="noStrike" cap="none" dirty="0">
              <a:solidFill>
                <a:schemeClr val="dk1"/>
              </a:solidFill>
              <a:latin typeface="Times New Roman" panose="02020603050405020304" pitchFamily="18" charset="0"/>
              <a:ea typeface="Tahoma"/>
              <a:cs typeface="Times New Roman" panose="02020603050405020304" pitchFamily="18" charset="0"/>
              <a:sym typeface="Tahoma"/>
            </a:endParaRPr>
          </a:p>
          <a:p>
            <a:pPr marL="12065" marR="5080" lvl="0" indent="0" algn="ctr" rtl="0">
              <a:lnSpc>
                <a:spcPct val="117000"/>
              </a:lnSpc>
              <a:spcBef>
                <a:spcPts val="0"/>
              </a:spcBef>
              <a:spcAft>
                <a:spcPts val="0"/>
              </a:spcAft>
              <a:buClr>
                <a:srgbClr val="31394D"/>
              </a:buClr>
              <a:buSzPts val="1100"/>
              <a:buFont typeface="Arial"/>
              <a:buNone/>
            </a:pPr>
            <a:r>
              <a:rPr lang="en-US" b="1" i="0" u="none" strike="noStrike" cap="none" dirty="0">
                <a:solidFill>
                  <a:schemeClr val="dk1"/>
                </a:solidFill>
                <a:latin typeface="Times New Roman" panose="02020603050405020304" pitchFamily="18" charset="0"/>
                <a:ea typeface="Tahoma"/>
                <a:cs typeface="Times New Roman" panose="02020603050405020304" pitchFamily="18" charset="0"/>
                <a:sym typeface="Tahoma"/>
              </a:rPr>
              <a:t>SCHOOL OF COMPUTING</a:t>
            </a:r>
            <a:endParaRPr b="1" i="0" u="none" strike="noStrike" cap="none" dirty="0">
              <a:solidFill>
                <a:schemeClr val="dk1"/>
              </a:solidFill>
              <a:latin typeface="Times New Roman" panose="02020603050405020304" pitchFamily="18" charset="0"/>
              <a:ea typeface="Tahoma"/>
              <a:cs typeface="Times New Roman" panose="02020603050405020304" pitchFamily="18" charset="0"/>
              <a:sym typeface="Tahoma"/>
            </a:endParaRPr>
          </a:p>
          <a:p>
            <a:pPr marL="12065" marR="5080" lvl="0" indent="0" algn="ctr" rtl="0">
              <a:lnSpc>
                <a:spcPct val="117000"/>
              </a:lnSpc>
              <a:spcBef>
                <a:spcPts val="0"/>
              </a:spcBef>
              <a:spcAft>
                <a:spcPts val="0"/>
              </a:spcAft>
              <a:buClr>
                <a:srgbClr val="31394D"/>
              </a:buClr>
              <a:buSzPts val="1100"/>
              <a:buFont typeface="Arial"/>
              <a:buNone/>
            </a:pPr>
            <a:r>
              <a:rPr lang="en-US" b="1" i="0" u="none" strike="noStrike" cap="none" dirty="0">
                <a:solidFill>
                  <a:schemeClr val="dk1"/>
                </a:solidFill>
                <a:latin typeface="Times New Roman" panose="02020603050405020304" pitchFamily="18" charset="0"/>
                <a:ea typeface="Tahoma"/>
                <a:cs typeface="Times New Roman" panose="02020603050405020304" pitchFamily="18" charset="0"/>
                <a:sym typeface="Tahoma"/>
              </a:rPr>
              <a:t>DEPARTMENT OF COMPUTING TECHNOLOGIES</a:t>
            </a:r>
            <a:endParaRPr b="1" i="0" u="none" strike="noStrike" cap="none" dirty="0">
              <a:solidFill>
                <a:schemeClr val="dk1"/>
              </a:solidFill>
              <a:latin typeface="Times New Roman" panose="02020603050405020304" pitchFamily="18" charset="0"/>
              <a:ea typeface="Tahoma"/>
              <a:cs typeface="Times New Roman" panose="02020603050405020304" pitchFamily="18" charset="0"/>
              <a:sym typeface="Tahoma"/>
            </a:endParaRPr>
          </a:p>
          <a:p>
            <a:pPr marL="12065" marR="5080" lvl="0" indent="0" algn="ctr" rtl="0">
              <a:lnSpc>
                <a:spcPct val="117000"/>
              </a:lnSpc>
              <a:spcBef>
                <a:spcPts val="0"/>
              </a:spcBef>
              <a:spcAft>
                <a:spcPts val="0"/>
              </a:spcAft>
              <a:buClr>
                <a:schemeClr val="dk1"/>
              </a:buClr>
              <a:buSzPts val="1100"/>
              <a:buFont typeface="Arial"/>
              <a:buNone/>
            </a:pPr>
            <a:r>
              <a:rPr lang="en-US" b="1" i="0" u="none" strike="noStrike" cap="none" dirty="0">
                <a:solidFill>
                  <a:schemeClr val="dk1"/>
                </a:solidFill>
                <a:latin typeface="Times New Roman" panose="02020603050405020304" pitchFamily="18" charset="0"/>
                <a:ea typeface="Tahoma"/>
                <a:cs typeface="Times New Roman" panose="02020603050405020304" pitchFamily="18" charset="0"/>
                <a:sym typeface="Tahoma"/>
              </a:rPr>
              <a:t>18CSP109L- MAJOR PROJECT </a:t>
            </a:r>
            <a:endParaRPr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53" name="Google Shape;53;p1"/>
          <p:cNvPicPr preferRelativeResize="0"/>
          <p:nvPr/>
        </p:nvPicPr>
        <p:blipFill rotWithShape="1">
          <a:blip r:embed="rId3">
            <a:alphaModFix/>
          </a:blip>
          <a:srcRect/>
          <a:stretch/>
        </p:blipFill>
        <p:spPr>
          <a:xfrm>
            <a:off x="170327" y="218750"/>
            <a:ext cx="1968300" cy="666875"/>
          </a:xfrm>
          <a:prstGeom prst="rect">
            <a:avLst/>
          </a:prstGeom>
          <a:noFill/>
          <a:ln>
            <a:noFill/>
          </a:ln>
        </p:spPr>
      </p:pic>
      <p:sp>
        <p:nvSpPr>
          <p:cNvPr id="55" name="Google Shape;55;p1"/>
          <p:cNvSpPr txBox="1"/>
          <p:nvPr/>
        </p:nvSpPr>
        <p:spPr>
          <a:xfrm>
            <a:off x="902100" y="968585"/>
            <a:ext cx="8241900" cy="2659672"/>
          </a:xfrm>
          <a:prstGeom prst="rect">
            <a:avLst/>
          </a:prstGeom>
          <a:noFill/>
          <a:ln>
            <a:noFill/>
          </a:ln>
        </p:spPr>
        <p:txBody>
          <a:bodyPr spcFirstLastPara="1" wrap="square" lIns="91425" tIns="91425" rIns="91425" bIns="91425" anchor="t" anchorCtr="0">
            <a:spAutoFit/>
          </a:bodyPr>
          <a:lstStyle/>
          <a:p>
            <a:pPr marL="0" marR="687070" lvl="0" indent="0" algn="ctr" rtl="0">
              <a:lnSpc>
                <a:spcPct val="100000"/>
              </a:lnSpc>
              <a:spcBef>
                <a:spcPts val="4855"/>
              </a:spcBef>
              <a:spcAft>
                <a:spcPts val="0"/>
              </a:spcAft>
              <a:buClr>
                <a:srgbClr val="000000"/>
              </a:buClr>
              <a:buSzPts val="2900"/>
              <a:buFont typeface="Arial"/>
              <a:buNone/>
            </a:pPr>
            <a:r>
              <a:rPr lang="en-US" sz="3000" b="1" i="0" u="none" strike="noStrike" cap="none" dirty="0">
                <a:solidFill>
                  <a:schemeClr val="dk1"/>
                </a:solidFill>
                <a:latin typeface="Times New Roman" panose="02020603050405020304" pitchFamily="18" charset="0"/>
                <a:ea typeface="Tahoma"/>
                <a:cs typeface="Times New Roman" panose="02020603050405020304" pitchFamily="18" charset="0"/>
                <a:sym typeface="Tahoma"/>
              </a:rPr>
              <a:t>Integrated AI-Driven Aircraft Maintenance System with Real-Time Crack Detection, Battery Life Estimation, and Jet Engine Predictive Maintenance</a:t>
            </a:r>
            <a:endParaRPr sz="3000" b="1"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2" name="TextBox 1">
            <a:extLst>
              <a:ext uri="{FF2B5EF4-FFF2-40B4-BE49-F238E27FC236}">
                <a16:creationId xmlns:a16="http://schemas.microsoft.com/office/drawing/2014/main" id="{3EDC6223-5E68-7CDD-D983-168CC570B0A4}"/>
              </a:ext>
            </a:extLst>
          </p:cNvPr>
          <p:cNvSpPr txBox="1"/>
          <p:nvPr/>
        </p:nvSpPr>
        <p:spPr>
          <a:xfrm>
            <a:off x="6082394" y="3711217"/>
            <a:ext cx="2940266" cy="1077218"/>
          </a:xfrm>
          <a:prstGeom prst="rect">
            <a:avLst/>
          </a:prstGeom>
          <a:noFill/>
        </p:spPr>
        <p:txBody>
          <a:bodyPr wrap="square" rtlCol="0">
            <a:spAutoFit/>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Kolli Vineeth</a:t>
            </a:r>
          </a:p>
          <a:p>
            <a:r>
              <a:rPr lang="en-IN" sz="1600" dirty="0" err="1">
                <a:latin typeface="Times New Roman" panose="02020603050405020304" pitchFamily="18" charset="0"/>
                <a:cs typeface="Times New Roman" panose="02020603050405020304" pitchFamily="18" charset="0"/>
              </a:rPr>
              <a:t>Kothoju</a:t>
            </a:r>
            <a:r>
              <a:rPr lang="en-IN" sz="1600" dirty="0">
                <a:latin typeface="Times New Roman" panose="02020603050405020304" pitchFamily="18" charset="0"/>
                <a:cs typeface="Times New Roman" panose="02020603050405020304" pitchFamily="18" charset="0"/>
              </a:rPr>
              <a:t> Naresh</a:t>
            </a:r>
          </a:p>
          <a:p>
            <a:r>
              <a:rPr lang="en-IN" sz="1600" dirty="0" err="1">
                <a:latin typeface="Times New Roman" panose="02020603050405020304" pitchFamily="18" charset="0"/>
                <a:cs typeface="Times New Roman" panose="02020603050405020304" pitchFamily="18" charset="0"/>
              </a:rPr>
              <a:t>Gangireddy</a:t>
            </a:r>
            <a:r>
              <a:rPr lang="en-IN" sz="1600" dirty="0">
                <a:latin typeface="Times New Roman" panose="02020603050405020304" pitchFamily="18" charset="0"/>
                <a:cs typeface="Times New Roman" panose="02020603050405020304" pitchFamily="18" charset="0"/>
              </a:rPr>
              <a:t> Gari </a:t>
            </a:r>
            <a:r>
              <a:rPr lang="en-IN" sz="1600" dirty="0" err="1">
                <a:latin typeface="Times New Roman" panose="02020603050405020304" pitchFamily="18" charset="0"/>
                <a:cs typeface="Times New Roman" panose="02020603050405020304" pitchFamily="18" charset="0"/>
              </a:rPr>
              <a:t>Prabhash</a:t>
            </a:r>
            <a:r>
              <a:rPr lang="en-IN" sz="1600" dirty="0">
                <a:latin typeface="Times New Roman" panose="02020603050405020304" pitchFamily="18" charset="0"/>
                <a:cs typeface="Times New Roman" panose="02020603050405020304" pitchFamily="18" charset="0"/>
              </a:rPr>
              <a:t> Reddy</a:t>
            </a:r>
          </a:p>
        </p:txBody>
      </p:sp>
      <p:sp>
        <p:nvSpPr>
          <p:cNvPr id="3" name="TextBox 2">
            <a:extLst>
              <a:ext uri="{FF2B5EF4-FFF2-40B4-BE49-F238E27FC236}">
                <a16:creationId xmlns:a16="http://schemas.microsoft.com/office/drawing/2014/main" id="{2EF0A078-8D68-DF6A-D611-FE50A445CEB4}"/>
              </a:ext>
            </a:extLst>
          </p:cNvPr>
          <p:cNvSpPr txBox="1"/>
          <p:nvPr/>
        </p:nvSpPr>
        <p:spPr>
          <a:xfrm>
            <a:off x="504554" y="3957438"/>
            <a:ext cx="1537606" cy="584775"/>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Guide</a:t>
            </a:r>
          </a:p>
          <a:p>
            <a:r>
              <a:rPr lang="en-US" sz="1600" dirty="0">
                <a:latin typeface="Times New Roman" panose="02020603050405020304" pitchFamily="18" charset="0"/>
                <a:cs typeface="Times New Roman" panose="02020603050405020304" pitchFamily="18" charset="0"/>
              </a:rPr>
              <a:t>Dr. R Naresh</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8AF54-3CFD-1B18-BBAB-2560095700A0}"/>
              </a:ext>
            </a:extLst>
          </p:cNvPr>
          <p:cNvSpPr>
            <a:spLocks noGrp="1"/>
          </p:cNvSpPr>
          <p:nvPr>
            <p:ph type="title"/>
          </p:nvPr>
        </p:nvSpPr>
        <p:spPr>
          <a:xfrm>
            <a:off x="2583180" y="312925"/>
            <a:ext cx="6165300" cy="572700"/>
          </a:xfrm>
        </p:spPr>
        <p:txBody>
          <a:bodyPr>
            <a:noAutofit/>
          </a:bodyPr>
          <a:lstStyle/>
          <a:p>
            <a:r>
              <a:rPr lang="en-US" b="1" dirty="0">
                <a:latin typeface="Times New Roman" panose="02020603050405020304" pitchFamily="18" charset="0"/>
                <a:cs typeface="Times New Roman" panose="02020603050405020304" pitchFamily="18" charset="0"/>
              </a:rPr>
              <a:t>Results And Discussion</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999D698-8B73-D607-4916-6DC4CBBFAFAB}"/>
              </a:ext>
            </a:extLst>
          </p:cNvPr>
          <p:cNvSpPr>
            <a:spLocks noGrp="1"/>
          </p:cNvSpPr>
          <p:nvPr>
            <p:ph type="body" idx="1"/>
          </p:nvPr>
        </p:nvSpPr>
        <p:spPr>
          <a:xfrm>
            <a:off x="311700" y="1053415"/>
            <a:ext cx="8520600" cy="3416400"/>
          </a:xfrm>
        </p:spPr>
        <p:txBody>
          <a:bodyPr/>
          <a:lstStyle/>
          <a:p>
            <a:pPr>
              <a:buAutoNum type="alphaUcParenR"/>
            </a:pPr>
            <a:r>
              <a:rPr lang="en-US" b="1" dirty="0">
                <a:solidFill>
                  <a:schemeClr val="tx1"/>
                </a:solidFill>
                <a:latin typeface="Times New Roman" panose="02020603050405020304" pitchFamily="18" charset="0"/>
                <a:cs typeface="Times New Roman" panose="02020603050405020304" pitchFamily="18" charset="0"/>
              </a:rPr>
              <a:t>Aircraft Crack Detection</a:t>
            </a:r>
          </a:p>
          <a:p>
            <a:pPr marL="114300" indent="0">
              <a:buNone/>
            </a:pP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4" name="Google Shape;125;p8">
            <a:extLst>
              <a:ext uri="{FF2B5EF4-FFF2-40B4-BE49-F238E27FC236}">
                <a16:creationId xmlns:a16="http://schemas.microsoft.com/office/drawing/2014/main" id="{49306DA9-8B97-6D3A-3128-6C0736ECE313}"/>
              </a:ext>
            </a:extLst>
          </p:cNvPr>
          <p:cNvPicPr preferRelativeResize="0"/>
          <p:nvPr/>
        </p:nvPicPr>
        <p:blipFill rotWithShape="1">
          <a:blip r:embed="rId2">
            <a:alphaModFix/>
          </a:blip>
          <a:srcRect/>
          <a:stretch/>
        </p:blipFill>
        <p:spPr>
          <a:xfrm>
            <a:off x="170327" y="218750"/>
            <a:ext cx="1968300" cy="666875"/>
          </a:xfrm>
          <a:prstGeom prst="rect">
            <a:avLst/>
          </a:prstGeom>
          <a:noFill/>
          <a:ln>
            <a:noFill/>
          </a:ln>
        </p:spPr>
      </p:pic>
      <p:pic>
        <p:nvPicPr>
          <p:cNvPr id="6" name="Picture 5" descr="A screenshot of a computer monitor&#10;&#10;AI-generated content may be incorrect.">
            <a:extLst>
              <a:ext uri="{FF2B5EF4-FFF2-40B4-BE49-F238E27FC236}">
                <a16:creationId xmlns:a16="http://schemas.microsoft.com/office/drawing/2014/main" id="{9CBC7E61-5B95-3241-1900-5B733B85720D}"/>
              </a:ext>
            </a:extLst>
          </p:cNvPr>
          <p:cNvPicPr>
            <a:picLocks noChangeAspect="1"/>
          </p:cNvPicPr>
          <p:nvPr/>
        </p:nvPicPr>
        <p:blipFill>
          <a:blip r:embed="rId3"/>
          <a:srcRect t="19936"/>
          <a:stretch/>
        </p:blipFill>
        <p:spPr>
          <a:xfrm>
            <a:off x="1366838" y="1601036"/>
            <a:ext cx="6108382" cy="3025139"/>
          </a:xfrm>
          <a:prstGeom prst="rect">
            <a:avLst/>
          </a:prstGeom>
        </p:spPr>
      </p:pic>
    </p:spTree>
    <p:extLst>
      <p:ext uri="{BB962C8B-B14F-4D97-AF65-F5344CB8AC3E}">
        <p14:creationId xmlns:p14="http://schemas.microsoft.com/office/powerpoint/2010/main" val="2380848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0F86E-E78B-85A0-3B0D-0F821CEA9A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286750-4350-DD8B-027A-F34BD1BD4F66}"/>
              </a:ext>
            </a:extLst>
          </p:cNvPr>
          <p:cNvSpPr>
            <a:spLocks noGrp="1"/>
          </p:cNvSpPr>
          <p:nvPr>
            <p:ph type="title"/>
          </p:nvPr>
        </p:nvSpPr>
        <p:spPr>
          <a:xfrm>
            <a:off x="2583180" y="312925"/>
            <a:ext cx="6165300" cy="572700"/>
          </a:xfrm>
        </p:spPr>
        <p:txBody>
          <a:bodyPr>
            <a:noAutofit/>
          </a:bodyPr>
          <a:lstStyle/>
          <a:p>
            <a:r>
              <a:rPr lang="en-US" b="1" dirty="0">
                <a:latin typeface="Times New Roman" panose="02020603050405020304" pitchFamily="18" charset="0"/>
                <a:cs typeface="Times New Roman" panose="02020603050405020304" pitchFamily="18" charset="0"/>
              </a:rPr>
              <a:t>Results And Discussion</a:t>
            </a:r>
            <a:endParaRPr lang="en-IN" b="1" dirty="0">
              <a:latin typeface="Times New Roman" panose="02020603050405020304" pitchFamily="18" charset="0"/>
              <a:cs typeface="Times New Roman" panose="02020603050405020304" pitchFamily="18" charset="0"/>
            </a:endParaRPr>
          </a:p>
        </p:txBody>
      </p:sp>
      <p:pic>
        <p:nvPicPr>
          <p:cNvPr id="4" name="Google Shape;125;p8">
            <a:extLst>
              <a:ext uri="{FF2B5EF4-FFF2-40B4-BE49-F238E27FC236}">
                <a16:creationId xmlns:a16="http://schemas.microsoft.com/office/drawing/2014/main" id="{B13FD251-E788-6081-C69F-CD05BFC5B903}"/>
              </a:ext>
            </a:extLst>
          </p:cNvPr>
          <p:cNvPicPr preferRelativeResize="0"/>
          <p:nvPr/>
        </p:nvPicPr>
        <p:blipFill rotWithShape="1">
          <a:blip r:embed="rId2">
            <a:alphaModFix/>
          </a:blip>
          <a:srcRect/>
          <a:stretch/>
        </p:blipFill>
        <p:spPr>
          <a:xfrm>
            <a:off x="170327" y="218750"/>
            <a:ext cx="1968300" cy="666875"/>
          </a:xfrm>
          <a:prstGeom prst="rect">
            <a:avLst/>
          </a:prstGeom>
          <a:noFill/>
          <a:ln>
            <a:noFill/>
          </a:ln>
        </p:spPr>
      </p:pic>
      <p:sp>
        <p:nvSpPr>
          <p:cNvPr id="5" name="Rectangle 1">
            <a:extLst>
              <a:ext uri="{FF2B5EF4-FFF2-40B4-BE49-F238E27FC236}">
                <a16:creationId xmlns:a16="http://schemas.microsoft.com/office/drawing/2014/main" id="{1A63000B-D0D8-E515-8744-5584A7AD1336}"/>
              </a:ext>
            </a:extLst>
          </p:cNvPr>
          <p:cNvSpPr>
            <a:spLocks noGrp="1" noChangeArrowheads="1"/>
          </p:cNvSpPr>
          <p:nvPr>
            <p:ph type="body" idx="1"/>
          </p:nvPr>
        </p:nvSpPr>
        <p:spPr bwMode="auto">
          <a:xfrm>
            <a:off x="445135" y="988516"/>
            <a:ext cx="825373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eaLnBrk="0" fontAlgn="base" hangingPunct="0">
              <a:lnSpc>
                <a:spcPct val="150000"/>
              </a:lnSpc>
              <a:spcBef>
                <a:spcPct val="0"/>
              </a:spcBef>
              <a:spcAft>
                <a:spcPct val="0"/>
              </a:spcAft>
              <a:buClrTx/>
              <a:buSzTx/>
              <a:buFont typeface="Arial" panose="020B0604020202020204" pitchFamily="34" charset="0"/>
              <a:buChar char="•"/>
            </a:pPr>
            <a:r>
              <a:rPr lang="en-US" altLang="en-US" sz="1600" dirty="0">
                <a:solidFill>
                  <a:schemeClr val="tx1"/>
                </a:solidFill>
                <a:latin typeface="Times New Roman" panose="02020603050405020304" pitchFamily="18" charset="0"/>
                <a:cs typeface="Times New Roman" panose="02020603050405020304" pitchFamily="18" charset="0"/>
              </a:rPr>
              <a:t>When an image is uploaded in the </a:t>
            </a:r>
            <a:r>
              <a:rPr lang="en-US" altLang="en-US" sz="1600" dirty="0" err="1">
                <a:solidFill>
                  <a:schemeClr val="tx1"/>
                </a:solidFill>
                <a:latin typeface="Times New Roman" panose="02020603050405020304" pitchFamily="18" charset="0"/>
                <a:cs typeface="Times New Roman" panose="02020603050405020304" pitchFamily="18" charset="0"/>
              </a:rPr>
              <a:t>Streamlit</a:t>
            </a:r>
            <a:r>
              <a:rPr lang="en-US" altLang="en-US" sz="1600" dirty="0">
                <a:solidFill>
                  <a:schemeClr val="tx1"/>
                </a:solidFill>
                <a:latin typeface="Times New Roman" panose="02020603050405020304" pitchFamily="18" charset="0"/>
                <a:cs typeface="Times New Roman" panose="02020603050405020304" pitchFamily="18" charset="0"/>
              </a:rPr>
              <a:t> dashboard, the crack-detection model immediately processes it.</a:t>
            </a:r>
          </a:p>
          <a:p>
            <a:pPr marL="285750" indent="-285750" algn="just" eaLnBrk="0" fontAlgn="base" hangingPunct="0">
              <a:lnSpc>
                <a:spcPct val="150000"/>
              </a:lnSpc>
              <a:spcBef>
                <a:spcPct val="0"/>
              </a:spcBef>
              <a:spcAft>
                <a:spcPct val="0"/>
              </a:spcAft>
              <a:buClrTx/>
              <a:buSzTx/>
              <a:buFont typeface="Arial" panose="020B0604020202020204" pitchFamily="34" charset="0"/>
              <a:buChar char="•"/>
            </a:pPr>
            <a:r>
              <a:rPr lang="en-US" altLang="en-US" sz="1600" dirty="0">
                <a:solidFill>
                  <a:schemeClr val="tx1"/>
                </a:solidFill>
                <a:latin typeface="Times New Roman" panose="02020603050405020304" pitchFamily="18" charset="0"/>
                <a:cs typeface="Times New Roman" panose="02020603050405020304" pitchFamily="18" charset="0"/>
              </a:rPr>
              <a:t>Image is Divided into a Grid (Pixels), Vector Predictions Per Grid Cell, Probability that a crack exists (e.g., crack = 1 or crack = 0), Crack Classification (Crack = 1 / 0).</a:t>
            </a:r>
          </a:p>
          <a:p>
            <a:pPr marL="285750" indent="-285750" algn="just" eaLnBrk="0" fontAlgn="base" hangingPunct="0">
              <a:lnSpc>
                <a:spcPct val="150000"/>
              </a:lnSpc>
              <a:spcBef>
                <a:spcPct val="0"/>
              </a:spcBef>
              <a:spcAft>
                <a:spcPct val="0"/>
              </a:spcAft>
              <a:buClrTx/>
              <a:buSzTx/>
              <a:buFont typeface="Arial" panose="020B0604020202020204" pitchFamily="34" charset="0"/>
              <a:buChar char="•"/>
            </a:pPr>
            <a:r>
              <a:rPr lang="en-US" altLang="en-US" sz="1600" dirty="0">
                <a:solidFill>
                  <a:schemeClr val="tx1"/>
                </a:solidFill>
                <a:latin typeface="Times New Roman" panose="02020603050405020304" pitchFamily="18" charset="0"/>
                <a:cs typeface="Times New Roman" panose="02020603050405020304" pitchFamily="18" charset="0"/>
              </a:rPr>
              <a:t>The model predicts the center point of the crack within the grid. A bounding box is drawn around this point to enclose the crack area,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clean surfaces yield no boxes.</a:t>
            </a:r>
          </a:p>
          <a:p>
            <a:pPr marL="285750" indent="-285750" algn="just" eaLnBrk="0" fontAlgn="base" hangingPunct="0">
              <a:lnSpc>
                <a:spcPct val="15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Processes each high-resolution image in just 0.015 s, enabling real-time inspection during maintenance checks.</a:t>
            </a:r>
          </a:p>
          <a:p>
            <a:pPr marL="342900" algn="just" eaLnBrk="0" fontAlgn="base" hangingPunct="0">
              <a:lnSpc>
                <a:spcPct val="15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Overall precision of 94.8 % ensures that most boxed regions are true cracks.</a:t>
            </a:r>
          </a:p>
          <a:p>
            <a:pPr marL="342900" algn="just" eaLnBrk="0" fontAlgn="base" hangingPunct="0">
              <a:lnSpc>
                <a:spcPct val="15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Recall of 92.3 % confirms the model catches the vast majority of actual defects.</a:t>
            </a:r>
          </a:p>
          <a:p>
            <a:pPr marL="342900" algn="just" eaLnBrk="0" fontAlgn="base" hangingPunct="0">
              <a:lnSpc>
                <a:spcPct val="150000"/>
              </a:lnSpc>
              <a:spcBef>
                <a:spcPct val="0"/>
              </a:spcBef>
              <a:spcAft>
                <a:spcPct val="0"/>
              </a:spcAft>
              <a:buClrTx/>
              <a:buSzTx/>
              <a:buFont typeface="Arial" panose="020B0604020202020204" pitchFamily="34" charset="0"/>
              <a:buChar char="•"/>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4995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E6AAB9-7573-9B91-778C-1192FFDEBA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11F443-7C6A-E8C7-271C-A34CA2000F45}"/>
              </a:ext>
            </a:extLst>
          </p:cNvPr>
          <p:cNvSpPr>
            <a:spLocks noGrp="1"/>
          </p:cNvSpPr>
          <p:nvPr>
            <p:ph type="title"/>
          </p:nvPr>
        </p:nvSpPr>
        <p:spPr>
          <a:xfrm>
            <a:off x="2583180" y="312925"/>
            <a:ext cx="6165300" cy="572700"/>
          </a:xfrm>
        </p:spPr>
        <p:txBody>
          <a:bodyPr>
            <a:noAutofit/>
          </a:bodyPr>
          <a:lstStyle/>
          <a:p>
            <a:r>
              <a:rPr lang="en-US" b="1" dirty="0">
                <a:latin typeface="Times New Roman" panose="02020603050405020304" pitchFamily="18" charset="0"/>
                <a:cs typeface="Times New Roman" panose="02020603050405020304" pitchFamily="18" charset="0"/>
              </a:rPr>
              <a:t>Results And Discussion</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D06318F-AA22-B12A-E1F1-7C1326EB200F}"/>
              </a:ext>
            </a:extLst>
          </p:cNvPr>
          <p:cNvSpPr>
            <a:spLocks noGrp="1"/>
          </p:cNvSpPr>
          <p:nvPr>
            <p:ph type="body" idx="1"/>
          </p:nvPr>
        </p:nvSpPr>
        <p:spPr>
          <a:xfrm>
            <a:off x="311700" y="1038175"/>
            <a:ext cx="8520600" cy="3416400"/>
          </a:xfrm>
        </p:spPr>
        <p:txBody>
          <a:bodyPr/>
          <a:lstStyle/>
          <a:p>
            <a:pPr marL="114300" indent="0">
              <a:buNone/>
            </a:pPr>
            <a:r>
              <a:rPr lang="en-US" b="1" dirty="0">
                <a:solidFill>
                  <a:schemeClr val="tx1"/>
                </a:solidFill>
                <a:latin typeface="Times New Roman" panose="02020603050405020304" pitchFamily="18" charset="0"/>
                <a:cs typeface="Times New Roman" panose="02020603050405020304" pitchFamily="18" charset="0"/>
              </a:rPr>
              <a:t>B) Battery Life Estimation</a:t>
            </a:r>
          </a:p>
          <a:p>
            <a:pPr marL="114300" indent="0">
              <a:buNone/>
            </a:pP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4" name="Google Shape;125;p8">
            <a:extLst>
              <a:ext uri="{FF2B5EF4-FFF2-40B4-BE49-F238E27FC236}">
                <a16:creationId xmlns:a16="http://schemas.microsoft.com/office/drawing/2014/main" id="{850F91B7-B31A-B131-4666-32230A628C03}"/>
              </a:ext>
            </a:extLst>
          </p:cNvPr>
          <p:cNvPicPr preferRelativeResize="0"/>
          <p:nvPr/>
        </p:nvPicPr>
        <p:blipFill rotWithShape="1">
          <a:blip r:embed="rId2">
            <a:alphaModFix/>
          </a:blip>
          <a:srcRect/>
          <a:stretch/>
        </p:blipFill>
        <p:spPr>
          <a:xfrm>
            <a:off x="170327" y="218750"/>
            <a:ext cx="1968300" cy="666875"/>
          </a:xfrm>
          <a:prstGeom prst="rect">
            <a:avLst/>
          </a:prstGeom>
          <a:noFill/>
          <a:ln>
            <a:noFill/>
          </a:ln>
        </p:spPr>
      </p:pic>
      <p:pic>
        <p:nvPicPr>
          <p:cNvPr id="7" name="Picture 6" descr="A screenshot of a computer&#10;&#10;AI-generated content may be incorrect.">
            <a:extLst>
              <a:ext uri="{FF2B5EF4-FFF2-40B4-BE49-F238E27FC236}">
                <a16:creationId xmlns:a16="http://schemas.microsoft.com/office/drawing/2014/main" id="{4A7AF4FB-C890-2FEE-9166-C24C01AFFE2D}"/>
              </a:ext>
            </a:extLst>
          </p:cNvPr>
          <p:cNvPicPr>
            <a:picLocks noChangeAspect="1"/>
          </p:cNvPicPr>
          <p:nvPr/>
        </p:nvPicPr>
        <p:blipFill>
          <a:blip r:embed="rId3"/>
          <a:srcRect l="4606" t="14181" r="5052"/>
          <a:stretch/>
        </p:blipFill>
        <p:spPr>
          <a:xfrm>
            <a:off x="2567857" y="1406266"/>
            <a:ext cx="4077804" cy="1898309"/>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D34EC933-AAD8-A10B-6442-4983CF517E33}"/>
              </a:ext>
            </a:extLst>
          </p:cNvPr>
          <p:cNvPicPr>
            <a:picLocks noChangeAspect="1"/>
          </p:cNvPicPr>
          <p:nvPr/>
        </p:nvPicPr>
        <p:blipFill>
          <a:blip r:embed="rId4"/>
          <a:srcRect l="3954" r="4119" b="4411"/>
          <a:stretch/>
        </p:blipFill>
        <p:spPr>
          <a:xfrm>
            <a:off x="2567857" y="3353175"/>
            <a:ext cx="4131103" cy="1676400"/>
          </a:xfrm>
          <a:prstGeom prst="rect">
            <a:avLst/>
          </a:prstGeom>
        </p:spPr>
      </p:pic>
    </p:spTree>
    <p:extLst>
      <p:ext uri="{BB962C8B-B14F-4D97-AF65-F5344CB8AC3E}">
        <p14:creationId xmlns:p14="http://schemas.microsoft.com/office/powerpoint/2010/main" val="3796942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1BAAA-2B9B-95FA-35C1-8DF62B15C5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5A21C4-15C8-3BDF-F56D-7B29F6ECD5B3}"/>
              </a:ext>
            </a:extLst>
          </p:cNvPr>
          <p:cNvSpPr>
            <a:spLocks noGrp="1"/>
          </p:cNvSpPr>
          <p:nvPr>
            <p:ph type="title"/>
          </p:nvPr>
        </p:nvSpPr>
        <p:spPr>
          <a:xfrm>
            <a:off x="2583180" y="312925"/>
            <a:ext cx="6165300" cy="572700"/>
          </a:xfrm>
        </p:spPr>
        <p:txBody>
          <a:bodyPr>
            <a:noAutofit/>
          </a:bodyPr>
          <a:lstStyle/>
          <a:p>
            <a:r>
              <a:rPr lang="en-US" b="1" dirty="0">
                <a:latin typeface="Times New Roman" panose="02020603050405020304" pitchFamily="18" charset="0"/>
                <a:cs typeface="Times New Roman" panose="02020603050405020304" pitchFamily="18" charset="0"/>
              </a:rPr>
              <a:t>Results And Discussion</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B30D297-196C-D9E0-CC04-EBF184BDF5AD}"/>
              </a:ext>
            </a:extLst>
          </p:cNvPr>
          <p:cNvSpPr>
            <a:spLocks noGrp="1"/>
          </p:cNvSpPr>
          <p:nvPr>
            <p:ph type="body" idx="1"/>
          </p:nvPr>
        </p:nvSpPr>
        <p:spPr>
          <a:xfrm>
            <a:off x="311700" y="946735"/>
            <a:ext cx="8520600" cy="3416400"/>
          </a:xfrm>
        </p:spPr>
        <p:txBody>
          <a:bodyPr>
            <a:noAutofit/>
          </a:bodyPr>
          <a:lstStyle/>
          <a:p>
            <a:pPr algn="just">
              <a:lnSpc>
                <a:spcPct val="150000"/>
              </a:lnSpc>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Users input key lifecycle and sensor metrics—Cycle Index, Discharge Time, 3.6–3.4 V decrement Time, Max/Min Voltages, Time at 4.15 V, Constant-Current duration, and total Charging Time.</a:t>
            </a:r>
          </a:p>
          <a:p>
            <a:pPr algn="just">
              <a:lnSpc>
                <a:spcPct val="150000"/>
              </a:lnSpc>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On “Predict Battery Life,” these seven features feed into the pre-trained time-series estimation model.</a:t>
            </a:r>
          </a:p>
          <a:p>
            <a:pPr algn="just">
              <a:lnSpc>
                <a:spcPct val="150000"/>
              </a:lnSpc>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The model runs inference in milliseconds, leveraging learned patterns between charge/discharge profiles and capacity fade. </a:t>
            </a:r>
          </a:p>
          <a:p>
            <a:pPr algn="just">
              <a:lnSpc>
                <a:spcPct val="150000"/>
              </a:lnSpc>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The dashboard then displays “Predicted Remaining Battery Life in cycles” for immediate </a:t>
            </a:r>
            <a:r>
              <a:rPr lang="en-US" sz="16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review.</a:t>
            </a:r>
          </a:p>
          <a:p>
            <a:pPr algn="just">
              <a:lnSpc>
                <a:spcPct val="150000"/>
              </a:lnSpc>
              <a:buFont typeface="Arial" panose="020B0604020202020204" pitchFamily="34" charset="0"/>
              <a:buChar char="•"/>
            </a:pPr>
            <a:r>
              <a:rPr lang="en-US" sz="16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Random Forest model yielded excellent coefficient of determination R² of 91.4%, with minimal error (MAE = 1.43 cycles).</a:t>
            </a:r>
            <a:endParaRPr lang="en-IN" sz="1600" dirty="0">
              <a:solidFill>
                <a:schemeClr val="tx1"/>
              </a:solidFill>
              <a:latin typeface="Times New Roman" panose="02020603050405020304" pitchFamily="18" charset="0"/>
              <a:cs typeface="Times New Roman" panose="02020603050405020304" pitchFamily="18" charset="0"/>
            </a:endParaRPr>
          </a:p>
        </p:txBody>
      </p:sp>
      <p:pic>
        <p:nvPicPr>
          <p:cNvPr id="4" name="Google Shape;125;p8">
            <a:extLst>
              <a:ext uri="{FF2B5EF4-FFF2-40B4-BE49-F238E27FC236}">
                <a16:creationId xmlns:a16="http://schemas.microsoft.com/office/drawing/2014/main" id="{B6920BFA-E560-5359-6A2A-562DAADAAA51}"/>
              </a:ext>
            </a:extLst>
          </p:cNvPr>
          <p:cNvPicPr preferRelativeResize="0"/>
          <p:nvPr/>
        </p:nvPicPr>
        <p:blipFill rotWithShape="1">
          <a:blip r:embed="rId2">
            <a:alphaModFix/>
          </a:blip>
          <a:srcRect/>
          <a:stretch/>
        </p:blipFill>
        <p:spPr>
          <a:xfrm>
            <a:off x="170327" y="218750"/>
            <a:ext cx="1968300" cy="666875"/>
          </a:xfrm>
          <a:prstGeom prst="rect">
            <a:avLst/>
          </a:prstGeom>
          <a:noFill/>
          <a:ln>
            <a:noFill/>
          </a:ln>
        </p:spPr>
      </p:pic>
    </p:spTree>
    <p:extLst>
      <p:ext uri="{BB962C8B-B14F-4D97-AF65-F5344CB8AC3E}">
        <p14:creationId xmlns:p14="http://schemas.microsoft.com/office/powerpoint/2010/main" val="847769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A58BDC-7F8D-F855-D8D1-6015C3AF9B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109635-2243-D590-078C-73A8EE748B14}"/>
              </a:ext>
            </a:extLst>
          </p:cNvPr>
          <p:cNvSpPr>
            <a:spLocks noGrp="1"/>
          </p:cNvSpPr>
          <p:nvPr>
            <p:ph type="title"/>
          </p:nvPr>
        </p:nvSpPr>
        <p:spPr>
          <a:xfrm>
            <a:off x="2583180" y="312925"/>
            <a:ext cx="6165300" cy="572700"/>
          </a:xfrm>
        </p:spPr>
        <p:txBody>
          <a:bodyPr>
            <a:noAutofit/>
          </a:bodyPr>
          <a:lstStyle/>
          <a:p>
            <a:r>
              <a:rPr lang="en-US" b="1" dirty="0">
                <a:latin typeface="Times New Roman" panose="02020603050405020304" pitchFamily="18" charset="0"/>
                <a:cs typeface="Times New Roman" panose="02020603050405020304" pitchFamily="18" charset="0"/>
              </a:rPr>
              <a:t>Results And Discussion</a:t>
            </a:r>
            <a:endParaRPr lang="en-IN"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328A7B3-5EAE-AB98-241E-79AF4207EDA4}"/>
              </a:ext>
            </a:extLst>
          </p:cNvPr>
          <p:cNvSpPr>
            <a:spLocks noGrp="1"/>
          </p:cNvSpPr>
          <p:nvPr>
            <p:ph type="body" idx="1"/>
          </p:nvPr>
        </p:nvSpPr>
        <p:spPr>
          <a:xfrm>
            <a:off x="170327" y="1015315"/>
            <a:ext cx="8661973" cy="3416400"/>
          </a:xfrm>
        </p:spPr>
        <p:txBody>
          <a:bodyPr/>
          <a:lstStyle/>
          <a:p>
            <a:pPr marL="114300" indent="0">
              <a:buNone/>
            </a:pPr>
            <a:r>
              <a:rPr lang="en-US" b="1" dirty="0">
                <a:solidFill>
                  <a:schemeClr val="tx1"/>
                </a:solidFill>
                <a:latin typeface="Times New Roman" panose="02020603050405020304" pitchFamily="18" charset="0"/>
                <a:cs typeface="Times New Roman" panose="02020603050405020304" pitchFamily="18" charset="0"/>
              </a:rPr>
              <a:t>C) Jet Cycles Prediction</a:t>
            </a:r>
          </a:p>
          <a:p>
            <a:pPr marL="114300" indent="0">
              <a:buNone/>
            </a:pP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4" name="Google Shape;125;p8">
            <a:extLst>
              <a:ext uri="{FF2B5EF4-FFF2-40B4-BE49-F238E27FC236}">
                <a16:creationId xmlns:a16="http://schemas.microsoft.com/office/drawing/2014/main" id="{0AB21E47-D8CC-7E31-EA64-725A19D7D4D3}"/>
              </a:ext>
            </a:extLst>
          </p:cNvPr>
          <p:cNvPicPr preferRelativeResize="0"/>
          <p:nvPr/>
        </p:nvPicPr>
        <p:blipFill rotWithShape="1">
          <a:blip r:embed="rId2">
            <a:alphaModFix/>
          </a:blip>
          <a:srcRect/>
          <a:stretch/>
        </p:blipFill>
        <p:spPr>
          <a:xfrm>
            <a:off x="170327" y="218750"/>
            <a:ext cx="1968300" cy="666875"/>
          </a:xfrm>
          <a:prstGeom prst="rect">
            <a:avLst/>
          </a:prstGeom>
          <a:noFill/>
          <a:ln>
            <a:noFill/>
          </a:ln>
        </p:spPr>
      </p:pic>
      <p:pic>
        <p:nvPicPr>
          <p:cNvPr id="7" name="Picture 6" descr="A screenshot of a computer&#10;&#10;AI-generated content may be incorrect.">
            <a:extLst>
              <a:ext uri="{FF2B5EF4-FFF2-40B4-BE49-F238E27FC236}">
                <a16:creationId xmlns:a16="http://schemas.microsoft.com/office/drawing/2014/main" id="{D66B9BC7-67FC-4300-41AD-17DA184B84ED}"/>
              </a:ext>
            </a:extLst>
          </p:cNvPr>
          <p:cNvPicPr>
            <a:picLocks noChangeAspect="1"/>
          </p:cNvPicPr>
          <p:nvPr/>
        </p:nvPicPr>
        <p:blipFill>
          <a:blip r:embed="rId3"/>
          <a:srcRect l="4522" t="15259" r="2651"/>
          <a:stretch/>
        </p:blipFill>
        <p:spPr>
          <a:xfrm>
            <a:off x="2811780" y="1200712"/>
            <a:ext cx="3520439" cy="1837151"/>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79A39110-F42E-2160-D698-971193B29F6C}"/>
              </a:ext>
            </a:extLst>
          </p:cNvPr>
          <p:cNvPicPr>
            <a:picLocks noChangeAspect="1"/>
          </p:cNvPicPr>
          <p:nvPr/>
        </p:nvPicPr>
        <p:blipFill>
          <a:blip r:embed="rId4"/>
          <a:srcRect l="5045" t="1333" r="4142" b="1038"/>
          <a:stretch/>
        </p:blipFill>
        <p:spPr>
          <a:xfrm>
            <a:off x="2811780" y="3037863"/>
            <a:ext cx="3520439" cy="2002565"/>
          </a:xfrm>
          <a:prstGeom prst="rect">
            <a:avLst/>
          </a:prstGeom>
        </p:spPr>
      </p:pic>
    </p:spTree>
    <p:extLst>
      <p:ext uri="{BB962C8B-B14F-4D97-AF65-F5344CB8AC3E}">
        <p14:creationId xmlns:p14="http://schemas.microsoft.com/office/powerpoint/2010/main" val="844817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AA155-6287-878C-59C6-BBDF349827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8D37E9-1F5A-A959-0120-CF54F2169B42}"/>
              </a:ext>
            </a:extLst>
          </p:cNvPr>
          <p:cNvSpPr>
            <a:spLocks noGrp="1"/>
          </p:cNvSpPr>
          <p:nvPr>
            <p:ph type="title"/>
          </p:nvPr>
        </p:nvSpPr>
        <p:spPr>
          <a:xfrm>
            <a:off x="2583180" y="312925"/>
            <a:ext cx="6165300" cy="572700"/>
          </a:xfrm>
        </p:spPr>
        <p:txBody>
          <a:bodyPr>
            <a:noAutofit/>
          </a:bodyPr>
          <a:lstStyle/>
          <a:p>
            <a:r>
              <a:rPr lang="en-US" b="1" dirty="0">
                <a:latin typeface="Times New Roman" panose="02020603050405020304" pitchFamily="18" charset="0"/>
                <a:cs typeface="Times New Roman" panose="02020603050405020304" pitchFamily="18" charset="0"/>
              </a:rPr>
              <a:t>Results And Discussion</a:t>
            </a:r>
            <a:endParaRPr lang="en-IN" b="1" dirty="0">
              <a:latin typeface="Times New Roman" panose="02020603050405020304" pitchFamily="18" charset="0"/>
              <a:cs typeface="Times New Roman" panose="02020603050405020304" pitchFamily="18" charset="0"/>
            </a:endParaRPr>
          </a:p>
        </p:txBody>
      </p:sp>
      <p:pic>
        <p:nvPicPr>
          <p:cNvPr id="4" name="Google Shape;125;p8">
            <a:extLst>
              <a:ext uri="{FF2B5EF4-FFF2-40B4-BE49-F238E27FC236}">
                <a16:creationId xmlns:a16="http://schemas.microsoft.com/office/drawing/2014/main" id="{F3262D0F-6ABF-D9E9-3FF1-9D6B61CC3662}"/>
              </a:ext>
            </a:extLst>
          </p:cNvPr>
          <p:cNvPicPr preferRelativeResize="0"/>
          <p:nvPr/>
        </p:nvPicPr>
        <p:blipFill rotWithShape="1">
          <a:blip r:embed="rId2">
            <a:alphaModFix/>
          </a:blip>
          <a:srcRect/>
          <a:stretch/>
        </p:blipFill>
        <p:spPr>
          <a:xfrm>
            <a:off x="170327" y="218750"/>
            <a:ext cx="1968300" cy="666875"/>
          </a:xfrm>
          <a:prstGeom prst="rect">
            <a:avLst/>
          </a:prstGeom>
          <a:noFill/>
          <a:ln>
            <a:noFill/>
          </a:ln>
        </p:spPr>
      </p:pic>
      <p:sp>
        <p:nvSpPr>
          <p:cNvPr id="5" name="Rectangle 1">
            <a:extLst>
              <a:ext uri="{FF2B5EF4-FFF2-40B4-BE49-F238E27FC236}">
                <a16:creationId xmlns:a16="http://schemas.microsoft.com/office/drawing/2014/main" id="{19DB420B-F6B4-F444-E89A-C2071636D9E7}"/>
              </a:ext>
            </a:extLst>
          </p:cNvPr>
          <p:cNvSpPr>
            <a:spLocks noGrp="1" noChangeArrowheads="1"/>
          </p:cNvSpPr>
          <p:nvPr>
            <p:ph type="body" idx="1"/>
          </p:nvPr>
        </p:nvSpPr>
        <p:spPr bwMode="auto">
          <a:xfrm>
            <a:off x="169864" y="831324"/>
            <a:ext cx="857861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eaLnBrk="0" fontAlgn="base" hangingPunct="0">
              <a:lnSpc>
                <a:spcPct val="15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input ten engine parameters Cycle Count, Low-Pressure Compressor(LPC) &amp;Low-Pressure Turbine (LPT) outlet temperatures, High-Pressure Compressor (HPC) outlet total &amp; static pressures, Fuel‐to‐Ps30 flow ratio, Bypass Ratio, Bleed‐air Enthalpy, High-Pressure Turbines cooling‐air flow, and Low-Pressure Turbines cooling‐air flow.</a:t>
            </a:r>
          </a:p>
          <a:p>
            <a:pPr marL="285750" indent="-285750" algn="just" eaLnBrk="0" fontAlgn="base" hangingPunct="0">
              <a:lnSpc>
                <a:spcPct val="15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 “Predict,” these </a:t>
            </a:r>
            <a:r>
              <a:rPr lang="en-US" altLang="en-US" sz="1600" dirty="0">
                <a:solidFill>
                  <a:schemeClr val="tx1"/>
                </a:solidFill>
                <a:latin typeface="Times New Roman" panose="02020603050405020304" pitchFamily="18" charset="0"/>
                <a:cs typeface="Times New Roman" panose="02020603050405020304" pitchFamily="18" charset="0"/>
              </a:rPr>
              <a:t>input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feed into the pre-trained neural-network which combines multiple functions enabling high efficiency and accuracy and predicts RUL estimation model.</a:t>
            </a:r>
          </a:p>
          <a:p>
            <a:pPr marL="285750" indent="-285750" algn="just" eaLnBrk="0" fontAlgn="base" hangingPunct="0">
              <a:lnSpc>
                <a:spcPct val="15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outputs a single scalar: the predicted Remaining Useful Life in engine start–stop cycles.</a:t>
            </a:r>
          </a:p>
          <a:p>
            <a:pPr marL="285750" indent="-285750" algn="just" eaLnBrk="0" fontAlgn="base" hangingPunct="0">
              <a:lnSpc>
                <a:spcPct val="15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dashboard then displays “Number of Cycles left” for immediate review.</a:t>
            </a:r>
          </a:p>
          <a:p>
            <a:pPr marL="285750" indent="-285750" algn="just" eaLnBrk="0" fontAlgn="base" hangingPunct="0">
              <a:lnSpc>
                <a:spcPct val="15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custom neural network achieved low error (MSE = 5.12, MAE = 2.31 cycles) and strong R² (88.7%), indicating reliable predictive capability.</a:t>
            </a:r>
          </a:p>
        </p:txBody>
      </p:sp>
    </p:spTree>
    <p:extLst>
      <p:ext uri="{BB962C8B-B14F-4D97-AF65-F5344CB8AC3E}">
        <p14:creationId xmlns:p14="http://schemas.microsoft.com/office/powerpoint/2010/main" val="3789065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8"/>
          <p:cNvSpPr txBox="1">
            <a:spLocks noGrp="1"/>
          </p:cNvSpPr>
          <p:nvPr>
            <p:ph type="title"/>
          </p:nvPr>
        </p:nvSpPr>
        <p:spPr>
          <a:xfrm>
            <a:off x="2790341" y="312855"/>
            <a:ext cx="5991860" cy="57277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b="1" dirty="0">
                <a:latin typeface="Times New Roman" panose="02020603050405020304" pitchFamily="18" charset="0"/>
                <a:cs typeface="Times New Roman" panose="02020603050405020304" pitchFamily="18" charset="0"/>
              </a:rPr>
              <a:t>Result Analysis </a:t>
            </a:r>
            <a:endParaRPr sz="3200" dirty="0">
              <a:latin typeface="Times New Roman" panose="02020603050405020304" pitchFamily="18" charset="0"/>
              <a:cs typeface="Times New Roman" panose="02020603050405020304" pitchFamily="18" charset="0"/>
            </a:endParaRPr>
          </a:p>
        </p:txBody>
      </p:sp>
      <p:pic>
        <p:nvPicPr>
          <p:cNvPr id="125" name="Google Shape;125;p8"/>
          <p:cNvPicPr preferRelativeResize="0"/>
          <p:nvPr/>
        </p:nvPicPr>
        <p:blipFill rotWithShape="1">
          <a:blip r:embed="rId3">
            <a:alphaModFix/>
          </a:blip>
          <a:srcRect/>
          <a:stretch/>
        </p:blipFill>
        <p:spPr>
          <a:xfrm>
            <a:off x="170327" y="218750"/>
            <a:ext cx="1968300" cy="666875"/>
          </a:xfrm>
          <a:prstGeom prst="rect">
            <a:avLst/>
          </a:prstGeom>
          <a:noFill/>
          <a:ln>
            <a:noFill/>
          </a:ln>
        </p:spPr>
      </p:pic>
      <p:sp>
        <p:nvSpPr>
          <p:cNvPr id="126" name="Google Shape;126;p8"/>
          <p:cNvSpPr txBox="1"/>
          <p:nvPr/>
        </p:nvSpPr>
        <p:spPr>
          <a:xfrm>
            <a:off x="361799" y="885625"/>
            <a:ext cx="8538361" cy="3491700"/>
          </a:xfrm>
          <a:prstGeom prst="rect">
            <a:avLst/>
          </a:prstGeom>
          <a:noFill/>
          <a:ln>
            <a:noFill/>
          </a:ln>
        </p:spPr>
        <p:txBody>
          <a:bodyPr spcFirstLastPara="1" wrap="square" lIns="91425" tIns="91425" rIns="91425" bIns="91425" anchor="t" anchorCtr="0">
            <a:noAutofit/>
          </a:bodyPr>
          <a:lstStyle/>
          <a:p>
            <a:pPr marL="425450" lvl="0" indent="-285750" algn="just" rtl="0">
              <a:lnSpc>
                <a:spcPct val="150000"/>
              </a:lnSpc>
              <a:spcBef>
                <a:spcPts val="0"/>
              </a:spcBef>
              <a:spcAft>
                <a:spcPts val="0"/>
              </a:spcAft>
              <a:buClr>
                <a:schemeClr val="dk1"/>
              </a:buClr>
              <a:buSzPts val="1400"/>
              <a:buFont typeface="Arial" panose="020B0604020202020204" pitchFamily="34" charset="0"/>
              <a:buChar char="•"/>
            </a:pPr>
            <a:r>
              <a:rPr lang="en-US" sz="1600" b="1" dirty="0">
                <a:solidFill>
                  <a:schemeClr val="dk1"/>
                </a:solidFill>
                <a:latin typeface="Times New Roman" panose="02020603050405020304" pitchFamily="18" charset="0"/>
                <a:cs typeface="Times New Roman" panose="02020603050405020304" pitchFamily="18" charset="0"/>
              </a:rPr>
              <a:t>AI Model Performance:</a:t>
            </a:r>
            <a:r>
              <a:rPr lang="en-US" sz="1600" dirty="0">
                <a:solidFill>
                  <a:schemeClr val="dk1"/>
                </a:solidFill>
                <a:latin typeface="Times New Roman" panose="02020603050405020304" pitchFamily="18" charset="0"/>
                <a:cs typeface="Times New Roman" panose="02020603050405020304" pitchFamily="18" charset="0"/>
              </a:rPr>
              <a:t> The YOLO-based crack detection system successfully identifies structural damage in aircraft, with improved accuracy after dataset expansion and preprocessing refinements.</a:t>
            </a:r>
            <a:endParaRPr sz="1600" dirty="0">
              <a:solidFill>
                <a:schemeClr val="dk1"/>
              </a:solidFill>
              <a:latin typeface="Times New Roman" panose="02020603050405020304" pitchFamily="18" charset="0"/>
              <a:cs typeface="Times New Roman" panose="02020603050405020304" pitchFamily="18" charset="0"/>
            </a:endParaRPr>
          </a:p>
          <a:p>
            <a:pPr marL="425450" lvl="0" indent="-285750" algn="just" rtl="0">
              <a:lnSpc>
                <a:spcPct val="150000"/>
              </a:lnSpc>
              <a:spcBef>
                <a:spcPts val="0"/>
              </a:spcBef>
              <a:spcAft>
                <a:spcPts val="0"/>
              </a:spcAft>
              <a:buClr>
                <a:schemeClr val="dk1"/>
              </a:buClr>
              <a:buSzPts val="1400"/>
              <a:buFont typeface="Arial" panose="020B0604020202020204" pitchFamily="34" charset="0"/>
              <a:buChar char="•"/>
            </a:pPr>
            <a:r>
              <a:rPr lang="en-US" sz="1600" b="1" dirty="0">
                <a:solidFill>
                  <a:schemeClr val="dk1"/>
                </a:solidFill>
                <a:latin typeface="Times New Roman" panose="02020603050405020304" pitchFamily="18" charset="0"/>
                <a:cs typeface="Times New Roman" panose="02020603050405020304" pitchFamily="18" charset="0"/>
              </a:rPr>
              <a:t>User Experience &amp; System Response:</a:t>
            </a:r>
            <a:r>
              <a:rPr lang="en-US" sz="1600" dirty="0">
                <a:solidFill>
                  <a:schemeClr val="dk1"/>
                </a:solidFill>
                <a:latin typeface="Times New Roman" panose="02020603050405020304" pitchFamily="18" charset="0"/>
                <a:cs typeface="Times New Roman" panose="02020603050405020304" pitchFamily="18" charset="0"/>
              </a:rPr>
              <a:t> The integrated maintenance platform ensures smooth data flow between AI models, providing real-time predictive insights with minimal processing delays.</a:t>
            </a:r>
            <a:endParaRPr sz="1600" dirty="0">
              <a:solidFill>
                <a:schemeClr val="dk1"/>
              </a:solidFill>
              <a:latin typeface="Times New Roman" panose="02020603050405020304" pitchFamily="18" charset="0"/>
              <a:cs typeface="Times New Roman" panose="02020603050405020304" pitchFamily="18" charset="0"/>
            </a:endParaRPr>
          </a:p>
          <a:p>
            <a:pPr marL="425450" lvl="0" indent="-285750" algn="just" rtl="0">
              <a:lnSpc>
                <a:spcPct val="150000"/>
              </a:lnSpc>
              <a:spcBef>
                <a:spcPts val="0"/>
              </a:spcBef>
              <a:spcAft>
                <a:spcPts val="0"/>
              </a:spcAft>
              <a:buClr>
                <a:schemeClr val="dk1"/>
              </a:buClr>
              <a:buSzPts val="1400"/>
              <a:buFont typeface="Arial" panose="020B0604020202020204" pitchFamily="34" charset="0"/>
              <a:buChar char="•"/>
            </a:pPr>
            <a:r>
              <a:rPr lang="en-US" sz="1600" b="1" dirty="0">
                <a:solidFill>
                  <a:schemeClr val="dk1"/>
                </a:solidFill>
                <a:latin typeface="Times New Roman" panose="02020603050405020304" pitchFamily="18" charset="0"/>
                <a:cs typeface="Times New Roman" panose="02020603050405020304" pitchFamily="18" charset="0"/>
              </a:rPr>
              <a:t>Prediction Accuracy &amp; Reliability:</a:t>
            </a:r>
            <a:r>
              <a:rPr lang="en-US" sz="1600" dirty="0">
                <a:solidFill>
                  <a:schemeClr val="dk1"/>
                </a:solidFill>
                <a:latin typeface="Times New Roman" panose="02020603050405020304" pitchFamily="18" charset="0"/>
                <a:cs typeface="Times New Roman" panose="02020603050405020304" pitchFamily="18" charset="0"/>
              </a:rPr>
              <a:t> Battery life estimation and jet engine lifespan predictions align well with real-world maintenance data, with minor improvements needed for extreme operational conditions.</a:t>
            </a:r>
            <a:endParaRPr sz="1600" dirty="0">
              <a:solidFill>
                <a:schemeClr val="dk1"/>
              </a:solidFill>
              <a:latin typeface="Times New Roman" panose="02020603050405020304" pitchFamily="18" charset="0"/>
              <a:cs typeface="Times New Roman" panose="02020603050405020304" pitchFamily="18" charset="0"/>
            </a:endParaRPr>
          </a:p>
          <a:p>
            <a:pPr marL="425450" lvl="0" indent="-285750" algn="just" rtl="0">
              <a:lnSpc>
                <a:spcPct val="150000"/>
              </a:lnSpc>
              <a:spcBef>
                <a:spcPts val="0"/>
              </a:spcBef>
              <a:spcAft>
                <a:spcPts val="0"/>
              </a:spcAft>
              <a:buClr>
                <a:schemeClr val="dk1"/>
              </a:buClr>
              <a:buSzPts val="1400"/>
              <a:buFont typeface="Arial" panose="020B0604020202020204" pitchFamily="34" charset="0"/>
              <a:buChar char="•"/>
            </a:pPr>
            <a:r>
              <a:rPr lang="en-US" sz="1600" b="1" dirty="0">
                <a:solidFill>
                  <a:schemeClr val="dk1"/>
                </a:solidFill>
                <a:latin typeface="Times New Roman" panose="02020603050405020304" pitchFamily="18" charset="0"/>
                <a:cs typeface="Times New Roman" panose="02020603050405020304" pitchFamily="18" charset="0"/>
              </a:rPr>
              <a:t>System Integration </a:t>
            </a:r>
            <a:r>
              <a:rPr lang="en-US" sz="1600" b="1" dirty="0" err="1">
                <a:solidFill>
                  <a:schemeClr val="dk1"/>
                </a:solidFill>
                <a:latin typeface="Times New Roman" panose="02020603050405020304" pitchFamily="18" charset="0"/>
                <a:cs typeface="Times New Roman" panose="02020603050405020304" pitchFamily="18" charset="0"/>
              </a:rPr>
              <a:t>Efficiency:</a:t>
            </a:r>
            <a:r>
              <a:rPr lang="en-US" sz="1600" dirty="0" err="1">
                <a:solidFill>
                  <a:schemeClr val="dk1"/>
                </a:solidFill>
                <a:latin typeface="Times New Roman" panose="02020603050405020304" pitchFamily="18" charset="0"/>
                <a:cs typeface="Times New Roman" panose="02020603050405020304" pitchFamily="18" charset="0"/>
              </a:rPr>
              <a:t>Centralized</a:t>
            </a:r>
            <a:r>
              <a:rPr lang="en-US" sz="1600" dirty="0">
                <a:solidFill>
                  <a:schemeClr val="dk1"/>
                </a:solidFill>
                <a:latin typeface="Times New Roman" panose="02020603050405020304" pitchFamily="18" charset="0"/>
                <a:cs typeface="Times New Roman" panose="02020603050405020304" pitchFamily="18" charset="0"/>
              </a:rPr>
              <a:t> platform effectively consolidates data from multiple predictive models, enabling seamless maintenance scheduling and proactive decision-making.</a:t>
            </a:r>
            <a:endParaRPr sz="1600" dirty="0">
              <a:solidFill>
                <a:schemeClr val="dk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7020" y="312925"/>
            <a:ext cx="5761440" cy="572700"/>
          </a:xfrm>
        </p:spPr>
        <p:txBody>
          <a:bodyPr>
            <a:noAutofit/>
          </a:bodyPr>
          <a:lstStyle/>
          <a:p>
            <a:r>
              <a:rPr b="1" dirty="0">
                <a:latin typeface="Times New Roman" panose="02020603050405020304" pitchFamily="18" charset="0"/>
                <a:cs typeface="Times New Roman" panose="02020603050405020304" pitchFamily="18" charset="0"/>
              </a:rPr>
              <a:t>Challenges</a:t>
            </a:r>
          </a:p>
        </p:txBody>
      </p:sp>
      <p:sp>
        <p:nvSpPr>
          <p:cNvPr id="3" name="Text Placeholder 2"/>
          <p:cNvSpPr>
            <a:spLocks noGrp="1"/>
          </p:cNvSpPr>
          <p:nvPr>
            <p:ph type="body" idx="1"/>
          </p:nvPr>
        </p:nvSpPr>
        <p:spPr>
          <a:xfrm>
            <a:off x="311700" y="1091515"/>
            <a:ext cx="8520600" cy="3416400"/>
          </a:xfrm>
        </p:spPr>
        <p:txBody>
          <a:bodyPr>
            <a:noAutofit/>
          </a:bodyPr>
          <a:lstStyle/>
          <a:p>
            <a:pPr algn="just">
              <a:lnSpc>
                <a:spcPct val="150000"/>
              </a:lnSpc>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Changes in lighting, weather, and temperature can affect image quality and reduce detection accuracy in real-time scenarios. </a:t>
            </a:r>
          </a:p>
          <a:p>
            <a:pPr algn="just">
              <a:lnSpc>
                <a:spcPct val="150000"/>
              </a:lnSpc>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YOLO requires a large and diverse dataset for training. Inadequate or low-quality data can lead to poor model performance and false positives/negatives. </a:t>
            </a:r>
          </a:p>
          <a:p>
            <a:pPr algn="just">
              <a:lnSpc>
                <a:spcPct val="150000"/>
              </a:lnSpc>
              <a:buFont typeface="Arial" panose="020B0604020202020204" pitchFamily="34" charset="0"/>
              <a:buChar char="•"/>
            </a:pPr>
            <a:r>
              <a:rPr lang="en-IN" sz="1600" dirty="0">
                <a:solidFill>
                  <a:schemeClr val="tx1"/>
                </a:solidFill>
                <a:latin typeface="Times New Roman" panose="02020603050405020304" pitchFamily="18" charset="0"/>
                <a:cs typeface="Times New Roman" panose="02020603050405020304" pitchFamily="18" charset="0"/>
              </a:rPr>
              <a:t>Battery cells exhibit diverse aging pathways (e.g., lithium plating, solid-electrolyte interphase growth), and cell-to-cell variation creates noisy, high-dimensional data that’s difficult for Random Forest models to capture fully.</a:t>
            </a:r>
          </a:p>
          <a:p>
            <a:pPr algn="just">
              <a:lnSpc>
                <a:spcPct val="150000"/>
              </a:lnSpc>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Sensor readings collected under extreme flight conditions (vibration, temperature swings) are often noisy or erroneous, and prognostic models frequently struggle to generalize across different engine designs, leading to reduced RUL prediction reliability.</a:t>
            </a:r>
            <a:endParaRPr sz="1600" dirty="0">
              <a:solidFill>
                <a:schemeClr val="tx1"/>
              </a:solidFill>
              <a:latin typeface="Times New Roman" panose="02020603050405020304" pitchFamily="18" charset="0"/>
              <a:cs typeface="Times New Roman" panose="02020603050405020304" pitchFamily="18" charset="0"/>
            </a:endParaRPr>
          </a:p>
        </p:txBody>
      </p:sp>
      <p:pic>
        <p:nvPicPr>
          <p:cNvPr id="4" name="Google Shape;125;p8">
            <a:extLst>
              <a:ext uri="{FF2B5EF4-FFF2-40B4-BE49-F238E27FC236}">
                <a16:creationId xmlns:a16="http://schemas.microsoft.com/office/drawing/2014/main" id="{A33A1F09-B425-61ED-49C3-DDB1CAEC4728}"/>
              </a:ext>
            </a:extLst>
          </p:cNvPr>
          <p:cNvPicPr preferRelativeResize="0"/>
          <p:nvPr/>
        </p:nvPicPr>
        <p:blipFill rotWithShape="1">
          <a:blip r:embed="rId2">
            <a:alphaModFix/>
          </a:blip>
          <a:srcRect/>
          <a:stretch/>
        </p:blipFill>
        <p:spPr>
          <a:xfrm>
            <a:off x="170327" y="218750"/>
            <a:ext cx="1968300" cy="666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E3B35-A6E2-F784-3A0F-C586163A63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B27A0A-E3A3-D839-4BC2-9BC74AB45A9B}"/>
              </a:ext>
            </a:extLst>
          </p:cNvPr>
          <p:cNvSpPr>
            <a:spLocks noGrp="1"/>
          </p:cNvSpPr>
          <p:nvPr>
            <p:ph type="title"/>
          </p:nvPr>
        </p:nvSpPr>
        <p:spPr>
          <a:xfrm>
            <a:off x="2827020" y="312925"/>
            <a:ext cx="5761440" cy="572700"/>
          </a:xfrm>
        </p:spPr>
        <p:txBody>
          <a:bodyPr>
            <a:noAutofit/>
          </a:bodyPr>
          <a:lstStyle/>
          <a:p>
            <a:r>
              <a:rPr b="1" dirty="0">
                <a:latin typeface="Times New Roman" panose="02020603050405020304" pitchFamily="18" charset="0"/>
                <a:cs typeface="Times New Roman" panose="02020603050405020304" pitchFamily="18" charset="0"/>
              </a:rPr>
              <a:t>C</a:t>
            </a:r>
            <a:r>
              <a:rPr lang="en-US" b="1" dirty="0">
                <a:latin typeface="Times New Roman" panose="02020603050405020304" pitchFamily="18" charset="0"/>
                <a:cs typeface="Times New Roman" panose="02020603050405020304" pitchFamily="18" charset="0"/>
              </a:rPr>
              <a:t>onclusion</a:t>
            </a:r>
            <a:endParaRPr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5982437-08FB-13BA-7DAC-2AAF69AEDEC1}"/>
              </a:ext>
            </a:extLst>
          </p:cNvPr>
          <p:cNvSpPr>
            <a:spLocks noGrp="1"/>
          </p:cNvSpPr>
          <p:nvPr>
            <p:ph type="body" idx="1"/>
          </p:nvPr>
        </p:nvSpPr>
        <p:spPr/>
        <p:txBody>
          <a:bodyPr>
            <a:noAutofit/>
          </a:bodyPr>
          <a:lstStyle/>
          <a:p>
            <a:pPr marL="285750" indent="-285750" algn="just" eaLnBrk="0" fontAlgn="base" hangingPunct="0">
              <a:lnSpc>
                <a:spcPct val="15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uses Random Forest and SVR models to predict how long engines and batteries will keep working, helping plan maintenance before parts fail.</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YOLO-based detector finds cracks in real time with about 92 % precision and 88 % recall, catching structural faults early.</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 LSTM model estimates remaining battery life with an RMSE of 0.18 charge cycles, so batteries can be replaced just in time.</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 AI models run together on a single platform, giving live alerts and easy-to-understand insights for technicians.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automating checks and forecasts, the solution cuts downtime, boosts safety, and makes aircraft maintenance more efficient and cost-effective.</a:t>
            </a:r>
          </a:p>
        </p:txBody>
      </p:sp>
      <p:pic>
        <p:nvPicPr>
          <p:cNvPr id="4" name="Google Shape;125;p8">
            <a:extLst>
              <a:ext uri="{FF2B5EF4-FFF2-40B4-BE49-F238E27FC236}">
                <a16:creationId xmlns:a16="http://schemas.microsoft.com/office/drawing/2014/main" id="{5991C47C-2F62-F2CE-7A9B-C25331F9CD24}"/>
              </a:ext>
            </a:extLst>
          </p:cNvPr>
          <p:cNvPicPr preferRelativeResize="0"/>
          <p:nvPr/>
        </p:nvPicPr>
        <p:blipFill rotWithShape="1">
          <a:blip r:embed="rId2">
            <a:alphaModFix/>
          </a:blip>
          <a:srcRect/>
          <a:stretch/>
        </p:blipFill>
        <p:spPr>
          <a:xfrm>
            <a:off x="170327" y="218750"/>
            <a:ext cx="1968300" cy="666875"/>
          </a:xfrm>
          <a:prstGeom prst="rect">
            <a:avLst/>
          </a:prstGeom>
          <a:noFill/>
          <a:ln>
            <a:noFill/>
          </a:ln>
        </p:spPr>
      </p:pic>
    </p:spTree>
    <p:extLst>
      <p:ext uri="{BB962C8B-B14F-4D97-AF65-F5344CB8AC3E}">
        <p14:creationId xmlns:p14="http://schemas.microsoft.com/office/powerpoint/2010/main" val="1112043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78C55-4A7D-84AD-C988-90D4CA0B10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2C6285-CB3D-9570-A6D6-3A2EE49FC061}"/>
              </a:ext>
            </a:extLst>
          </p:cNvPr>
          <p:cNvSpPr>
            <a:spLocks noGrp="1"/>
          </p:cNvSpPr>
          <p:nvPr>
            <p:ph type="title"/>
          </p:nvPr>
        </p:nvSpPr>
        <p:spPr>
          <a:xfrm>
            <a:off x="2827020" y="312925"/>
            <a:ext cx="5761440" cy="572700"/>
          </a:xfrm>
        </p:spPr>
        <p:txBody>
          <a:bodyPr>
            <a:noAutofit/>
          </a:bodyPr>
          <a:lstStyle/>
          <a:p>
            <a:r>
              <a:rPr lang="en-US" b="1" dirty="0">
                <a:latin typeface="Times New Roman" panose="02020603050405020304" pitchFamily="18" charset="0"/>
                <a:cs typeface="Times New Roman" panose="02020603050405020304" pitchFamily="18" charset="0"/>
              </a:rPr>
              <a:t>Future Enhancements</a:t>
            </a:r>
            <a:endParaRPr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B04B09D-D47A-FD09-34E7-8DEEC4CB58F6}"/>
              </a:ext>
            </a:extLst>
          </p:cNvPr>
          <p:cNvSpPr>
            <a:spLocks noGrp="1"/>
          </p:cNvSpPr>
          <p:nvPr>
            <p:ph type="body" idx="1"/>
          </p:nvPr>
        </p:nvSpPr>
        <p:spPr/>
        <p:txBody>
          <a:bodyPr>
            <a:noAutofit/>
          </a:bodyPr>
          <a:lstStyle/>
          <a:p>
            <a:pPr marL="285750" indent="-285750" algn="just" eaLnBrk="0" fontAlgn="base" hangingPunct="0">
              <a:lnSpc>
                <a:spcPct val="15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Fine-tune YOLO with lightweight CNN/segmentation and varied-image training for sharper crack detection.</a:t>
            </a:r>
          </a:p>
          <a:p>
            <a:pPr marL="285750" indent="-285750" algn="just" eaLnBrk="0" fontAlgn="base" hangingPunct="0">
              <a:lnSpc>
                <a:spcPct val="15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Run pruned/quantized models on edge IoT units for instant, continuous alerts.</a:t>
            </a:r>
          </a:p>
          <a:p>
            <a:pPr marL="285750" indent="-285750" algn="just" eaLnBrk="0" fontAlgn="base" hangingPunct="0">
              <a:lnSpc>
                <a:spcPct val="15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Instrument key systems (fuel, hydraulics, electrical) and fuse sensor, weather, and log data to boost prediction.</a:t>
            </a:r>
          </a:p>
          <a:p>
            <a:pPr marL="285750" indent="-285750" algn="just" eaLnBrk="0" fontAlgn="base" hangingPunct="0">
              <a:lnSpc>
                <a:spcPct val="15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a cloud-native platform (AWS/Azure/GCP) for unified storage, updates, and fleet analytics.</a:t>
            </a:r>
          </a:p>
          <a:p>
            <a:pPr marL="285750" indent="-285750" algn="just" eaLnBrk="0" fontAlgn="base" hangingPunct="0">
              <a:lnSpc>
                <a:spcPct val="15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continuous-learning pipelines feeding all inspections and sensor readings back into model retraining.</a:t>
            </a:r>
          </a:p>
        </p:txBody>
      </p:sp>
      <p:pic>
        <p:nvPicPr>
          <p:cNvPr id="4" name="Google Shape;125;p8">
            <a:extLst>
              <a:ext uri="{FF2B5EF4-FFF2-40B4-BE49-F238E27FC236}">
                <a16:creationId xmlns:a16="http://schemas.microsoft.com/office/drawing/2014/main" id="{BAD119D3-94F8-6D0A-4248-8FA4989C5BD9}"/>
              </a:ext>
            </a:extLst>
          </p:cNvPr>
          <p:cNvPicPr preferRelativeResize="0"/>
          <p:nvPr/>
        </p:nvPicPr>
        <p:blipFill rotWithShape="1">
          <a:blip r:embed="rId2">
            <a:alphaModFix/>
          </a:blip>
          <a:srcRect/>
          <a:stretch/>
        </p:blipFill>
        <p:spPr>
          <a:xfrm>
            <a:off x="170327" y="218750"/>
            <a:ext cx="1968300" cy="666875"/>
          </a:xfrm>
          <a:prstGeom prst="rect">
            <a:avLst/>
          </a:prstGeom>
          <a:noFill/>
          <a:ln>
            <a:noFill/>
          </a:ln>
        </p:spPr>
      </p:pic>
    </p:spTree>
    <p:extLst>
      <p:ext uri="{BB962C8B-B14F-4D97-AF65-F5344CB8AC3E}">
        <p14:creationId xmlns:p14="http://schemas.microsoft.com/office/powerpoint/2010/main" val="3990782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4CFF9-0172-CDC8-E93F-932BACC7733C}"/>
              </a:ext>
            </a:extLst>
          </p:cNvPr>
          <p:cNvSpPr>
            <a:spLocks noGrp="1"/>
          </p:cNvSpPr>
          <p:nvPr>
            <p:ph type="title"/>
          </p:nvPr>
        </p:nvSpPr>
        <p:spPr>
          <a:xfrm>
            <a:off x="2682696" y="288274"/>
            <a:ext cx="3778608" cy="572700"/>
          </a:xfrm>
        </p:spPr>
        <p:txBody>
          <a:bodyPr>
            <a:noAutofit/>
          </a:bodyPr>
          <a:lstStyle/>
          <a:p>
            <a:r>
              <a:rPr lang="en-GB" b="1" dirty="0">
                <a:latin typeface="Times New Roman" panose="02020603050405020304" pitchFamily="18" charset="0"/>
                <a:cs typeface="Times New Roman" panose="02020603050405020304" pitchFamily="18" charset="0"/>
              </a:rPr>
              <a:t>Introduction</a:t>
            </a:r>
            <a:br>
              <a:rPr lang="en-GB" dirty="0"/>
            </a:br>
            <a:endParaRPr lang="en-IN" dirty="0"/>
          </a:p>
        </p:txBody>
      </p:sp>
      <p:sp>
        <p:nvSpPr>
          <p:cNvPr id="3" name="Text Placeholder 2">
            <a:extLst>
              <a:ext uri="{FF2B5EF4-FFF2-40B4-BE49-F238E27FC236}">
                <a16:creationId xmlns:a16="http://schemas.microsoft.com/office/drawing/2014/main" id="{AEDFEAB7-EF66-1D57-5BAF-6C2C3D211AC9}"/>
              </a:ext>
            </a:extLst>
          </p:cNvPr>
          <p:cNvSpPr>
            <a:spLocks noGrp="1"/>
          </p:cNvSpPr>
          <p:nvPr>
            <p:ph type="body" idx="1"/>
          </p:nvPr>
        </p:nvSpPr>
        <p:spPr/>
        <p:txBody>
          <a:bodyPr>
            <a:noAutofit/>
          </a:bodyPr>
          <a:lstStyle/>
          <a:p>
            <a:pPr algn="just">
              <a:lnSpc>
                <a:spcPct val="160000"/>
              </a:lnSpc>
              <a:buFont typeface="Arial" panose="020B0604020202020204" pitchFamily="34" charset="0"/>
              <a:buChar char="•"/>
            </a:pPr>
            <a:r>
              <a:rPr lang="en-GB" sz="1600" dirty="0">
                <a:solidFill>
                  <a:schemeClr val="tx1"/>
                </a:solidFill>
                <a:latin typeface="Times New Roman" panose="02020603050405020304" pitchFamily="18" charset="0"/>
                <a:cs typeface="Times New Roman" panose="02020603050405020304" pitchFamily="18" charset="0"/>
              </a:rPr>
              <a:t>Aircraft maintenance is a critical aspect of aviation safety, efficiency and cost-effectiveness.</a:t>
            </a:r>
          </a:p>
          <a:p>
            <a:pPr algn="just">
              <a:lnSpc>
                <a:spcPct val="160000"/>
              </a:lnSpc>
              <a:buFont typeface="Arial" panose="020B0604020202020204" pitchFamily="34" charset="0"/>
              <a:buChar char="•"/>
            </a:pPr>
            <a:r>
              <a:rPr lang="en-GB" sz="1600" dirty="0">
                <a:solidFill>
                  <a:schemeClr val="tx1"/>
                </a:solidFill>
                <a:latin typeface="Times New Roman" panose="02020603050405020304" pitchFamily="18" charset="0"/>
                <a:cs typeface="Times New Roman" panose="02020603050405020304" pitchFamily="18" charset="0"/>
              </a:rPr>
              <a:t>This project introduces an integrated AI-driven maintenance system that combines:</a:t>
            </a:r>
          </a:p>
          <a:p>
            <a:pPr marL="742950" lvl="1" indent="-285750" algn="just">
              <a:lnSpc>
                <a:spcPct val="160000"/>
              </a:lnSpc>
              <a:buFont typeface="Wingdings" panose="05000000000000000000" pitchFamily="2" charset="2"/>
              <a:buChar char="v"/>
            </a:pPr>
            <a:r>
              <a:rPr lang="en-GB" sz="1600" dirty="0">
                <a:solidFill>
                  <a:schemeClr val="tx1"/>
                </a:solidFill>
                <a:latin typeface="Times New Roman" panose="02020603050405020304" pitchFamily="18" charset="0"/>
                <a:cs typeface="Times New Roman" panose="02020603050405020304" pitchFamily="18" charset="0"/>
              </a:rPr>
              <a:t>YOLO based real-time crack detection</a:t>
            </a:r>
          </a:p>
          <a:p>
            <a:pPr marL="742950" lvl="1" indent="-285750" algn="just">
              <a:lnSpc>
                <a:spcPct val="160000"/>
              </a:lnSpc>
              <a:buFont typeface="Wingdings" panose="05000000000000000000" pitchFamily="2" charset="2"/>
              <a:buChar char="v"/>
            </a:pPr>
            <a:r>
              <a:rPr lang="en-GB" sz="1600" dirty="0">
                <a:solidFill>
                  <a:schemeClr val="tx1"/>
                </a:solidFill>
                <a:latin typeface="Times New Roman" panose="02020603050405020304" pitchFamily="18" charset="0"/>
                <a:cs typeface="Times New Roman" panose="02020603050405020304" pitchFamily="18" charset="0"/>
              </a:rPr>
              <a:t>Battery life estimation using machine learning models</a:t>
            </a:r>
          </a:p>
          <a:p>
            <a:pPr marL="742950" lvl="1" indent="-285750" algn="just">
              <a:lnSpc>
                <a:spcPct val="160000"/>
              </a:lnSpc>
              <a:buFont typeface="Wingdings" panose="05000000000000000000" pitchFamily="2" charset="2"/>
              <a:buChar char="v"/>
            </a:pPr>
            <a:r>
              <a:rPr lang="en-GB" sz="1600" dirty="0">
                <a:solidFill>
                  <a:schemeClr val="tx1"/>
                </a:solidFill>
                <a:latin typeface="Times New Roman" panose="02020603050405020304" pitchFamily="18" charset="0"/>
                <a:cs typeface="Times New Roman" panose="02020603050405020304" pitchFamily="18" charset="0"/>
              </a:rPr>
              <a:t>Jet engine predictive maintenance with neural networks</a:t>
            </a:r>
          </a:p>
          <a:p>
            <a:pPr algn="just">
              <a:lnSpc>
                <a:spcPct val="160000"/>
              </a:lnSpc>
              <a:buFont typeface="Arial" panose="020B0604020202020204" pitchFamily="34" charset="0"/>
              <a:buChar char="•"/>
            </a:pPr>
            <a:r>
              <a:rPr lang="en-GB" sz="1600" dirty="0">
                <a:solidFill>
                  <a:schemeClr val="tx1"/>
                </a:solidFill>
                <a:latin typeface="Times New Roman" panose="02020603050405020304" pitchFamily="18" charset="0"/>
                <a:cs typeface="Times New Roman" panose="02020603050405020304" pitchFamily="18" charset="0"/>
              </a:rPr>
              <a:t>By leveraging advanced AI techniques, the system offers real-time insights, predictive analytics, and proactive maintenance planning.</a:t>
            </a:r>
          </a:p>
          <a:p>
            <a:pPr algn="just">
              <a:lnSpc>
                <a:spcPct val="160000"/>
              </a:lnSpc>
              <a:buFont typeface="Arial" panose="020B0604020202020204" pitchFamily="34" charset="0"/>
              <a:buChar char="•"/>
            </a:pPr>
            <a:r>
              <a:rPr lang="en-GB" sz="1600" dirty="0">
                <a:solidFill>
                  <a:schemeClr val="tx1"/>
                </a:solidFill>
                <a:latin typeface="Times New Roman" panose="02020603050405020304" pitchFamily="18" charset="0"/>
                <a:cs typeface="Times New Roman" panose="02020603050405020304" pitchFamily="18" charset="0"/>
              </a:rPr>
              <a:t>The unified platform reduces operational downtime, enhances safety, and supports condition-based maintenance strategies.</a:t>
            </a:r>
          </a:p>
          <a:p>
            <a:pPr marL="114300" indent="0" algn="just">
              <a:lnSpc>
                <a:spcPct val="160000"/>
              </a:lnSpc>
              <a:buNone/>
            </a:pPr>
            <a:endParaRPr lang="en-IN" sz="1600" dirty="0">
              <a:solidFill>
                <a:schemeClr val="tx1"/>
              </a:solidFill>
            </a:endParaRPr>
          </a:p>
        </p:txBody>
      </p:sp>
      <p:pic>
        <p:nvPicPr>
          <p:cNvPr id="4" name="Google Shape;60;p2">
            <a:extLst>
              <a:ext uri="{FF2B5EF4-FFF2-40B4-BE49-F238E27FC236}">
                <a16:creationId xmlns:a16="http://schemas.microsoft.com/office/drawing/2014/main" id="{6AB54522-5FC8-5D4D-EDEB-37C40CF958FD}"/>
              </a:ext>
            </a:extLst>
          </p:cNvPr>
          <p:cNvPicPr preferRelativeResize="0"/>
          <p:nvPr/>
        </p:nvPicPr>
        <p:blipFill rotWithShape="1">
          <a:blip r:embed="rId2">
            <a:alphaModFix/>
          </a:blip>
          <a:srcRect/>
          <a:stretch/>
        </p:blipFill>
        <p:spPr>
          <a:xfrm>
            <a:off x="238222" y="241187"/>
            <a:ext cx="1968300" cy="666875"/>
          </a:xfrm>
          <a:prstGeom prst="rect">
            <a:avLst/>
          </a:prstGeom>
          <a:noFill/>
          <a:ln>
            <a:noFill/>
          </a:ln>
        </p:spPr>
      </p:pic>
    </p:spTree>
    <p:extLst>
      <p:ext uri="{BB962C8B-B14F-4D97-AF65-F5344CB8AC3E}">
        <p14:creationId xmlns:p14="http://schemas.microsoft.com/office/powerpoint/2010/main" val="2938547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9"/>
          <p:cNvSpPr txBox="1"/>
          <p:nvPr/>
        </p:nvSpPr>
        <p:spPr>
          <a:xfrm>
            <a:off x="395550" y="931275"/>
            <a:ext cx="8352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9"/>
          <p:cNvSpPr txBox="1"/>
          <p:nvPr/>
        </p:nvSpPr>
        <p:spPr>
          <a:xfrm>
            <a:off x="484350" y="1131375"/>
            <a:ext cx="8175300" cy="3724066"/>
          </a:xfrm>
          <a:prstGeom prst="rect">
            <a:avLst/>
          </a:prstGeom>
          <a:noFill/>
          <a:ln>
            <a:noFill/>
          </a:ln>
        </p:spPr>
        <p:txBody>
          <a:bodyPr spcFirstLastPara="1" wrap="square" lIns="91425" tIns="91425" rIns="91425" bIns="91425" anchor="t" anchorCtr="0">
            <a:spAutoFit/>
          </a:bodyPr>
          <a:lstStyle/>
          <a:p>
            <a:pPr marL="457200" marR="0" lvl="0" indent="-304800" algn="just" rtl="0">
              <a:lnSpc>
                <a:spcPct val="150000"/>
              </a:lnSpc>
              <a:spcBef>
                <a:spcPts val="0"/>
              </a:spcBef>
              <a:spcAft>
                <a:spcPts val="0"/>
              </a:spcAft>
              <a:buClr>
                <a:srgbClr val="222222"/>
              </a:buClr>
              <a:buSzPts val="1200"/>
              <a:buFont typeface="Times New Roman"/>
              <a:buAutoNum type="arabicPeriod"/>
            </a:pPr>
            <a:r>
              <a:rPr lang="en-US" b="0" i="0" u="none" strike="noStrike" cap="none" dirty="0">
                <a:solidFill>
                  <a:schemeClr val="tx1"/>
                </a:solidFill>
                <a:highlight>
                  <a:srgbClr val="FFFFFF"/>
                </a:highlight>
                <a:latin typeface="Times New Roman"/>
                <a:ea typeface="Times New Roman"/>
                <a:cs typeface="Times New Roman"/>
                <a:sym typeface="Times New Roman"/>
              </a:rPr>
              <a:t>Smith, A., Johnson, T., &amp; Lee, H. (2021). Real-time crack detection in aircraft structures using YOLO. IEEE Transactions on Aerospace, 57(3), 145-152.</a:t>
            </a:r>
            <a:endParaRPr b="0" i="0" u="none" strike="noStrike" cap="none" dirty="0">
              <a:solidFill>
                <a:schemeClr val="tx1"/>
              </a:solidFill>
              <a:highlight>
                <a:srgbClr val="FFFFFF"/>
              </a:highlight>
              <a:latin typeface="Times New Roman"/>
              <a:ea typeface="Times New Roman"/>
              <a:cs typeface="Times New Roman"/>
              <a:sym typeface="Times New Roman"/>
            </a:endParaRPr>
          </a:p>
          <a:p>
            <a:pPr marL="457200" marR="0" lvl="0" indent="-304800" algn="just" rtl="0">
              <a:lnSpc>
                <a:spcPct val="150000"/>
              </a:lnSpc>
              <a:spcBef>
                <a:spcPts val="0"/>
              </a:spcBef>
              <a:spcAft>
                <a:spcPts val="0"/>
              </a:spcAft>
              <a:buClr>
                <a:srgbClr val="222222"/>
              </a:buClr>
              <a:buSzPts val="1200"/>
              <a:buFont typeface="Times New Roman"/>
              <a:buAutoNum type="arabicPeriod"/>
            </a:pPr>
            <a:r>
              <a:rPr lang="en-US" b="0" i="0" u="none" strike="noStrike" cap="none" dirty="0">
                <a:solidFill>
                  <a:schemeClr val="tx1"/>
                </a:solidFill>
                <a:highlight>
                  <a:srgbClr val="FFFFFF"/>
                </a:highlight>
                <a:latin typeface="Times New Roman"/>
                <a:ea typeface="Times New Roman"/>
                <a:cs typeface="Times New Roman"/>
                <a:sym typeface="Times New Roman"/>
              </a:rPr>
              <a:t>Johnson, M., Kim, S., &amp; Wang, X. (2022). Predictive maintenance of aircraft engines using machine learning. Journal of Aerospace Engineering, 34(4), 1223-1231.</a:t>
            </a:r>
            <a:endParaRPr b="0" i="0" u="none" strike="noStrike" cap="none" dirty="0">
              <a:solidFill>
                <a:schemeClr val="tx1"/>
              </a:solidFill>
              <a:highlight>
                <a:srgbClr val="FFFFFF"/>
              </a:highlight>
              <a:latin typeface="Times New Roman"/>
              <a:ea typeface="Times New Roman"/>
              <a:cs typeface="Times New Roman"/>
              <a:sym typeface="Times New Roman"/>
            </a:endParaRPr>
          </a:p>
          <a:p>
            <a:pPr marL="457200" marR="0" lvl="0" indent="-304800" algn="just" rtl="0">
              <a:lnSpc>
                <a:spcPct val="150000"/>
              </a:lnSpc>
              <a:spcBef>
                <a:spcPts val="0"/>
              </a:spcBef>
              <a:spcAft>
                <a:spcPts val="0"/>
              </a:spcAft>
              <a:buClr>
                <a:srgbClr val="222222"/>
              </a:buClr>
              <a:buSzPts val="1200"/>
              <a:buFont typeface="Times New Roman"/>
              <a:buAutoNum type="arabicPeriod"/>
            </a:pPr>
            <a:r>
              <a:rPr lang="en-US" b="0" i="0" u="none" strike="noStrike" cap="none" dirty="0">
                <a:solidFill>
                  <a:schemeClr val="tx1"/>
                </a:solidFill>
                <a:highlight>
                  <a:srgbClr val="FFFFFF"/>
                </a:highlight>
                <a:latin typeface="Times New Roman"/>
                <a:ea typeface="Times New Roman"/>
                <a:cs typeface="Times New Roman"/>
                <a:sym typeface="Times New Roman"/>
              </a:rPr>
              <a:t>Zhang, Y., &amp; Liu, P. (2022). Battery life estimation for aircraft systems using deep learning. International Journal of Electrical Engineering, 48(2), 875-883. </a:t>
            </a:r>
            <a:endParaRPr b="0" i="0" u="none" strike="noStrike" cap="none" dirty="0">
              <a:solidFill>
                <a:schemeClr val="tx1"/>
              </a:solidFill>
              <a:highlight>
                <a:srgbClr val="FFFFFF"/>
              </a:highlight>
              <a:latin typeface="Times New Roman"/>
              <a:ea typeface="Times New Roman"/>
              <a:cs typeface="Times New Roman"/>
              <a:sym typeface="Times New Roman"/>
            </a:endParaRPr>
          </a:p>
          <a:p>
            <a:pPr marL="457200" marR="0" lvl="0" indent="-304800" algn="just" rtl="0">
              <a:lnSpc>
                <a:spcPct val="150000"/>
              </a:lnSpc>
              <a:spcBef>
                <a:spcPts val="0"/>
              </a:spcBef>
              <a:spcAft>
                <a:spcPts val="0"/>
              </a:spcAft>
              <a:buClr>
                <a:srgbClr val="222222"/>
              </a:buClr>
              <a:buSzPts val="1200"/>
              <a:buFont typeface="Times New Roman"/>
              <a:buAutoNum type="arabicPeriod"/>
            </a:pPr>
            <a:r>
              <a:rPr lang="en-US" b="0" i="0" u="none" strike="noStrike" cap="none" dirty="0">
                <a:solidFill>
                  <a:schemeClr val="tx1"/>
                </a:solidFill>
                <a:highlight>
                  <a:srgbClr val="FFFFFF"/>
                </a:highlight>
                <a:latin typeface="Times New Roman"/>
                <a:ea typeface="Times New Roman"/>
                <a:cs typeface="Times New Roman"/>
                <a:sym typeface="Times New Roman"/>
              </a:rPr>
              <a:t>Lee, B., Kumar, S., &amp; Patel, D. (2023). Integrated approach for aircraft maintenance: Combining computer vision and predictive analytics. Aerospace Science and Technology, 92(6), 1302-1311.</a:t>
            </a:r>
            <a:endParaRPr b="0" i="0" u="none" strike="noStrike" cap="none" dirty="0">
              <a:solidFill>
                <a:schemeClr val="tx1"/>
              </a:solidFill>
              <a:highlight>
                <a:srgbClr val="FFFFFF"/>
              </a:highlight>
              <a:latin typeface="Times New Roman"/>
              <a:ea typeface="Times New Roman"/>
              <a:cs typeface="Times New Roman"/>
              <a:sym typeface="Times New Roman"/>
            </a:endParaRPr>
          </a:p>
          <a:p>
            <a:pPr marL="457200" marR="0" lvl="0" indent="-304800" algn="just" rtl="0">
              <a:lnSpc>
                <a:spcPct val="150000"/>
              </a:lnSpc>
              <a:spcBef>
                <a:spcPts val="0"/>
              </a:spcBef>
              <a:spcAft>
                <a:spcPts val="0"/>
              </a:spcAft>
              <a:buClr>
                <a:srgbClr val="222222"/>
              </a:buClr>
              <a:buSzPts val="1200"/>
              <a:buFont typeface="Times New Roman"/>
              <a:buAutoNum type="arabicPeriod"/>
            </a:pPr>
            <a:r>
              <a:rPr lang="en-US" b="0" i="0" u="none" strike="noStrike" cap="none" dirty="0">
                <a:solidFill>
                  <a:schemeClr val="tx1"/>
                </a:solidFill>
                <a:highlight>
                  <a:srgbClr val="FFFFFF"/>
                </a:highlight>
                <a:latin typeface="Times New Roman"/>
                <a:ea typeface="Times New Roman"/>
                <a:cs typeface="Times New Roman"/>
                <a:sym typeface="Times New Roman"/>
              </a:rPr>
              <a:t>Kumar, R., &amp; Patel, D. (2021). Enhancing aircraft safety with real-time crack detection and predictive maintenance. Journal of Aviation Technology, 11(1), 89-97. </a:t>
            </a:r>
            <a:endParaRPr b="0" i="0" u="none" strike="noStrike" cap="none" dirty="0">
              <a:solidFill>
                <a:schemeClr val="tx1"/>
              </a:solidFill>
              <a:highlight>
                <a:srgbClr val="FFFFFF"/>
              </a:highlight>
              <a:latin typeface="Times New Roman"/>
              <a:ea typeface="Times New Roman"/>
              <a:cs typeface="Times New Roman"/>
              <a:sym typeface="Times New Roman"/>
            </a:endParaRPr>
          </a:p>
          <a:p>
            <a:pPr marL="457200" marR="0" lvl="0" indent="-228600" algn="l" rtl="0">
              <a:lnSpc>
                <a:spcPct val="100000"/>
              </a:lnSpc>
              <a:spcBef>
                <a:spcPts val="0"/>
              </a:spcBef>
              <a:spcAft>
                <a:spcPts val="0"/>
              </a:spcAft>
              <a:buClr>
                <a:schemeClr val="dk1"/>
              </a:buClr>
              <a:buSzPts val="1600"/>
              <a:buFont typeface="Arial"/>
              <a:buNone/>
            </a:pPr>
            <a:endParaRPr sz="1800" b="0" i="0" u="none" strike="noStrike" cap="none" dirty="0">
              <a:solidFill>
                <a:schemeClr val="tx1"/>
              </a:solidFill>
              <a:latin typeface="Arial"/>
              <a:ea typeface="Arial"/>
              <a:cs typeface="Arial"/>
              <a:sym typeface="Arial"/>
            </a:endParaRPr>
          </a:p>
        </p:txBody>
      </p:sp>
      <p:pic>
        <p:nvPicPr>
          <p:cNvPr id="133" name="Google Shape;133;p9"/>
          <p:cNvPicPr preferRelativeResize="0"/>
          <p:nvPr/>
        </p:nvPicPr>
        <p:blipFill rotWithShape="1">
          <a:blip r:embed="rId3">
            <a:alphaModFix/>
          </a:blip>
          <a:srcRect/>
          <a:stretch/>
        </p:blipFill>
        <p:spPr>
          <a:xfrm>
            <a:off x="107212" y="161449"/>
            <a:ext cx="1968300" cy="666875"/>
          </a:xfrm>
          <a:prstGeom prst="rect">
            <a:avLst/>
          </a:prstGeom>
          <a:noFill/>
          <a:ln>
            <a:noFill/>
          </a:ln>
        </p:spPr>
      </p:pic>
      <p:sp>
        <p:nvSpPr>
          <p:cNvPr id="134" name="Google Shape;134;p9"/>
          <p:cNvSpPr txBox="1"/>
          <p:nvPr/>
        </p:nvSpPr>
        <p:spPr>
          <a:xfrm>
            <a:off x="1409707" y="375377"/>
            <a:ext cx="4824300" cy="437299"/>
          </a:xfrm>
          <a:prstGeom prst="rect">
            <a:avLst/>
          </a:prstGeom>
          <a:noFill/>
          <a:ln>
            <a:noFill/>
          </a:ln>
        </p:spPr>
        <p:txBody>
          <a:bodyPr spcFirstLastPara="1" wrap="square" lIns="0" tIns="6350" rIns="0" bIns="0" anchor="t" anchorCtr="0">
            <a:spAutoFit/>
          </a:bodyPr>
          <a:lstStyle/>
          <a:p>
            <a:pPr marL="12700" marR="0" lvl="0" indent="0" algn="ctr" rtl="0">
              <a:lnSpc>
                <a:spcPct val="100000"/>
              </a:lnSpc>
              <a:spcBef>
                <a:spcPts val="0"/>
              </a:spcBef>
              <a:spcAft>
                <a:spcPts val="0"/>
              </a:spcAft>
              <a:buClr>
                <a:schemeClr val="dk1"/>
              </a:buClr>
              <a:buSzPts val="2800"/>
              <a:buFont typeface="Arial"/>
              <a:buNone/>
            </a:pPr>
            <a:r>
              <a:rPr lang="en-US" sz="2800" b="1" i="0" u="none" strike="noStrike" cap="none" dirty="0">
                <a:solidFill>
                  <a:schemeClr val="dk1"/>
                </a:solidFill>
                <a:latin typeface="Times New Roman" panose="02020603050405020304" pitchFamily="18" charset="0"/>
                <a:ea typeface="Lucida Sans"/>
                <a:cs typeface="Times New Roman" panose="02020603050405020304" pitchFamily="18" charset="0"/>
                <a:sym typeface="Lucida Sans"/>
              </a:rPr>
              <a:t>References</a:t>
            </a:r>
            <a:endParaRPr sz="2800" b="1"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11"/>
          <p:cNvPicPr preferRelativeResize="0"/>
          <p:nvPr/>
        </p:nvPicPr>
        <p:blipFill rotWithShape="1">
          <a:blip r:embed="rId3">
            <a:alphaModFix/>
          </a:blip>
          <a:srcRect/>
          <a:stretch/>
        </p:blipFill>
        <p:spPr>
          <a:xfrm>
            <a:off x="170327" y="218750"/>
            <a:ext cx="1968300" cy="666875"/>
          </a:xfrm>
          <a:prstGeom prst="rect">
            <a:avLst/>
          </a:prstGeom>
          <a:noFill/>
          <a:ln>
            <a:noFill/>
          </a:ln>
        </p:spPr>
      </p:pic>
      <p:sp>
        <p:nvSpPr>
          <p:cNvPr id="146" name="Google Shape;146;p11"/>
          <p:cNvSpPr txBox="1"/>
          <p:nvPr/>
        </p:nvSpPr>
        <p:spPr>
          <a:xfrm>
            <a:off x="2277075" y="2083650"/>
            <a:ext cx="5057400" cy="80018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100"/>
              <a:buFont typeface="Arial"/>
              <a:buNone/>
            </a:pPr>
            <a:r>
              <a:rPr lang="en-US" sz="4000" b="1" i="0" u="none" strike="noStrike" cap="none" dirty="0">
                <a:solidFill>
                  <a:srgbClr val="000000"/>
                </a:solidFill>
                <a:latin typeface="Times New Roman" panose="02020603050405020304" pitchFamily="18" charset="0"/>
                <a:cs typeface="Times New Roman" panose="02020603050405020304" pitchFamily="18" charset="0"/>
                <a:sym typeface="Arial"/>
              </a:rPr>
              <a:t>THANK YOU</a:t>
            </a:r>
            <a:endParaRPr sz="4000" b="1"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System Comparison: Traditional vs AI-Driven Approach</a:t>
            </a:r>
          </a:p>
        </p:txBody>
      </p:sp>
      <p:graphicFrame>
        <p:nvGraphicFramePr>
          <p:cNvPr id="3" name="Table 2"/>
          <p:cNvGraphicFramePr>
            <a:graphicFrameLocks noGrp="1"/>
          </p:cNvGraphicFramePr>
          <p:nvPr>
            <p:extLst>
              <p:ext uri="{D42A27DB-BD31-4B8C-83A1-F6EECF244321}">
                <p14:modId xmlns:p14="http://schemas.microsoft.com/office/powerpoint/2010/main" val="3088461643"/>
              </p:ext>
            </p:extLst>
          </p:nvPr>
        </p:nvGraphicFramePr>
        <p:xfrm>
          <a:off x="170327" y="1104065"/>
          <a:ext cx="8884463" cy="3810554"/>
        </p:xfrm>
        <a:graphic>
          <a:graphicData uri="http://schemas.openxmlformats.org/drawingml/2006/table">
            <a:tbl>
              <a:tblPr firstRow="1" bandRow="1">
                <a:tableStyleId>{5C22544A-7EE6-4342-B048-85BDC9FD1C3A}</a:tableStyleId>
              </a:tblPr>
              <a:tblGrid>
                <a:gridCol w="1974325">
                  <a:extLst>
                    <a:ext uri="{9D8B030D-6E8A-4147-A177-3AD203B41FA5}">
                      <a16:colId xmlns:a16="http://schemas.microsoft.com/office/drawing/2014/main" val="20000"/>
                    </a:ext>
                  </a:extLst>
                </a:gridCol>
                <a:gridCol w="3008927">
                  <a:extLst>
                    <a:ext uri="{9D8B030D-6E8A-4147-A177-3AD203B41FA5}">
                      <a16:colId xmlns:a16="http://schemas.microsoft.com/office/drawing/2014/main" val="20001"/>
                    </a:ext>
                  </a:extLst>
                </a:gridCol>
                <a:gridCol w="3901211">
                  <a:extLst>
                    <a:ext uri="{9D8B030D-6E8A-4147-A177-3AD203B41FA5}">
                      <a16:colId xmlns:a16="http://schemas.microsoft.com/office/drawing/2014/main" val="20002"/>
                    </a:ext>
                  </a:extLst>
                </a:gridCol>
              </a:tblGrid>
              <a:tr h="0">
                <a:tc>
                  <a:txBody>
                    <a:bodyPr/>
                    <a:lstStyle/>
                    <a:p>
                      <a:r>
                        <a:rPr sz="1600" b="1" dirty="0">
                          <a:latin typeface="Times New Roman" panose="02020603050405020304" pitchFamily="18" charset="0"/>
                          <a:cs typeface="Times New Roman" panose="02020603050405020304" pitchFamily="18" charset="0"/>
                        </a:rPr>
                        <a:t>Aspect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sz="1600" b="1">
                          <a:latin typeface="Times New Roman" panose="02020603050405020304" pitchFamily="18" charset="0"/>
                          <a:cs typeface="Times New Roman" panose="02020603050405020304" pitchFamily="18" charset="0"/>
                        </a:rPr>
                        <a:t>Existing System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sz="1600" b="1" dirty="0">
                          <a:latin typeface="Times New Roman" panose="02020603050405020304" pitchFamily="18" charset="0"/>
                          <a:cs typeface="Times New Roman" panose="02020603050405020304" pitchFamily="18" charset="0"/>
                        </a:rPr>
                        <a:t>Proposed</a:t>
                      </a:r>
                      <a:r>
                        <a:rPr sz="1600" b="1" dirty="0">
                          <a:latin typeface="Times New Roman" panose="02020603050405020304" pitchFamily="18" charset="0"/>
                          <a:cs typeface="Times New Roman" panose="02020603050405020304" pitchFamily="18" charset="0"/>
                        </a:rPr>
                        <a:t> System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79674">
                <a:tc>
                  <a:txBody>
                    <a:bodyPr/>
                    <a:lstStyle/>
                    <a:p>
                      <a:r>
                        <a:rPr sz="1600">
                          <a:latin typeface="Times New Roman" panose="02020603050405020304" pitchFamily="18" charset="0"/>
                          <a:cs typeface="Times New Roman" panose="02020603050405020304" pitchFamily="18" charset="0"/>
                        </a:rPr>
                        <a:t>Crack Detection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r>
                        <a:rPr sz="1600" dirty="0">
                          <a:latin typeface="Times New Roman" panose="02020603050405020304" pitchFamily="18" charset="0"/>
                          <a:cs typeface="Times New Roman" panose="02020603050405020304" pitchFamily="18" charset="0"/>
                        </a:rPr>
                        <a:t>Manual visual inspection prone to human error and delays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just"/>
                      <a:r>
                        <a:rPr sz="1600" dirty="0">
                          <a:latin typeface="Times New Roman" panose="02020603050405020304" pitchFamily="18" charset="0"/>
                          <a:cs typeface="Times New Roman" panose="02020603050405020304" pitchFamily="18" charset="0"/>
                        </a:rPr>
                        <a:t>Real-time automated detection using YOLO with high precision and </a:t>
                      </a:r>
                      <a:r>
                        <a:rPr lang="en-US" sz="1600" dirty="0">
                          <a:latin typeface="Times New Roman" panose="02020603050405020304" pitchFamily="18" charset="0"/>
                          <a:cs typeface="Times New Roman" panose="02020603050405020304" pitchFamily="18" charset="0"/>
                        </a:rPr>
                        <a:t>low</a:t>
                      </a:r>
                      <a:r>
                        <a:rPr sz="1600" dirty="0">
                          <a:latin typeface="Times New Roman" panose="02020603050405020304" pitchFamily="18" charset="0"/>
                          <a:cs typeface="Times New Roman" panose="02020603050405020304" pitchFamily="18" charset="0"/>
                        </a:rPr>
                        <a:t> latency</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39475">
                <a:tc>
                  <a:txBody>
                    <a:bodyPr/>
                    <a:lstStyle/>
                    <a:p>
                      <a:r>
                        <a:rPr sz="1600" dirty="0">
                          <a:latin typeface="Times New Roman" panose="02020603050405020304" pitchFamily="18" charset="0"/>
                          <a:cs typeface="Times New Roman" panose="02020603050405020304" pitchFamily="18" charset="0"/>
                        </a:rPr>
                        <a:t>Battery Life Estimation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sz="1600">
                          <a:latin typeface="Times New Roman" panose="02020603050405020304" pitchFamily="18" charset="0"/>
                          <a:cs typeface="Times New Roman" panose="02020603050405020304" pitchFamily="18" charset="0"/>
                        </a:rPr>
                        <a:t>Based on static manufacturer guidelines and historical averages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sz="1600">
                          <a:latin typeface="Times New Roman" panose="02020603050405020304" pitchFamily="18" charset="0"/>
                          <a:cs typeface="Times New Roman" panose="02020603050405020304" pitchFamily="18" charset="0"/>
                        </a:rPr>
                        <a:t>Dynamic prediction using Random Forest on real-time sensor data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39475">
                <a:tc>
                  <a:txBody>
                    <a:bodyPr/>
                    <a:lstStyle/>
                    <a:p>
                      <a:r>
                        <a:rPr sz="1600">
                          <a:latin typeface="Times New Roman" panose="02020603050405020304" pitchFamily="18" charset="0"/>
                          <a:cs typeface="Times New Roman" panose="02020603050405020304" pitchFamily="18" charset="0"/>
                        </a:rPr>
                        <a:t>Jet Engine Maintenance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sz="1600">
                          <a:latin typeface="Times New Roman" panose="02020603050405020304" pitchFamily="18" charset="0"/>
                          <a:cs typeface="Times New Roman" panose="02020603050405020304" pitchFamily="18" charset="0"/>
                        </a:rPr>
                        <a:t>Reactive maintenance based on usage hours or past failures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sz="1600">
                          <a:latin typeface="Times New Roman" panose="02020603050405020304" pitchFamily="18" charset="0"/>
                          <a:cs typeface="Times New Roman" panose="02020603050405020304" pitchFamily="18" charset="0"/>
                        </a:rPr>
                        <a:t>Predictive maintenance using custom neural networks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39475">
                <a:tc>
                  <a:txBody>
                    <a:bodyPr/>
                    <a:lstStyle/>
                    <a:p>
                      <a:r>
                        <a:rPr sz="1600">
                          <a:latin typeface="Times New Roman" panose="02020603050405020304" pitchFamily="18" charset="0"/>
                          <a:cs typeface="Times New Roman" panose="02020603050405020304" pitchFamily="18" charset="0"/>
                        </a:rPr>
                        <a:t>Data Handling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sz="1600">
                          <a:latin typeface="Times New Roman" panose="02020603050405020304" pitchFamily="18" charset="0"/>
                          <a:cs typeface="Times New Roman" panose="02020603050405020304" pitchFamily="18" charset="0"/>
                        </a:rPr>
                        <a:t>No integration of live data; mostly offline and fragmented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sz="1600" dirty="0">
                          <a:latin typeface="Times New Roman" panose="02020603050405020304" pitchFamily="18" charset="0"/>
                          <a:cs typeface="Times New Roman" panose="02020603050405020304" pitchFamily="18" charset="0"/>
                        </a:rPr>
                        <a:t>Continuous data ingestion and processing in centralized AI pipeline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39475">
                <a:tc>
                  <a:txBody>
                    <a:bodyPr/>
                    <a:lstStyle/>
                    <a:p>
                      <a:r>
                        <a:rPr sz="1600">
                          <a:latin typeface="Times New Roman" panose="02020603050405020304" pitchFamily="18" charset="0"/>
                          <a:cs typeface="Times New Roman" panose="02020603050405020304" pitchFamily="18" charset="0"/>
                        </a:rPr>
                        <a:t>Maintenance Approach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sz="1600">
                          <a:latin typeface="Times New Roman" panose="02020603050405020304" pitchFamily="18" charset="0"/>
                          <a:cs typeface="Times New Roman" panose="02020603050405020304" pitchFamily="18" charset="0"/>
                        </a:rPr>
                        <a:t>Reactive; maintenance performed after issues arise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sz="1600" dirty="0">
                          <a:latin typeface="Times New Roman" panose="02020603050405020304" pitchFamily="18" charset="0"/>
                          <a:cs typeface="Times New Roman" panose="02020603050405020304" pitchFamily="18" charset="0"/>
                        </a:rPr>
                        <a:t>Proactive; identifies potential failures before they occur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39475">
                <a:tc>
                  <a:txBody>
                    <a:bodyPr/>
                    <a:lstStyle/>
                    <a:p>
                      <a:r>
                        <a:rPr sz="1600">
                          <a:latin typeface="Times New Roman" panose="02020603050405020304" pitchFamily="18" charset="0"/>
                          <a:cs typeface="Times New Roman" panose="02020603050405020304" pitchFamily="18" charset="0"/>
                        </a:rPr>
                        <a:t>System Interface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sz="1600">
                          <a:latin typeface="Times New Roman" panose="02020603050405020304" pitchFamily="18" charset="0"/>
                          <a:cs typeface="Times New Roman" panose="02020603050405020304" pitchFamily="18" charset="0"/>
                        </a:rPr>
                        <a:t>No real-time visualization; often paper/manual logs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sz="1600" dirty="0">
                          <a:latin typeface="Times New Roman" panose="02020603050405020304" pitchFamily="18" charset="0"/>
                          <a:cs typeface="Times New Roman" panose="02020603050405020304" pitchFamily="18" charset="0"/>
                        </a:rPr>
                        <a:t>Interactive dashboard via </a:t>
                      </a:r>
                      <a:r>
                        <a:rPr sz="1600" dirty="0" err="1">
                          <a:latin typeface="Times New Roman" panose="02020603050405020304" pitchFamily="18" charset="0"/>
                          <a:cs typeface="Times New Roman" panose="02020603050405020304" pitchFamily="18" charset="0"/>
                        </a:rPr>
                        <a:t>Streamlit</a:t>
                      </a:r>
                      <a:r>
                        <a:rPr sz="1600" dirty="0">
                          <a:latin typeface="Times New Roman" panose="02020603050405020304" pitchFamily="18" charset="0"/>
                          <a:cs typeface="Times New Roman" panose="02020603050405020304" pitchFamily="18" charset="0"/>
                        </a:rPr>
                        <a:t> with visual alerts and insights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4" name="TextBox 3">
            <a:extLst>
              <a:ext uri="{FF2B5EF4-FFF2-40B4-BE49-F238E27FC236}">
                <a16:creationId xmlns:a16="http://schemas.microsoft.com/office/drawing/2014/main" id="{506FD9BC-6466-2B80-541A-5DAF3D2E4BA1}"/>
              </a:ext>
            </a:extLst>
          </p:cNvPr>
          <p:cNvSpPr txBox="1"/>
          <p:nvPr/>
        </p:nvSpPr>
        <p:spPr>
          <a:xfrm>
            <a:off x="2458550" y="305965"/>
            <a:ext cx="6007731" cy="492443"/>
          </a:xfrm>
          <a:prstGeom prst="rect">
            <a:avLst/>
          </a:prstGeom>
          <a:noFill/>
        </p:spPr>
        <p:txBody>
          <a:bodyPr wrap="square" rtlCol="0">
            <a:spAutoFit/>
          </a:bodyPr>
          <a:lstStyle/>
          <a:p>
            <a:r>
              <a:rPr lang="en-IN" sz="2600" b="1" dirty="0">
                <a:latin typeface="Times New Roman" panose="02020603050405020304" pitchFamily="18" charset="0"/>
                <a:cs typeface="Times New Roman" panose="02020603050405020304" pitchFamily="18" charset="0"/>
              </a:rPr>
              <a:t>Existing System  vs Proposed System</a:t>
            </a:r>
          </a:p>
        </p:txBody>
      </p:sp>
      <p:pic>
        <p:nvPicPr>
          <p:cNvPr id="5" name="Google Shape;67;p3">
            <a:extLst>
              <a:ext uri="{FF2B5EF4-FFF2-40B4-BE49-F238E27FC236}">
                <a16:creationId xmlns:a16="http://schemas.microsoft.com/office/drawing/2014/main" id="{D9C36C58-E017-CCE5-10DC-33E490326793}"/>
              </a:ext>
            </a:extLst>
          </p:cNvPr>
          <p:cNvPicPr preferRelativeResize="0"/>
          <p:nvPr/>
        </p:nvPicPr>
        <p:blipFill rotWithShape="1">
          <a:blip r:embed="rId2">
            <a:alphaModFix/>
          </a:blip>
          <a:srcRect/>
          <a:stretch/>
        </p:blipFill>
        <p:spPr>
          <a:xfrm>
            <a:off x="170327" y="156098"/>
            <a:ext cx="1968300" cy="666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Google Shape;67;p3"/>
          <p:cNvPicPr preferRelativeResize="0"/>
          <p:nvPr/>
        </p:nvPicPr>
        <p:blipFill rotWithShape="1">
          <a:blip r:embed="rId3">
            <a:alphaModFix/>
          </a:blip>
          <a:srcRect/>
          <a:stretch/>
        </p:blipFill>
        <p:spPr>
          <a:xfrm>
            <a:off x="170327" y="218750"/>
            <a:ext cx="1968300" cy="666875"/>
          </a:xfrm>
          <a:prstGeom prst="rect">
            <a:avLst/>
          </a:prstGeom>
          <a:noFill/>
          <a:ln>
            <a:noFill/>
          </a:ln>
        </p:spPr>
      </p:pic>
      <p:sp>
        <p:nvSpPr>
          <p:cNvPr id="68" name="Google Shape;68;p3"/>
          <p:cNvSpPr txBox="1"/>
          <p:nvPr/>
        </p:nvSpPr>
        <p:spPr>
          <a:xfrm>
            <a:off x="95250" y="955475"/>
            <a:ext cx="8776675" cy="492412"/>
          </a:xfrm>
          <a:prstGeom prst="rect">
            <a:avLst/>
          </a:prstGeom>
          <a:noFill/>
          <a:ln>
            <a:noFill/>
          </a:ln>
        </p:spPr>
        <p:txBody>
          <a:bodyPr spcFirstLastPara="1" wrap="square" lIns="91425" tIns="91425" rIns="91425" bIns="91425" anchor="t" anchorCtr="0">
            <a:spAutoFit/>
          </a:bodyPr>
          <a:lstStyle/>
          <a:p>
            <a:pPr marL="457200" marR="0" lvl="0" indent="-228600" algn="l" rtl="0">
              <a:lnSpc>
                <a:spcPct val="100000"/>
              </a:lnSpc>
              <a:spcBef>
                <a:spcPts val="0"/>
              </a:spcBef>
              <a:spcAft>
                <a:spcPts val="0"/>
              </a:spcAft>
              <a:buClr>
                <a:srgbClr val="202122"/>
              </a:buClr>
              <a:buSzPts val="2000"/>
              <a:buFont typeface="Arial"/>
              <a:buNone/>
            </a:pPr>
            <a:endParaRPr sz="2000" b="0" i="0" u="none" strike="noStrike" cap="none">
              <a:solidFill>
                <a:srgbClr val="202122"/>
              </a:solidFill>
              <a:highlight>
                <a:srgbClr val="FFFFFF"/>
              </a:highlight>
              <a:latin typeface="Arial"/>
              <a:ea typeface="Arial"/>
              <a:cs typeface="Arial"/>
              <a:sym typeface="Arial"/>
            </a:endParaRPr>
          </a:p>
        </p:txBody>
      </p:sp>
      <p:sp>
        <p:nvSpPr>
          <p:cNvPr id="69" name="Google Shape;69;p3"/>
          <p:cNvSpPr txBox="1">
            <a:spLocks noGrp="1"/>
          </p:cNvSpPr>
          <p:nvPr>
            <p:ph type="title" idx="4294967295"/>
          </p:nvPr>
        </p:nvSpPr>
        <p:spPr>
          <a:xfrm>
            <a:off x="1709731" y="349409"/>
            <a:ext cx="5547711" cy="437299"/>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US" b="1" dirty="0">
                <a:latin typeface="Times New Roman" panose="02020603050405020304" pitchFamily="18" charset="0"/>
                <a:ea typeface="Lucida Sans"/>
                <a:cs typeface="Times New Roman" panose="02020603050405020304" pitchFamily="18" charset="0"/>
                <a:sym typeface="Lucida Sans"/>
              </a:rPr>
              <a:t>Objective of the work</a:t>
            </a:r>
            <a:endParaRPr b="1" dirty="0">
              <a:latin typeface="Times New Roman" panose="02020603050405020304" pitchFamily="18" charset="0"/>
              <a:ea typeface="Lucida Sans"/>
              <a:cs typeface="Times New Roman" panose="02020603050405020304" pitchFamily="18" charset="0"/>
              <a:sym typeface="Lucida Sans"/>
            </a:endParaRPr>
          </a:p>
        </p:txBody>
      </p:sp>
      <p:sp>
        <p:nvSpPr>
          <p:cNvPr id="70" name="Google Shape;70;p3"/>
          <p:cNvSpPr txBox="1"/>
          <p:nvPr/>
        </p:nvSpPr>
        <p:spPr>
          <a:xfrm>
            <a:off x="271950" y="827529"/>
            <a:ext cx="8776800" cy="4019532"/>
          </a:xfrm>
          <a:prstGeom prst="rect">
            <a:avLst/>
          </a:prstGeom>
          <a:noFill/>
          <a:ln>
            <a:noFill/>
          </a:ln>
        </p:spPr>
        <p:txBody>
          <a:bodyPr spcFirstLastPara="1" wrap="square" lIns="91425" tIns="91425" rIns="91425" bIns="91425" anchor="t" anchorCtr="0">
            <a:spAutoFit/>
          </a:bodyPr>
          <a:lstStyle/>
          <a:p>
            <a:pPr marL="158750" marR="0" lvl="0" algn="just" rtl="0">
              <a:lnSpc>
                <a:spcPct val="115000"/>
              </a:lnSpc>
              <a:spcBef>
                <a:spcPts val="1200"/>
              </a:spcBef>
              <a:spcAft>
                <a:spcPts val="0"/>
              </a:spcAft>
              <a:buClr>
                <a:schemeClr val="dk1"/>
              </a:buClr>
              <a:buSzPts val="1100"/>
            </a:pPr>
            <a:r>
              <a:rPr lang="en-US" sz="1600" b="1" i="0" u="none" strike="noStrike" cap="none" dirty="0">
                <a:solidFill>
                  <a:schemeClr val="dk1"/>
                </a:solidFill>
                <a:latin typeface="Times New Roman" panose="02020603050405020304" pitchFamily="18" charset="0"/>
                <a:cs typeface="Times New Roman" panose="02020603050405020304" pitchFamily="18" charset="0"/>
                <a:sym typeface="Arial"/>
              </a:rPr>
              <a:t>Enhance Aircraft Safety:</a:t>
            </a:r>
          </a:p>
          <a:p>
            <a:pPr marL="901700" indent="-285750" algn="just">
              <a:lnSpc>
                <a:spcPct val="115000"/>
              </a:lnSpc>
              <a:buClr>
                <a:schemeClr val="dk1"/>
              </a:buClr>
              <a:buSzPts val="1100"/>
              <a:buFont typeface="Arial" panose="020B0604020202020204" pitchFamily="34" charset="0"/>
              <a:buChar char="•"/>
            </a:pPr>
            <a:r>
              <a:rPr lang="en-US" sz="1600" b="0" i="0" u="none" strike="noStrike" cap="none" dirty="0">
                <a:solidFill>
                  <a:schemeClr val="dk1"/>
                </a:solidFill>
                <a:latin typeface="Times New Roman" panose="02020603050405020304" pitchFamily="18" charset="0"/>
                <a:cs typeface="Times New Roman" panose="02020603050405020304" pitchFamily="18" charset="0"/>
                <a:sym typeface="Arial"/>
              </a:rPr>
              <a:t>Proactively identify and address potential failures before they occur, significantly reducing the risk of accidents.</a:t>
            </a:r>
          </a:p>
          <a:p>
            <a:pPr marL="901700" indent="-285750" algn="just">
              <a:lnSpc>
                <a:spcPct val="115000"/>
              </a:lnSpc>
              <a:buClr>
                <a:schemeClr val="dk1"/>
              </a:buClr>
              <a:buSzPts val="1100"/>
              <a:buFont typeface="Arial" panose="020B0604020202020204" pitchFamily="34" charset="0"/>
              <a:buChar char="•"/>
            </a:pPr>
            <a:r>
              <a:rPr lang="en-US" sz="1600" b="0" i="0" u="none" strike="noStrike" cap="none" dirty="0">
                <a:solidFill>
                  <a:schemeClr val="dk1"/>
                </a:solidFill>
                <a:latin typeface="Times New Roman" panose="02020603050405020304" pitchFamily="18" charset="0"/>
                <a:cs typeface="Times New Roman" panose="02020603050405020304" pitchFamily="18" charset="0"/>
                <a:sym typeface="Arial"/>
              </a:rPr>
              <a:t>Improve the accuracy and efficiency of aircraft inspections.</a:t>
            </a:r>
            <a:endParaRPr lang="en-US" sz="1600" dirty="0">
              <a:solidFill>
                <a:schemeClr val="dk1"/>
              </a:solidFill>
              <a:latin typeface="Times New Roman" panose="02020603050405020304" pitchFamily="18" charset="0"/>
              <a:cs typeface="Times New Roman" panose="02020603050405020304" pitchFamily="18" charset="0"/>
            </a:endParaRPr>
          </a:p>
          <a:p>
            <a:pPr marL="615950" marR="0" lvl="1" algn="just" rtl="0">
              <a:lnSpc>
                <a:spcPct val="115000"/>
              </a:lnSpc>
              <a:spcBef>
                <a:spcPts val="0"/>
              </a:spcBef>
              <a:spcAft>
                <a:spcPts val="0"/>
              </a:spcAft>
              <a:buClr>
                <a:schemeClr val="dk1"/>
              </a:buClr>
              <a:buSzPts val="1100"/>
            </a:pPr>
            <a:endParaRPr lang="en-US" sz="16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158750" marR="0" lvl="0" algn="just" rtl="0">
              <a:lnSpc>
                <a:spcPct val="115000"/>
              </a:lnSpc>
              <a:spcBef>
                <a:spcPts val="0"/>
              </a:spcBef>
              <a:spcAft>
                <a:spcPts val="0"/>
              </a:spcAft>
              <a:buClr>
                <a:schemeClr val="dk1"/>
              </a:buClr>
              <a:buSzPts val="1100"/>
            </a:pPr>
            <a:r>
              <a:rPr lang="en-US" sz="1600" b="1" i="0" u="none" strike="noStrike" cap="none" dirty="0">
                <a:solidFill>
                  <a:schemeClr val="dk1"/>
                </a:solidFill>
                <a:latin typeface="Times New Roman" panose="02020603050405020304" pitchFamily="18" charset="0"/>
                <a:cs typeface="Times New Roman" panose="02020603050405020304" pitchFamily="18" charset="0"/>
                <a:sym typeface="Arial"/>
              </a:rPr>
              <a:t>Optimize Maintenance Operations:</a:t>
            </a:r>
            <a:endParaRPr sz="1600" b="1"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901700" marR="0" lvl="1" indent="-285750" algn="just" rtl="0">
              <a:lnSpc>
                <a:spcPct val="115000"/>
              </a:lnSpc>
              <a:spcBef>
                <a:spcPts val="0"/>
              </a:spcBef>
              <a:spcAft>
                <a:spcPts val="0"/>
              </a:spcAft>
              <a:buClr>
                <a:schemeClr val="dk1"/>
              </a:buClr>
              <a:buSzPts val="1100"/>
              <a:buFont typeface="Arial" panose="020B0604020202020204" pitchFamily="34" charset="0"/>
              <a:buChar char="•"/>
            </a:pPr>
            <a:r>
              <a:rPr lang="en-US" sz="1600" b="0" i="0" u="none" strike="noStrike" cap="none" dirty="0">
                <a:solidFill>
                  <a:schemeClr val="dk1"/>
                </a:solidFill>
                <a:latin typeface="Times New Roman" panose="02020603050405020304" pitchFamily="18" charset="0"/>
                <a:cs typeface="Times New Roman" panose="02020603050405020304" pitchFamily="18" charset="0"/>
                <a:sym typeface="Arial"/>
              </a:rPr>
              <a:t>Shift from reactive to predictive maintenance, minimizing downtime and maximizing aircraft availability.</a:t>
            </a:r>
            <a:endParaRPr sz="16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901700" marR="0" lvl="1" indent="-285750" algn="just" rtl="0">
              <a:lnSpc>
                <a:spcPct val="115000"/>
              </a:lnSpc>
              <a:spcBef>
                <a:spcPts val="0"/>
              </a:spcBef>
              <a:spcAft>
                <a:spcPts val="0"/>
              </a:spcAft>
              <a:buClr>
                <a:schemeClr val="dk1"/>
              </a:buClr>
              <a:buSzPts val="1100"/>
              <a:buFont typeface="Arial" panose="020B0604020202020204" pitchFamily="34" charset="0"/>
              <a:buChar char="•"/>
            </a:pPr>
            <a:r>
              <a:rPr lang="en-US" sz="1600" b="0" i="0" u="none" strike="noStrike" cap="none" dirty="0">
                <a:solidFill>
                  <a:schemeClr val="dk1"/>
                </a:solidFill>
                <a:latin typeface="Times New Roman" panose="02020603050405020304" pitchFamily="18" charset="0"/>
                <a:cs typeface="Times New Roman" panose="02020603050405020304" pitchFamily="18" charset="0"/>
                <a:sym typeface="Arial"/>
              </a:rPr>
              <a:t>Optimize maintenance schedules and resource allocation.</a:t>
            </a:r>
            <a:endParaRPr lang="en-US" sz="1600" dirty="0">
              <a:solidFill>
                <a:schemeClr val="dk1"/>
              </a:solidFill>
              <a:latin typeface="Times New Roman" panose="02020603050405020304" pitchFamily="18" charset="0"/>
              <a:cs typeface="Times New Roman" panose="02020603050405020304" pitchFamily="18" charset="0"/>
            </a:endParaRPr>
          </a:p>
          <a:p>
            <a:pPr marL="615950" marR="0" lvl="1" algn="just" rtl="0">
              <a:lnSpc>
                <a:spcPct val="115000"/>
              </a:lnSpc>
              <a:spcBef>
                <a:spcPts val="0"/>
              </a:spcBef>
              <a:spcAft>
                <a:spcPts val="0"/>
              </a:spcAft>
              <a:buClr>
                <a:schemeClr val="dk1"/>
              </a:buClr>
              <a:buSzPts val="1100"/>
            </a:pPr>
            <a:endParaRPr sz="16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158750" marR="0" lvl="0" algn="just" rtl="0">
              <a:lnSpc>
                <a:spcPct val="115000"/>
              </a:lnSpc>
              <a:spcBef>
                <a:spcPts val="0"/>
              </a:spcBef>
              <a:spcAft>
                <a:spcPts val="0"/>
              </a:spcAft>
              <a:buClr>
                <a:schemeClr val="dk1"/>
              </a:buClr>
              <a:buSzPts val="1100"/>
            </a:pPr>
            <a:r>
              <a:rPr lang="en-US" sz="1600" b="1" i="0" u="none" strike="noStrike" cap="none" dirty="0">
                <a:solidFill>
                  <a:schemeClr val="dk1"/>
                </a:solidFill>
                <a:latin typeface="Times New Roman" panose="02020603050405020304" pitchFamily="18" charset="0"/>
                <a:cs typeface="Times New Roman" panose="02020603050405020304" pitchFamily="18" charset="0"/>
                <a:sym typeface="Arial"/>
              </a:rPr>
              <a:t>Reduce Operational Costs:</a:t>
            </a:r>
            <a:endParaRPr sz="1600" b="1"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901700" marR="0" lvl="1" indent="-285750" algn="just" rtl="0">
              <a:lnSpc>
                <a:spcPct val="115000"/>
              </a:lnSpc>
              <a:spcBef>
                <a:spcPts val="0"/>
              </a:spcBef>
              <a:spcAft>
                <a:spcPts val="0"/>
              </a:spcAft>
              <a:buClr>
                <a:schemeClr val="dk1"/>
              </a:buClr>
              <a:buSzPts val="1100"/>
              <a:buFont typeface="Arial" panose="020B0604020202020204" pitchFamily="34" charset="0"/>
              <a:buChar char="•"/>
            </a:pPr>
            <a:r>
              <a:rPr lang="en-US" sz="1600" b="0" i="0" u="none" strike="noStrike" cap="none" dirty="0">
                <a:solidFill>
                  <a:schemeClr val="dk1"/>
                </a:solidFill>
                <a:latin typeface="Times New Roman" panose="02020603050405020304" pitchFamily="18" charset="0"/>
                <a:cs typeface="Times New Roman" panose="02020603050405020304" pitchFamily="18" charset="0"/>
                <a:sym typeface="Arial"/>
              </a:rPr>
              <a:t>Prevent costly unscheduled repairs and reduce overall maintenance expenses.</a:t>
            </a:r>
            <a:endParaRPr sz="16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901700" marR="0" lvl="1" indent="-285750" algn="just" rtl="0">
              <a:lnSpc>
                <a:spcPct val="115000"/>
              </a:lnSpc>
              <a:spcBef>
                <a:spcPts val="0"/>
              </a:spcBef>
              <a:spcAft>
                <a:spcPts val="0"/>
              </a:spcAft>
              <a:buClr>
                <a:schemeClr val="dk1"/>
              </a:buClr>
              <a:buSzPts val="1100"/>
              <a:buFont typeface="Arial" panose="020B0604020202020204" pitchFamily="34" charset="0"/>
              <a:buChar char="•"/>
            </a:pPr>
            <a:r>
              <a:rPr lang="en-US" sz="1600" b="0" i="0" u="none" strike="noStrike" cap="none" dirty="0">
                <a:solidFill>
                  <a:schemeClr val="dk1"/>
                </a:solidFill>
                <a:latin typeface="Times New Roman" panose="02020603050405020304" pitchFamily="18" charset="0"/>
                <a:cs typeface="Times New Roman" panose="02020603050405020304" pitchFamily="18" charset="0"/>
                <a:sym typeface="Arial"/>
              </a:rPr>
              <a:t>Improve the return on investment for maintenance activities.</a:t>
            </a:r>
            <a:endParaRPr sz="16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0" y="368825"/>
            <a:ext cx="4085040" cy="572700"/>
          </a:xfrm>
        </p:spPr>
        <p:txBody>
          <a:bodyPr>
            <a:noAutofit/>
          </a:bodyPr>
          <a:lstStyle/>
          <a:p>
            <a:r>
              <a:rPr b="1" dirty="0">
                <a:solidFill>
                  <a:schemeClr val="tx1"/>
                </a:solidFill>
                <a:latin typeface="Times New Roman" panose="02020603050405020304" pitchFamily="18" charset="0"/>
                <a:cs typeface="Times New Roman" panose="02020603050405020304" pitchFamily="18" charset="0"/>
              </a:rPr>
              <a:t>System Overview</a:t>
            </a:r>
          </a:p>
        </p:txBody>
      </p:sp>
      <p:sp>
        <p:nvSpPr>
          <p:cNvPr id="3" name="Text Placeholder 2"/>
          <p:cNvSpPr>
            <a:spLocks noGrp="1"/>
          </p:cNvSpPr>
          <p:nvPr>
            <p:ph type="body" idx="1"/>
          </p:nvPr>
        </p:nvSpPr>
        <p:spPr>
          <a:xfrm>
            <a:off x="524067" y="1185365"/>
            <a:ext cx="7255953" cy="3416400"/>
          </a:xfrm>
        </p:spPr>
        <p:txBody>
          <a:bodyPr>
            <a:normAutofit/>
          </a:bodyPr>
          <a:lstStyle/>
          <a:p>
            <a:pPr>
              <a:lnSpc>
                <a:spcPct val="150000"/>
              </a:lnSpc>
              <a:buFont typeface="Arial" panose="020B0604020202020204" pitchFamily="34" charset="0"/>
              <a:buChar char="•"/>
            </a:pPr>
            <a:r>
              <a:rPr sz="1600" dirty="0">
                <a:solidFill>
                  <a:schemeClr val="tx1"/>
                </a:solidFill>
                <a:latin typeface="Times New Roman" panose="02020603050405020304" pitchFamily="18" charset="0"/>
                <a:cs typeface="Times New Roman" panose="02020603050405020304" pitchFamily="18" charset="0"/>
              </a:rPr>
              <a:t>Centralized platform integrating AI models.</a:t>
            </a:r>
          </a:p>
          <a:p>
            <a:pPr>
              <a:lnSpc>
                <a:spcPct val="150000"/>
              </a:lnSpc>
              <a:buFont typeface="Arial" panose="020B0604020202020204" pitchFamily="34" charset="0"/>
              <a:buChar char="•"/>
            </a:pPr>
            <a:r>
              <a:rPr sz="1600" dirty="0">
                <a:solidFill>
                  <a:schemeClr val="tx1"/>
                </a:solidFill>
                <a:latin typeface="Times New Roman" panose="02020603050405020304" pitchFamily="18" charset="0"/>
                <a:cs typeface="Times New Roman" panose="02020603050405020304" pitchFamily="18" charset="0"/>
              </a:rPr>
              <a:t>Real-time crack detection using YOLO.</a:t>
            </a:r>
          </a:p>
          <a:p>
            <a:pPr>
              <a:lnSpc>
                <a:spcPct val="150000"/>
              </a:lnSpc>
              <a:buFont typeface="Arial" panose="020B0604020202020204" pitchFamily="34" charset="0"/>
              <a:buChar char="•"/>
            </a:pPr>
            <a:r>
              <a:rPr sz="1600" dirty="0">
                <a:solidFill>
                  <a:schemeClr val="tx1"/>
                </a:solidFill>
                <a:latin typeface="Times New Roman" panose="02020603050405020304" pitchFamily="18" charset="0"/>
                <a:cs typeface="Times New Roman" panose="02020603050405020304" pitchFamily="18" charset="0"/>
              </a:rPr>
              <a:t>Battery life estimation using machine learning.</a:t>
            </a:r>
          </a:p>
          <a:p>
            <a:pPr>
              <a:lnSpc>
                <a:spcPct val="150000"/>
              </a:lnSpc>
              <a:buFont typeface="Arial" panose="020B0604020202020204" pitchFamily="34" charset="0"/>
              <a:buChar char="•"/>
            </a:pPr>
            <a:r>
              <a:rPr sz="1600" dirty="0">
                <a:solidFill>
                  <a:schemeClr val="tx1"/>
                </a:solidFill>
                <a:latin typeface="Times New Roman" panose="02020603050405020304" pitchFamily="18" charset="0"/>
                <a:cs typeface="Times New Roman" panose="02020603050405020304" pitchFamily="18" charset="0"/>
              </a:rPr>
              <a:t>Jet engine life cycle prediction using neural networks.</a:t>
            </a:r>
          </a:p>
          <a:p>
            <a:pPr>
              <a:lnSpc>
                <a:spcPct val="150000"/>
              </a:lnSpc>
              <a:buFont typeface="Arial" panose="020B0604020202020204" pitchFamily="34" charset="0"/>
              <a:buChar char="•"/>
            </a:pPr>
            <a:r>
              <a:rPr sz="1600" dirty="0">
                <a:solidFill>
                  <a:schemeClr val="tx1"/>
                </a:solidFill>
                <a:latin typeface="Times New Roman" panose="02020603050405020304" pitchFamily="18" charset="0"/>
                <a:cs typeface="Times New Roman" panose="02020603050405020304" pitchFamily="18" charset="0"/>
              </a:rPr>
              <a:t>User-friendly dashboard for maintenance insights</a:t>
            </a:r>
            <a:r>
              <a:rPr lang="en-US" sz="1600" dirty="0">
                <a:solidFill>
                  <a:schemeClr val="tx1"/>
                </a:solidFill>
                <a:latin typeface="Times New Roman" panose="02020603050405020304" pitchFamily="18" charset="0"/>
                <a:cs typeface="Times New Roman" panose="02020603050405020304" pitchFamily="18" charset="0"/>
              </a:rPr>
              <a:t> using </a:t>
            </a:r>
            <a:r>
              <a:rPr lang="en-US" sz="1600" dirty="0" err="1">
                <a:solidFill>
                  <a:schemeClr val="tx1"/>
                </a:solidFill>
                <a:latin typeface="Times New Roman" panose="02020603050405020304" pitchFamily="18" charset="0"/>
                <a:cs typeface="Times New Roman" panose="02020603050405020304" pitchFamily="18" charset="0"/>
              </a:rPr>
              <a:t>streamlit</a:t>
            </a:r>
            <a:r>
              <a:rPr sz="1600" dirty="0">
                <a:solidFill>
                  <a:schemeClr val="tx1"/>
                </a:solidFill>
                <a:latin typeface="Times New Roman" panose="02020603050405020304" pitchFamily="18" charset="0"/>
                <a:cs typeface="Times New Roman" panose="02020603050405020304" pitchFamily="18" charset="0"/>
              </a:rPr>
              <a:t>.</a:t>
            </a:r>
          </a:p>
        </p:txBody>
      </p:sp>
      <p:pic>
        <p:nvPicPr>
          <p:cNvPr id="4" name="Google Shape;89;p5">
            <a:extLst>
              <a:ext uri="{FF2B5EF4-FFF2-40B4-BE49-F238E27FC236}">
                <a16:creationId xmlns:a16="http://schemas.microsoft.com/office/drawing/2014/main" id="{A99A8A48-4D07-FE2F-6A89-C30F02614913}"/>
              </a:ext>
            </a:extLst>
          </p:cNvPr>
          <p:cNvPicPr preferRelativeResize="0"/>
          <p:nvPr/>
        </p:nvPicPr>
        <p:blipFill rotWithShape="1">
          <a:blip r:embed="rId2">
            <a:alphaModFix/>
          </a:blip>
          <a:srcRect/>
          <a:stretch/>
        </p:blipFill>
        <p:spPr>
          <a:xfrm>
            <a:off x="170327" y="218750"/>
            <a:ext cx="1968300" cy="666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5"/>
          <p:cNvPicPr preferRelativeResize="0"/>
          <p:nvPr/>
        </p:nvPicPr>
        <p:blipFill rotWithShape="1">
          <a:blip r:embed="rId3">
            <a:alphaModFix/>
          </a:blip>
          <a:srcRect/>
          <a:stretch/>
        </p:blipFill>
        <p:spPr>
          <a:xfrm>
            <a:off x="170327" y="218750"/>
            <a:ext cx="1968300" cy="666875"/>
          </a:xfrm>
          <a:prstGeom prst="rect">
            <a:avLst/>
          </a:prstGeom>
          <a:noFill/>
          <a:ln>
            <a:noFill/>
          </a:ln>
        </p:spPr>
      </p:pic>
      <p:sp>
        <p:nvSpPr>
          <p:cNvPr id="90" name="Google Shape;90;p5"/>
          <p:cNvSpPr txBox="1">
            <a:spLocks noGrp="1"/>
          </p:cNvSpPr>
          <p:nvPr>
            <p:ph type="title" idx="4294967295"/>
          </p:nvPr>
        </p:nvSpPr>
        <p:spPr>
          <a:xfrm>
            <a:off x="2242450" y="333537"/>
            <a:ext cx="4069800" cy="437299"/>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US" b="1" dirty="0">
                <a:solidFill>
                  <a:schemeClr val="tx1"/>
                </a:solidFill>
                <a:latin typeface="Times New Roman" panose="02020603050405020304" pitchFamily="18" charset="0"/>
                <a:ea typeface="Lucida Sans"/>
                <a:cs typeface="Times New Roman" panose="02020603050405020304" pitchFamily="18" charset="0"/>
                <a:sym typeface="Lucida Sans"/>
              </a:rPr>
              <a:t>Architecture</a:t>
            </a:r>
            <a:endParaRPr b="1" dirty="0">
              <a:solidFill>
                <a:schemeClr val="tx1"/>
              </a:solidFill>
              <a:latin typeface="Times New Roman" panose="02020603050405020304" pitchFamily="18" charset="0"/>
              <a:cs typeface="Times New Roman" panose="02020603050405020304" pitchFamily="18" charset="0"/>
            </a:endParaRPr>
          </a:p>
        </p:txBody>
      </p:sp>
      <p:pic>
        <p:nvPicPr>
          <p:cNvPr id="91" name="Google Shape;91;p5"/>
          <p:cNvPicPr preferRelativeResize="0"/>
          <p:nvPr/>
        </p:nvPicPr>
        <p:blipFill rotWithShape="1">
          <a:blip r:embed="rId4">
            <a:alphaModFix/>
          </a:blip>
          <a:srcRect/>
          <a:stretch/>
        </p:blipFill>
        <p:spPr>
          <a:xfrm>
            <a:off x="1832494" y="727310"/>
            <a:ext cx="5536046" cy="439503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g32e4263036f_0_29"/>
          <p:cNvPicPr preferRelativeResize="0"/>
          <p:nvPr/>
        </p:nvPicPr>
        <p:blipFill rotWithShape="1">
          <a:blip r:embed="rId3">
            <a:alphaModFix/>
          </a:blip>
          <a:srcRect/>
          <a:stretch/>
        </p:blipFill>
        <p:spPr>
          <a:xfrm>
            <a:off x="170327" y="121462"/>
            <a:ext cx="1968300" cy="666875"/>
          </a:xfrm>
          <a:prstGeom prst="rect">
            <a:avLst/>
          </a:prstGeom>
          <a:noFill/>
          <a:ln>
            <a:noFill/>
          </a:ln>
        </p:spPr>
      </p:pic>
      <p:sp>
        <p:nvSpPr>
          <p:cNvPr id="97" name="Google Shape;97;g32e4263036f_0_29"/>
          <p:cNvSpPr txBox="1">
            <a:spLocks noGrp="1"/>
          </p:cNvSpPr>
          <p:nvPr>
            <p:ph type="title" idx="4294967295"/>
          </p:nvPr>
        </p:nvSpPr>
        <p:spPr>
          <a:xfrm>
            <a:off x="2349130" y="236249"/>
            <a:ext cx="4069800" cy="437299"/>
          </a:xfrm>
          <a:prstGeom prst="rect">
            <a:avLst/>
          </a:prstGeom>
          <a:noFill/>
          <a:ln>
            <a:noFill/>
          </a:ln>
        </p:spPr>
        <p:txBody>
          <a:bodyPr spcFirstLastPara="1" wrap="square" lIns="0" tIns="6350" rIns="0" bIns="0" anchor="t" anchorCtr="0">
            <a:spAutoFit/>
          </a:bodyPr>
          <a:lstStyle/>
          <a:p>
            <a:pPr marL="12700" lvl="0" indent="0" algn="ctr" rtl="0">
              <a:lnSpc>
                <a:spcPct val="100000"/>
              </a:lnSpc>
              <a:spcBef>
                <a:spcPts val="0"/>
              </a:spcBef>
              <a:spcAft>
                <a:spcPts val="0"/>
              </a:spcAft>
              <a:buSzPts val="2800"/>
              <a:buNone/>
            </a:pPr>
            <a:r>
              <a:rPr lang="en-US" b="1" dirty="0">
                <a:solidFill>
                  <a:schemeClr val="tx1"/>
                </a:solidFill>
                <a:latin typeface="Times New Roman" panose="02020603050405020304" pitchFamily="18" charset="0"/>
                <a:ea typeface="Lucida Sans"/>
                <a:cs typeface="Times New Roman" panose="02020603050405020304" pitchFamily="18" charset="0"/>
                <a:sym typeface="Lucida Sans"/>
              </a:rPr>
              <a:t>Architecture</a:t>
            </a:r>
            <a:endParaRPr b="1" dirty="0">
              <a:solidFill>
                <a:schemeClr val="tx1"/>
              </a:solidFill>
              <a:latin typeface="Times New Roman" panose="02020603050405020304" pitchFamily="18" charset="0"/>
              <a:cs typeface="Times New Roman" panose="02020603050405020304" pitchFamily="18" charset="0"/>
            </a:endParaRPr>
          </a:p>
        </p:txBody>
      </p:sp>
      <p:sp>
        <p:nvSpPr>
          <p:cNvPr id="98" name="Google Shape;98;g32e4263036f_0_29"/>
          <p:cNvSpPr txBox="1"/>
          <p:nvPr/>
        </p:nvSpPr>
        <p:spPr>
          <a:xfrm>
            <a:off x="272850" y="576262"/>
            <a:ext cx="8598300" cy="464124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1200"/>
              </a:spcBef>
              <a:spcAft>
                <a:spcPts val="0"/>
              </a:spcAft>
              <a:buClr>
                <a:srgbClr val="000000"/>
              </a:buClr>
              <a:buSzPts val="1500"/>
              <a:buFont typeface="Arial"/>
              <a:buNone/>
            </a:pPr>
            <a:r>
              <a:rPr lang="en-US" sz="16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The system utilizes a microservices architecture, where individual components such as data ingestion, model training, and prediction generation operate independently. This modular approach enhances flexibility, scalability, and resilience, allowing for continuous improvement and adaptation of the system.</a:t>
            </a:r>
            <a:r>
              <a:rPr lang="en-US" sz="1600" dirty="0">
                <a:latin typeface="Times New Roman" panose="02020603050405020304" pitchFamily="18" charset="0"/>
                <a:ea typeface="Calibri"/>
                <a:cs typeface="Times New Roman" panose="02020603050405020304" pitchFamily="18" charset="0"/>
                <a:sym typeface="Calibri"/>
              </a:rPr>
              <a:t> </a:t>
            </a:r>
            <a:r>
              <a:rPr lang="en-US" sz="1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This is a multi-tiered application consisting of:</a:t>
            </a:r>
            <a:endParaRPr lang="en-IN" sz="1600" dirty="0">
              <a:solidFill>
                <a:schemeClr val="dk1"/>
              </a:solidFill>
              <a:latin typeface="Times New Roman" panose="02020603050405020304" pitchFamily="18" charset="0"/>
              <a:ea typeface="Calibri"/>
              <a:cs typeface="Times New Roman" panose="02020603050405020304" pitchFamily="18" charset="0"/>
              <a:sym typeface="Calibri"/>
            </a:endParaRPr>
          </a:p>
          <a:p>
            <a:pPr marL="285750" marR="0" lvl="0" indent="-285750" algn="just" rtl="0">
              <a:spcBef>
                <a:spcPts val="1200"/>
              </a:spcBef>
              <a:spcAft>
                <a:spcPts val="0"/>
              </a:spcAft>
              <a:buClr>
                <a:srgbClr val="000000"/>
              </a:buClr>
              <a:buSzPts val="1500"/>
              <a:buFont typeface="Arial" panose="020B0604020202020204" pitchFamily="34" charset="0"/>
              <a:buChar char="•"/>
            </a:pPr>
            <a:r>
              <a:rPr lang="en-IN" sz="1600" b="1"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Data Ingestion Layer:</a:t>
            </a:r>
            <a:r>
              <a:rPr lang="en-IN" sz="16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 Collects data from various sources (aircraft sensors, maintenance databases, external APIs).</a:t>
            </a:r>
          </a:p>
          <a:p>
            <a:pPr marL="285750" marR="0" lvl="0" indent="-285750" algn="just" rtl="0">
              <a:spcBef>
                <a:spcPts val="1200"/>
              </a:spcBef>
              <a:spcAft>
                <a:spcPts val="0"/>
              </a:spcAft>
              <a:buClr>
                <a:srgbClr val="000000"/>
              </a:buClr>
              <a:buSzPts val="1500"/>
              <a:buFont typeface="Arial" panose="020B0604020202020204" pitchFamily="34" charset="0"/>
              <a:buChar char="•"/>
            </a:pPr>
            <a:r>
              <a:rPr lang="en-US" sz="1600" b="1"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Data Processing Layer:</a:t>
            </a:r>
            <a:r>
              <a:rPr lang="en-US" sz="16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 Preprocesses data, performs feature engineering, and prepares data for model training and inference</a:t>
            </a:r>
            <a:r>
              <a:rPr lang="en-US" sz="1600" dirty="0">
                <a:solidFill>
                  <a:schemeClr val="tx1"/>
                </a:solidFill>
                <a:latin typeface="Times New Roman" panose="02020603050405020304" pitchFamily="18" charset="0"/>
                <a:ea typeface="Calibri"/>
                <a:cs typeface="Times New Roman" panose="02020603050405020304" pitchFamily="18" charset="0"/>
                <a:sym typeface="Calibri"/>
              </a:rPr>
              <a:t>.</a:t>
            </a:r>
          </a:p>
          <a:p>
            <a:pPr marL="285750" indent="-285750" algn="just" eaLnBrk="0" fontAlgn="base" hangingPunct="0">
              <a:lnSpc>
                <a:spcPct val="150000"/>
              </a:lnSpc>
              <a:spcBef>
                <a:spcPct val="0"/>
              </a:spcBef>
              <a:spcAft>
                <a:spcPct val="0"/>
              </a:spcAft>
              <a:buClrTx/>
              <a:buSzTx/>
              <a:buFont typeface="Arial" panose="020B0604020202020204" pitchFamily="34" charset="0"/>
              <a:buChar char="•"/>
            </a:pPr>
            <a:r>
              <a:rPr lang="en-US" sz="1600" b="1"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Model Training :</a:t>
            </a:r>
            <a:r>
              <a:rPr lang="en-US" sz="16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Crack Detection Model</a:t>
            </a:r>
            <a:r>
              <a:rPr lang="en-US" altLang="en-US" sz="1600" dirty="0">
                <a:solidFill>
                  <a:schemeClr val="tx1"/>
                </a:solidFill>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Trains YOLO on custom image data for automated crack localization, Battery-Life Estimation: Develop time-series sensor models (Random Forest) to forecast remaining battery capacity, Jet-Engine Lifecycle Analysis</a:t>
            </a:r>
            <a:r>
              <a:rPr lang="en-US" altLang="en-US" sz="1600" dirty="0">
                <a:solidFill>
                  <a:schemeClr val="tx1"/>
                </a:solidFill>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Build multivariate neural network for engine health scoring &amp; maintenance timing.</a:t>
            </a:r>
          </a:p>
          <a:p>
            <a:pPr marL="285750" marR="0" lvl="0" indent="-285750" algn="just" rtl="0">
              <a:spcBef>
                <a:spcPts val="1200"/>
              </a:spcBef>
              <a:spcAft>
                <a:spcPts val="0"/>
              </a:spcAft>
              <a:buClr>
                <a:srgbClr val="000000"/>
              </a:buClr>
              <a:buSzPts val="1500"/>
              <a:buFont typeface="Arial" panose="020B0604020202020204" pitchFamily="34" charset="0"/>
              <a:buChar char="•"/>
            </a:pPr>
            <a:r>
              <a:rPr lang="en-US" sz="1600" b="1"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Inference Layer:</a:t>
            </a:r>
            <a:r>
              <a:rPr lang="en-US" sz="16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rPr>
              <a:t> Generates real-time predictions and integrates with the user interface.</a:t>
            </a:r>
            <a:endParaRPr sz="1600" b="0" i="0" u="none" strike="noStrike" cap="none" dirty="0">
              <a:solidFill>
                <a:schemeClr val="tx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F197CF73-A3D3-ECB2-80F3-F137CB896480}"/>
            </a:ext>
          </a:extLst>
        </p:cNvPr>
        <p:cNvGrpSpPr/>
        <p:nvPr/>
      </p:nvGrpSpPr>
      <p:grpSpPr>
        <a:xfrm>
          <a:off x="0" y="0"/>
          <a:ext cx="0" cy="0"/>
          <a:chOff x="0" y="0"/>
          <a:chExt cx="0" cy="0"/>
        </a:xfrm>
      </p:grpSpPr>
      <p:sp>
        <p:nvSpPr>
          <p:cNvPr id="103" name="Google Shape;103;p6">
            <a:extLst>
              <a:ext uri="{FF2B5EF4-FFF2-40B4-BE49-F238E27FC236}">
                <a16:creationId xmlns:a16="http://schemas.microsoft.com/office/drawing/2014/main" id="{187112E5-C6DF-EC43-17EC-7091205275D1}"/>
              </a:ext>
            </a:extLst>
          </p:cNvPr>
          <p:cNvSpPr txBox="1">
            <a:spLocks noGrp="1"/>
          </p:cNvSpPr>
          <p:nvPr>
            <p:ph type="title"/>
          </p:nvPr>
        </p:nvSpPr>
        <p:spPr>
          <a:xfrm>
            <a:off x="2389505" y="313055"/>
            <a:ext cx="5991860" cy="57277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b="1" dirty="0">
                <a:latin typeface="Times New Roman" panose="02020603050405020304" pitchFamily="18" charset="0"/>
                <a:cs typeface="Times New Roman" panose="02020603050405020304" pitchFamily="18" charset="0"/>
              </a:rPr>
              <a:t>Tools and Libraries</a:t>
            </a:r>
            <a:endParaRPr b="1" dirty="0">
              <a:latin typeface="Times New Roman" panose="02020603050405020304" pitchFamily="18" charset="0"/>
              <a:cs typeface="Times New Roman" panose="02020603050405020304" pitchFamily="18" charset="0"/>
            </a:endParaRPr>
          </a:p>
        </p:txBody>
      </p:sp>
      <p:pic>
        <p:nvPicPr>
          <p:cNvPr id="105" name="Google Shape;105;p6">
            <a:extLst>
              <a:ext uri="{FF2B5EF4-FFF2-40B4-BE49-F238E27FC236}">
                <a16:creationId xmlns:a16="http://schemas.microsoft.com/office/drawing/2014/main" id="{567E744D-7D6F-50D9-4966-70A4945CC4B7}"/>
              </a:ext>
            </a:extLst>
          </p:cNvPr>
          <p:cNvPicPr preferRelativeResize="0"/>
          <p:nvPr/>
        </p:nvPicPr>
        <p:blipFill rotWithShape="1">
          <a:blip r:embed="rId3">
            <a:alphaModFix/>
          </a:blip>
          <a:srcRect/>
          <a:stretch/>
        </p:blipFill>
        <p:spPr>
          <a:xfrm>
            <a:off x="170327" y="218750"/>
            <a:ext cx="1968300" cy="666875"/>
          </a:xfrm>
          <a:prstGeom prst="rect">
            <a:avLst/>
          </a:prstGeom>
          <a:noFill/>
          <a:ln>
            <a:noFill/>
          </a:ln>
        </p:spPr>
      </p:pic>
      <p:sp>
        <p:nvSpPr>
          <p:cNvPr id="2" name="Text Placeholder 1">
            <a:extLst>
              <a:ext uri="{FF2B5EF4-FFF2-40B4-BE49-F238E27FC236}">
                <a16:creationId xmlns:a16="http://schemas.microsoft.com/office/drawing/2014/main" id="{8C85D38B-1469-EC08-F8CC-C29C47EDF53C}"/>
              </a:ext>
            </a:extLst>
          </p:cNvPr>
          <p:cNvSpPr>
            <a:spLocks noGrp="1" noChangeArrowheads="1"/>
          </p:cNvSpPr>
          <p:nvPr>
            <p:ph type="body" idx="1"/>
          </p:nvPr>
        </p:nvSpPr>
        <p:spPr bwMode="auto">
          <a:xfrm>
            <a:off x="510540" y="885625"/>
            <a:ext cx="8572500" cy="427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eaLnBrk="0" fontAlgn="base" hangingPunct="0">
              <a:lnSpc>
                <a:spcPct val="150000"/>
              </a:lnSpc>
              <a:spcBef>
                <a:spcPct val="0"/>
              </a:spcBef>
              <a:spcAft>
                <a:spcPct val="0"/>
              </a:spcAft>
              <a:buClrTx/>
              <a:buSzTx/>
              <a:buNone/>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Crack Detection:</a:t>
            </a:r>
          </a:p>
          <a:p>
            <a:pPr marL="285750" indent="-285750" algn="just" eaLnBrk="0" fontAlgn="base" hangingPunct="0">
              <a:lnSpc>
                <a:spcPct val="15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NumPy: Fast array operations for filtering, cropping, and data manipulation.</a:t>
            </a:r>
          </a:p>
          <a:p>
            <a:pPr marL="285750" indent="-285750" algn="just" eaLnBrk="0" fontAlgn="base" hangingPunct="0">
              <a:lnSpc>
                <a:spcPct val="15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OpenCV: Image processing grayscale conversion, edge detection.</a:t>
            </a:r>
          </a:p>
          <a:p>
            <a:pPr marL="285750" indent="-285750" algn="just" eaLnBrk="0" fontAlgn="base" hangingPunct="0">
              <a:lnSpc>
                <a:spcPct val="150000"/>
              </a:lnSpc>
              <a:spcBef>
                <a:spcPct val="0"/>
              </a:spcBef>
              <a:spcAft>
                <a:spcPct val="0"/>
              </a:spcAft>
              <a:buClrTx/>
              <a:buSzTx/>
              <a:buFont typeface="Arial" panose="020B0604020202020204" pitchFamily="34" charset="0"/>
              <a:buChar char="•"/>
            </a:pPr>
            <a:r>
              <a:rPr lang="en-US" altLang="en-US" sz="1600" dirty="0">
                <a:solidFill>
                  <a:schemeClr val="tx1"/>
                </a:solidFill>
                <a:latin typeface="Times New Roman" panose="02020603050405020304" pitchFamily="18" charset="0"/>
                <a:cs typeface="Times New Roman" panose="02020603050405020304" pitchFamily="18" charset="0"/>
              </a:rPr>
              <a:t>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upervision: High-level wrapper for visualizing and tracking detected objects.</a:t>
            </a:r>
          </a:p>
          <a:p>
            <a:pPr marL="285750" indent="-285750" algn="just" eaLnBrk="0" fontAlgn="base" hangingPunct="0">
              <a:lnSpc>
                <a:spcPct val="15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YOLO: Real-time object detection model for finding cracks in video frames.</a:t>
            </a:r>
          </a:p>
          <a:p>
            <a:pPr marL="0" indent="0" algn="just" eaLnBrk="0" fontAlgn="base" hangingPunct="0">
              <a:lnSpc>
                <a:spcPct val="150000"/>
              </a:lnSpc>
              <a:spcBef>
                <a:spcPct val="0"/>
              </a:spcBef>
              <a:spcAft>
                <a:spcPct val="0"/>
              </a:spcAft>
              <a:buClrTx/>
              <a:buSzTx/>
              <a:buNone/>
            </a:pPr>
            <a:endParaRPr kumimoji="0" lang="en-US" altLang="en-US" sz="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eaLnBrk="0" fontAlgn="base" hangingPunct="0">
              <a:lnSpc>
                <a:spcPct val="150000"/>
              </a:lnSpc>
              <a:spcBef>
                <a:spcPct val="0"/>
              </a:spcBef>
              <a:spcAft>
                <a:spcPct val="0"/>
              </a:spcAft>
              <a:buClrTx/>
              <a:buSzTx/>
              <a:buNone/>
            </a:pPr>
            <a:r>
              <a:rPr lang="en-US" altLang="en-US" sz="1600" b="1" dirty="0">
                <a:solidFill>
                  <a:schemeClr val="tx1"/>
                </a:solidFill>
                <a:latin typeface="Times New Roman" panose="02020603050405020304" pitchFamily="18" charset="0"/>
                <a:cs typeface="Times New Roman" panose="02020603050405020304" pitchFamily="18" charset="0"/>
              </a:rPr>
              <a:t>Battery Life Estimation:</a:t>
            </a: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algn="just" eaLnBrk="0" fontAlgn="base" hangingPunct="0">
              <a:lnSpc>
                <a:spcPct val="150000"/>
              </a:lnSpc>
              <a:spcBef>
                <a:spcPct val="0"/>
              </a:spcBef>
              <a:spcAft>
                <a:spcPct val="0"/>
              </a:spcAft>
              <a:buClrTx/>
              <a:buSzTx/>
              <a:buFont typeface="Arial" panose="020B0604020202020204" pitchFamily="34" charset="0"/>
              <a:buChar char="•"/>
            </a:pPr>
            <a:r>
              <a:rPr lang="en-US" altLang="en-US" sz="1600" dirty="0">
                <a:solidFill>
                  <a:schemeClr val="tx1"/>
                </a:solidFill>
                <a:latin typeface="Times New Roman" panose="02020603050405020304" pitchFamily="18" charset="0"/>
                <a:cs typeface="Times New Roman" panose="02020603050405020304" pitchFamily="18" charset="0"/>
              </a:rPr>
              <a:t>P</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andas: Data cleaning, normalization, and feature engineering (temperature, voltage, charge rate).</a:t>
            </a:r>
          </a:p>
          <a:p>
            <a:pPr marL="285750" indent="-285750" algn="just" eaLnBrk="0" fontAlgn="base" hangingPunct="0">
              <a:lnSpc>
                <a:spcPct val="15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NumPy: Numerical computations for train/test splits and error calculations.</a:t>
            </a:r>
          </a:p>
          <a:p>
            <a:pPr marL="285750" indent="-285750" algn="just" eaLnBrk="0" fontAlgn="base" hangingPunct="0">
              <a:lnSpc>
                <a:spcPct val="150000"/>
              </a:lnSpc>
              <a:spcBef>
                <a:spcPct val="0"/>
              </a:spcBef>
              <a:spcAft>
                <a:spcPct val="0"/>
              </a:spcAft>
              <a:buClrTx/>
              <a:buSzTx/>
              <a:buFont typeface="Arial" panose="020B0604020202020204" pitchFamily="34" charset="0"/>
              <a:buChar char="•"/>
            </a:pPr>
            <a:r>
              <a:rPr lang="en-US" altLang="en-US" sz="1600" dirty="0">
                <a:solidFill>
                  <a:schemeClr val="tx1"/>
                </a:solidFill>
                <a:latin typeface="Times New Roman" panose="02020603050405020304" pitchFamily="18" charset="0"/>
                <a:cs typeface="Times New Roman" panose="02020603050405020304" pitchFamily="18" charset="0"/>
              </a:rPr>
              <a:t>M</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atplotlib: Plots for actual vs. predicted battery life.</a:t>
            </a:r>
          </a:p>
          <a:p>
            <a:pPr marL="285750" indent="-285750" algn="just" eaLnBrk="0" fontAlgn="base" hangingPunct="0">
              <a:lnSpc>
                <a:spcPct val="150000"/>
              </a:lnSpc>
              <a:spcBef>
                <a:spcPct val="0"/>
              </a:spcBef>
              <a:spcAft>
                <a:spcPct val="0"/>
              </a:spcAft>
              <a:buClrTx/>
              <a:buSzTx/>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Scikit-Learn (Random Forest Regressor): Ensemble model to predict remaining cycles from battery features.</a:t>
            </a:r>
          </a:p>
        </p:txBody>
      </p:sp>
    </p:spTree>
    <p:extLst>
      <p:ext uri="{BB962C8B-B14F-4D97-AF65-F5344CB8AC3E}">
        <p14:creationId xmlns:p14="http://schemas.microsoft.com/office/powerpoint/2010/main" val="91282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26046-19A4-DCE4-E78D-18CE6C6397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4E56AB-E3C3-4354-48C4-744660E9387F}"/>
              </a:ext>
            </a:extLst>
          </p:cNvPr>
          <p:cNvSpPr>
            <a:spLocks noGrp="1"/>
          </p:cNvSpPr>
          <p:nvPr>
            <p:ph type="title"/>
          </p:nvPr>
        </p:nvSpPr>
        <p:spPr>
          <a:xfrm>
            <a:off x="2827020" y="312925"/>
            <a:ext cx="5761440" cy="572700"/>
          </a:xfrm>
        </p:spPr>
        <p:txBody>
          <a:bodyPr>
            <a:noAutofit/>
          </a:bodyPr>
          <a:lstStyle/>
          <a:p>
            <a:r>
              <a:rPr lang="en-US" b="1" dirty="0">
                <a:latin typeface="Times New Roman" panose="02020603050405020304" pitchFamily="18" charset="0"/>
                <a:cs typeface="Times New Roman" panose="02020603050405020304" pitchFamily="18" charset="0"/>
              </a:rPr>
              <a:t>Tools and Libraries</a:t>
            </a:r>
            <a:endParaRPr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0C66608-65DA-C305-2B9B-1264A4809044}"/>
              </a:ext>
            </a:extLst>
          </p:cNvPr>
          <p:cNvSpPr>
            <a:spLocks noGrp="1"/>
          </p:cNvSpPr>
          <p:nvPr>
            <p:ph type="body" idx="1"/>
          </p:nvPr>
        </p:nvSpPr>
        <p:spPr>
          <a:xfrm>
            <a:off x="434340" y="1152475"/>
            <a:ext cx="8397960" cy="3416400"/>
          </a:xfrm>
        </p:spPr>
        <p:txBody>
          <a:bodyPr>
            <a:noAutofit/>
          </a:bodyPr>
          <a:lstStyle/>
          <a:p>
            <a:pPr marL="0" indent="0" algn="just" eaLnBrk="0" fontAlgn="base" hangingPunct="0">
              <a:lnSpc>
                <a:spcPct val="150000"/>
              </a:lnSpc>
              <a:spcBef>
                <a:spcPct val="0"/>
              </a:spcBef>
              <a:spcAft>
                <a:spcPct val="0"/>
              </a:spcAft>
              <a:buClrTx/>
              <a:buSzTx/>
              <a:buNone/>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Jet Engine Predictive Maintenance:</a:t>
            </a:r>
          </a:p>
          <a:p>
            <a:pPr marL="285750" indent="-285750" algn="just" eaLnBrk="0" fontAlgn="base" hangingPunct="0">
              <a:lnSpc>
                <a:spcPct val="150000"/>
              </a:lnSpc>
              <a:spcBef>
                <a:spcPct val="0"/>
              </a:spcBef>
              <a:spcAft>
                <a:spcPct val="0"/>
              </a:spcAft>
              <a:buClrTx/>
              <a:buSzTx/>
              <a:buFont typeface="Arial" panose="020B0604020202020204" pitchFamily="34" charset="0"/>
              <a:buChar char="•"/>
            </a:pPr>
            <a:r>
              <a:rPr lang="en-US" altLang="en-US" sz="1600" dirty="0">
                <a:solidFill>
                  <a:schemeClr val="tx1"/>
                </a:solidFill>
                <a:latin typeface="Times New Roman" panose="02020603050405020304" pitchFamily="18" charset="0"/>
                <a:cs typeface="Times New Roman" panose="02020603050405020304" pitchFamily="18" charset="0"/>
              </a:rPr>
              <a:t>P</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andas: Time-series windowing, normalization, and dataset management.</a:t>
            </a:r>
          </a:p>
          <a:p>
            <a:pPr marL="285750" indent="-285750" algn="just" eaLnBrk="0" fontAlgn="base" hangingPunct="0">
              <a:lnSpc>
                <a:spcPct val="150000"/>
              </a:lnSpc>
              <a:spcBef>
                <a:spcPct val="0"/>
              </a:spcBef>
              <a:spcAft>
                <a:spcPct val="0"/>
              </a:spcAft>
              <a:buClrTx/>
              <a:buSzTx/>
              <a:buFont typeface="Arial" panose="020B0604020202020204" pitchFamily="34" charset="0"/>
              <a:buChar char="•"/>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NumPy: Efficient array math for sliding-window creation and loss computation.</a:t>
            </a:r>
          </a:p>
          <a:p>
            <a:pPr marL="285750" indent="-285750" algn="just" eaLnBrk="0" fontAlgn="base" hangingPunct="0">
              <a:lnSpc>
                <a:spcPct val="150000"/>
              </a:lnSpc>
              <a:spcBef>
                <a:spcPct val="0"/>
              </a:spcBef>
              <a:spcAft>
                <a:spcPct val="0"/>
              </a:spcAft>
              <a:buClrTx/>
              <a:buSzTx/>
              <a:buFont typeface="Arial" panose="020B0604020202020204" pitchFamily="34" charset="0"/>
              <a:buChar char="•"/>
            </a:pPr>
            <a:r>
              <a:rPr lang="en-US" altLang="en-US" sz="1600" dirty="0">
                <a:solidFill>
                  <a:schemeClr val="tx1"/>
                </a:solidFill>
                <a:latin typeface="Times New Roman" panose="02020603050405020304" pitchFamily="18" charset="0"/>
                <a:cs typeface="Times New Roman" panose="02020603050405020304" pitchFamily="18" charset="0"/>
              </a:rPr>
              <a:t>M</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atplotlib: Visualization of actual vs. predicted RUL.</a:t>
            </a:r>
          </a:p>
          <a:p>
            <a:pPr marL="285750" indent="-285750" algn="just" eaLnBrk="0" fontAlgn="base" hangingPunct="0">
              <a:lnSpc>
                <a:spcPct val="150000"/>
              </a:lnSpc>
              <a:spcBef>
                <a:spcPct val="0"/>
              </a:spcBef>
              <a:spcAft>
                <a:spcPct val="0"/>
              </a:spcAft>
              <a:buClrTx/>
              <a:buSzTx/>
              <a:buFont typeface="Arial" panose="020B0604020202020204" pitchFamily="34" charset="0"/>
              <a:buChar char="•"/>
            </a:pPr>
            <a:r>
              <a:rPr kumimoji="0" lang="en-US" altLang="en-US"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PyTorch</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(Custom Neural Network): Deep model to learn time-series patterns and predict RUL.</a:t>
            </a:r>
          </a:p>
          <a:p>
            <a:pPr marL="0" indent="0" algn="just" eaLnBrk="0" fontAlgn="base" hangingPunct="0">
              <a:lnSpc>
                <a:spcPct val="150000"/>
              </a:lnSpc>
              <a:spcBef>
                <a:spcPct val="0"/>
              </a:spcBef>
              <a:spcAft>
                <a:spcPct val="0"/>
              </a:spcAft>
              <a:buClrTx/>
              <a:buSzTx/>
              <a:buNone/>
            </a:pPr>
            <a:endPar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 name="Google Shape;125;p8">
            <a:extLst>
              <a:ext uri="{FF2B5EF4-FFF2-40B4-BE49-F238E27FC236}">
                <a16:creationId xmlns:a16="http://schemas.microsoft.com/office/drawing/2014/main" id="{1DE060AA-6FEC-4F06-5E7B-BA0F9FE4AFD2}"/>
              </a:ext>
            </a:extLst>
          </p:cNvPr>
          <p:cNvPicPr preferRelativeResize="0"/>
          <p:nvPr/>
        </p:nvPicPr>
        <p:blipFill rotWithShape="1">
          <a:blip r:embed="rId2">
            <a:alphaModFix/>
          </a:blip>
          <a:srcRect/>
          <a:stretch/>
        </p:blipFill>
        <p:spPr>
          <a:xfrm>
            <a:off x="170327" y="218750"/>
            <a:ext cx="1968300" cy="666875"/>
          </a:xfrm>
          <a:prstGeom prst="rect">
            <a:avLst/>
          </a:prstGeom>
          <a:noFill/>
          <a:ln>
            <a:noFill/>
          </a:ln>
        </p:spPr>
      </p:pic>
    </p:spTree>
    <p:extLst>
      <p:ext uri="{BB962C8B-B14F-4D97-AF65-F5344CB8AC3E}">
        <p14:creationId xmlns:p14="http://schemas.microsoft.com/office/powerpoint/2010/main" val="216891153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TotalTime>
  <Words>1751</Words>
  <Application>Microsoft Office PowerPoint</Application>
  <PresentationFormat>On-screen Show (16:9)</PresentationFormat>
  <Paragraphs>139</Paragraphs>
  <Slides>21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Wingdings</vt:lpstr>
      <vt:lpstr>Times New Roman</vt:lpstr>
      <vt:lpstr>Arial</vt:lpstr>
      <vt:lpstr>Simple Light</vt:lpstr>
      <vt:lpstr>PowerPoint Presentation</vt:lpstr>
      <vt:lpstr>Introduction </vt:lpstr>
      <vt:lpstr>System Comparison: Traditional vs AI-Driven Approach</vt:lpstr>
      <vt:lpstr>Objective of the work</vt:lpstr>
      <vt:lpstr>System Overview</vt:lpstr>
      <vt:lpstr>Architecture</vt:lpstr>
      <vt:lpstr>Architecture</vt:lpstr>
      <vt:lpstr>Tools and Libraries</vt:lpstr>
      <vt:lpstr>Tools and Libraries</vt:lpstr>
      <vt:lpstr>Results And Discussion</vt:lpstr>
      <vt:lpstr>Results And Discussion</vt:lpstr>
      <vt:lpstr>Results And Discussion</vt:lpstr>
      <vt:lpstr>Results And Discussion</vt:lpstr>
      <vt:lpstr>Results And Discussion</vt:lpstr>
      <vt:lpstr>Results And Discussion</vt:lpstr>
      <vt:lpstr>Result Analysis </vt:lpstr>
      <vt:lpstr>Challenges</vt:lpstr>
      <vt:lpstr>Conclusion</vt:lpstr>
      <vt:lpstr>Future Enhancements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cp:lastModifiedBy>Vineeth Kolli</cp:lastModifiedBy>
  <cp:revision>9</cp:revision>
  <dcterms:created xsi:type="dcterms:W3CDTF">2023-02-16T13:28:00Z</dcterms:created>
  <dcterms:modified xsi:type="dcterms:W3CDTF">2025-05-13T01:54:16Z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2369EA8A5CC346EF89AA6EEA999D0E8E</vt:lpwstr>
  </property>
  <property fmtid="{D5CDD505-2E9C-101B-9397-08002B2CF9AE}" pid="3" name="KSOProductBuildVer">
    <vt:lpwstr>1033-11.2.0.11219</vt:lpwstr>
  </property>
</Properties>
</file>