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62146f6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62146f6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62146f67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62146f6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62146f67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62146f67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62146f6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62146f6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62146f67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62146f67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62146f67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62146f67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62146f6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62146f6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62146f6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62146f6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62146f67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62146f67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62146f67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62146f67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62146f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62146f6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62146f67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62146f67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62146f6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62146f6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2146f67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62146f67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62146f67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62146f67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62146f67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62146f67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62146f67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62146f67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62146f67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62146f67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62146f67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62146f67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2146f67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2146f67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62146f6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62146f6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62146f6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62146f6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62146f6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62146f6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62146f6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62146f6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62146f6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62146f6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62146f6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62146f6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62146f6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62146f6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1658" y="9443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Dynamic Traffic Optimization through Cloud-Enabled Big Data Analytics and Machine Learning for Enhanced Urban Mobility</a:t>
            </a:r>
            <a:endParaRPr b="1"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08" name="Google Shape;108;p22"/>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Intelligent traffic control solutions proposed by Zhu et al. [5] and Shih et al. [6] use advanced algorithms to optimize signal control at intersections but are confined to small areas and do not scale across larger urban networks.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This leads to fragmented approaches where different parts of the traffic system operate independently, causing inefficiencies and suboptimal traffic management across the city.</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integration of AI and machine learning in traffic management systems is still in its early stages.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Promising developments by Ma [7], Wei et al. [8], and Zhan [9] suggest AI can enhance traffic prediction and management, but these technologies are not widely implemented yet.</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Many systems fail to leverage AI fully due to technological limitations, lack of robust data integration frameworks, and scalability challenges.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summary, existing traffic management systems cannot dynamically adapt to real-time conditions, lack comprehensive data integration, and fail to scale advanced technologies across urban settings.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gaps hinder the effectiveness of traffic management strategies, contributing to increased congestion, environmental impact, and economic losses.</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14" name="Google Shape;114;p23"/>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proposed traffic management system integrates cloud computing, big data analytics, and machine learning to create a dynamic, adaptive, and scalable solution.</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It addresses the limitations of traditional traffic management systems by offering real-time data processing, predictive analytics, and intelligent decision-making across a city network.</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utilizes a cloud infrastructure for the collection, storage, and real-time processing of traffic data from multiple sources, including sensors, cameras, GPS devices, social media, and user inputs.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cloud platform ensures scalable, secure, and efficient data management, handling high-volume and high-velocity traffic data.</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processes real-time data streams to identify patterns, trends, and anomalies using big data analytics.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RandomForest machine learning algorithm enables predictive modeling to forecast traffic conditions and suggest optimal traffic management strategies.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Predictive capabilities help anticipate and mitigate congestion before it becomes problematic.</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20" name="Google Shape;120;p24"/>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dynamically adjusts traffic signal timings, manages lane usage, and provides route optimization recommendations via a user app.</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Real-time adjustments improve traffic flow and reduce congestion.</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includes a decision support interface for traffic operators to monitor conditions, receive alerts, and manually override controls if necessary.</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interface is user-friendly, providing actionable insights for quick decision-making.</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is scalable and can expand to larger geographic areas or integrate additional data sources as needed.</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Flexibility allows the system to evolve with growing urban demands and technological advancements.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By optimizing traffic flow, the system reduces fuel consumption and emissions.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Improved traffic management leads to economic benefits such as reduced travel times and lower operational costs for businesses.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offers a comprehensive, innovative solution that enhances urban mobility while reducing environmental and economic impacts of traffic congestion.</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26" name="Google Shape;126;p25"/>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The methodology of the proposed intelligent traffic control system is designed to harness the power of cloud computing, big data analytics, and machine learning to optimize urban mobility. The system's development and deployment are structured around several key modules, each addressing specific aspects of traffic management.</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Data Collection and Cloud Integration: </a:t>
            </a:r>
            <a:r>
              <a:rPr lang="en" sz="1400">
                <a:solidFill>
                  <a:schemeClr val="dk1"/>
                </a:solidFill>
                <a:latin typeface="Times New Roman"/>
                <a:ea typeface="Times New Roman"/>
                <a:cs typeface="Times New Roman"/>
                <a:sym typeface="Times New Roman"/>
              </a:rPr>
              <a:t>The foundation of the traffic management system begins with the extensive collection of real-time data from a variety of sources including traffic sensors, cameras, GPS devices embedded in vehicles, and user inputs through social media platforms. This data is continuously streamed to a cloud-based infrastructure where it is stored and managed. The cloud environment, powered by MongoDB for its NoSQL database capabilities, ensures that the data handling is not only scalable but also robust against various types of data influx, catering to the vast urban traffic network.</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Real-Time Data Analytics:  </a:t>
            </a:r>
            <a:r>
              <a:rPr lang="en" sz="1400">
                <a:solidFill>
                  <a:schemeClr val="dk1"/>
                </a:solidFill>
                <a:latin typeface="Times New Roman"/>
                <a:ea typeface="Times New Roman"/>
                <a:cs typeface="Times New Roman"/>
                <a:sym typeface="Times New Roman"/>
              </a:rPr>
              <a:t>Once the data is in the cloud, it undergoes real-time processing using big data analytics frameworks. The primary tool for data analysis is Apache Spark, chosen for its ability to handle large-scale data processing in a distributed computing environment. This module focuses on analyzing traffic data to identify patterns, trends, and potential bottlenecks in real-time. The insights gathered from this analysis are crucial for the subsequent predictive modeling.</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32" name="Google Shape;132;p26"/>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Predictive Modeling with RandomForest: </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At the core of the traffic prediction system lies the Random Forest algorithm, implemented via the Scikit-learn library. This machine learning model is trained on historical and real-time traffic data to predict traffic conditions and congestion patterns. The model's predictive power is enhanced through continuous learning, where it adapts to new data and improves its forecasts over time. This setup enables the system to anticipate traffic congestion and suggest preemptive measures.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Dynamic Traffic Control and Decision Support:</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Leveraging the predictions from the Random Forest model, the system dynamically adjusts traffic signals, manages lane usage, and offers route optimization suggestions. These recommendations are related to traffic operators through an intuitive user interface developed using Streamlit. This interface not only displays real-time traffic conditions and system recommendations but also allows operators to manually override automated suggestions if needed, providing a crucial layer of human oversight.</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38" name="Google Shape;138;p27"/>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Simulation and Testing: </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Before full-scale deployment, the proposed system undergoes rigorous testing through vehicle simulation tools. These simulations help validate the effectiveness of predictive models and dynamic traffic management strategies under varied traffic scenarios. They play a critical role in ensuring that the system's recommendations are both practical and beneficial in real-world conditions.</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Through these methodologies, the project not only aims to enhance traffic flow and reduce congestion but also provides a scalable and adaptable solution to urban traffic management challenges, leveraging the latest advancements in technology and data science.</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SYSTEM ARCHITECTURE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44" name="Google Shape;144;p28"/>
          <p:cNvPicPr preferRelativeResize="0"/>
          <p:nvPr/>
        </p:nvPicPr>
        <p:blipFill>
          <a:blip r:embed="rId3">
            <a:alphaModFix/>
          </a:blip>
          <a:stretch>
            <a:fillRect/>
          </a:stretch>
        </p:blipFill>
        <p:spPr>
          <a:xfrm>
            <a:off x="1157075" y="382075"/>
            <a:ext cx="6929750" cy="455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RESULT AND DISCUSSION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50" name="Google Shape;150;p29"/>
          <p:cNvSpPr txBox="1"/>
          <p:nvPr>
            <p:ph idx="1" type="body"/>
          </p:nvPr>
        </p:nvSpPr>
        <p:spPr>
          <a:xfrm>
            <a:off x="231800" y="5327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The implementation of the intelligent traffic control system has yielded significant improvements in urban traffic management, as evidenced by the performance metrics evaluated during the system’s testing and simulation phases. The system was evaluated based on several key performance indicators (KPIs), including accuracy of traffic predictions, reduction in average travel time, reduction in congestion levels, and system response time.</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Prediction Accuracy: </a:t>
            </a:r>
            <a:endParaRPr b="1" sz="1400">
              <a:solidFill>
                <a:schemeClr val="dk1"/>
              </a:solidFill>
              <a:latin typeface="Times New Roman"/>
              <a:ea typeface="Times New Roman"/>
              <a:cs typeface="Times New Roman"/>
              <a:sym typeface="Times New Roman"/>
            </a:endParaRPr>
          </a:p>
          <a:p>
            <a:pPr indent="-317500" lvl="1" marL="9144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a:t>
            </a:r>
            <a:r>
              <a:rPr lang="en" sz="1400">
                <a:solidFill>
                  <a:schemeClr val="dk1"/>
                </a:solidFill>
                <a:latin typeface="Times New Roman"/>
                <a:ea typeface="Times New Roman"/>
                <a:cs typeface="Times New Roman"/>
                <a:sym typeface="Times New Roman"/>
              </a:rPr>
              <a:t>Random Forest</a:t>
            </a:r>
            <a:r>
              <a:rPr lang="en" sz="1400">
                <a:solidFill>
                  <a:schemeClr val="dk1"/>
                </a:solidFill>
                <a:latin typeface="Times New Roman"/>
                <a:ea typeface="Times New Roman"/>
                <a:cs typeface="Times New Roman"/>
                <a:sym typeface="Times New Roman"/>
              </a:rPr>
              <a:t> model demonstrated a high level of accuracy in predicting traffic congestion, with an average accuracy of 92%. This metric reflects the system’s ability to correctly forecast traffic conditions based on real-time data, allowing for proactive traffic management decisions. The high accuracy rate is crucial for minimizing congestion and optimizing traffic flow across the urban network.</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Average Travel Time Reduction: </a:t>
            </a:r>
            <a:endParaRPr b="1" sz="1400">
              <a:solidFill>
                <a:schemeClr val="dk1"/>
              </a:solidFill>
              <a:latin typeface="Times New Roman"/>
              <a:ea typeface="Times New Roman"/>
              <a:cs typeface="Times New Roman"/>
              <a:sym typeface="Times New Roman"/>
            </a:endParaRPr>
          </a:p>
          <a:p>
            <a:pPr indent="-317500" lvl="1" marL="9144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Through the dynamic traffic signal adjustments and route optimization strategies, the system achieved a reduction in average travel time by approximately 18% during peak hours. This reduction is a direct outcome of the system’s ability to efficiently manage traffic flow and reduce bottlenecks, thereby decreasing the time vehicles spend on the road.</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RESULT AND DISCUSSION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56" name="Google Shape;156;p30"/>
          <p:cNvSpPr txBox="1"/>
          <p:nvPr>
            <p:ph idx="1" type="body"/>
          </p:nvPr>
        </p:nvSpPr>
        <p:spPr>
          <a:xfrm>
            <a:off x="231800" y="73762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Congestion Level Reduction: </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The implementation of adaptive traffic control strategies led to a significant reduction in congestion levels, with a 25% decrease in vehicle density at critical junctions during peak traffic periods. This reduction in congestion not only improves travel times but also contributes to a lower environmental impact due to reduced idling and emissions.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System Response Time: </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The cloud-based infrastructure and real-time data analytics enabled the system to achieve a rapid response time, with an average latency of less than 2 seconds from data collection to traffic signal adjustment. This low latency is essential for ensuring that the system’s recommendations are implemented in a timely manner, particularly in response to sudden changes in traffic conditions.</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RESULT AND DISCUSSION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62" name="Google Shape;162;p31"/>
          <p:cNvSpPr txBox="1"/>
          <p:nvPr>
            <p:ph idx="1" type="body"/>
          </p:nvPr>
        </p:nvSpPr>
        <p:spPr>
          <a:xfrm>
            <a:off x="231800" y="73762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high performance of the proposed system, as indicated by these metrics, underscores the effectiveness of integrating cloud computing, big data analytics, and machine learning into urban traffic management.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system’s ability to process and analyze vast amounts of data in real time, coupled with its predictive accuracy, results in more efficient and adaptive traffic control strategies.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reduction in travel times and congestion levels directly translates to economic and environmental benefits, making this system a valuable tool for modern cities facing increasing traffic challenges.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Moreover, the low system response time ensures that traffic operators can rely on the system to make quick and effective decisions, further enhancing the overall efficiency of urban mobility</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60" name="Google Shape;60;p14"/>
          <p:cNvSpPr txBox="1"/>
          <p:nvPr>
            <p:ph idx="1" type="body"/>
          </p:nvPr>
        </p:nvSpPr>
        <p:spPr>
          <a:xfrm>
            <a:off x="181850" y="572700"/>
            <a:ext cx="8520600" cy="3416400"/>
          </a:xfrm>
          <a:prstGeom prst="rect">
            <a:avLst/>
          </a:prstGeom>
        </p:spPr>
        <p:txBody>
          <a:bodyPr anchorCtr="0" anchor="t" bIns="91425" lIns="91425" spcFirstLastPara="1" rIns="91425" wrap="square" tIns="91425">
            <a:noAutofit/>
          </a:bodyPr>
          <a:lstStyle/>
          <a:p>
            <a:pPr indent="228600" lvl="0" marL="0" rtl="0" algn="just">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Urban mobility is increasingly challenged by traffic congestion, leading to inefficiencies, environmental harm, and economic losses. This research presents an intelligent traffic control system that leverages cloud computing, big data analytics, and machine learning to optimize traffic flow and enhance urban mobility. By collecting and analyzing real-time traffic data from diverse sources, such as sensors, GPS devices, and social media, the system applies RandomForest algorithms for predictive modeling. The system offers dynamic traffic control strategies, including adaptive signal timings and route optimization, that respond to changing conditions in real time. The use of a cloud-based infrastructure ensures scalability and efficient data management. A user-friendly interface facilitates real-time inputs and monitoring, while vehicle simulation aids in predictive analysis and testing. This integrated approach promises to reduce congestion, minimize travel times, and improve overall safety, providing a scalable and flexible solution for urban traffic management.</a:t>
            </a:r>
            <a:endParaRPr sz="1400">
              <a:solidFill>
                <a:schemeClr val="dk1"/>
              </a:solidFill>
              <a:latin typeface="Times New Roman"/>
              <a:ea typeface="Times New Roman"/>
              <a:cs typeface="Times New Roman"/>
              <a:sym typeface="Times New Roman"/>
            </a:endParaRPr>
          </a:p>
          <a:p>
            <a:pPr indent="228600" lvl="0" marL="0" rtl="0" algn="just">
              <a:lnSpc>
                <a:spcPct val="150000"/>
              </a:lnSpc>
              <a:spcBef>
                <a:spcPts val="0"/>
              </a:spcBef>
              <a:spcAft>
                <a:spcPts val="0"/>
              </a:spcAft>
              <a:buClr>
                <a:schemeClr val="dk1"/>
              </a:buClr>
              <a:buSzPts val="1100"/>
              <a:buFont typeface="Arial"/>
              <a:buNone/>
            </a:pPr>
            <a:r>
              <a:rPr i="1" lang="en" sz="1400">
                <a:solidFill>
                  <a:schemeClr val="dk1"/>
                </a:solidFill>
                <a:latin typeface="Times New Roman"/>
                <a:ea typeface="Times New Roman"/>
                <a:cs typeface="Times New Roman"/>
                <a:sym typeface="Times New Roman"/>
              </a:rPr>
              <a:t>Keywords: traffic optimization, cloud computing, big data analytics, machine learning, RandomForest, real-time data, urban mobility, traffic management, predictive modeling, adaptive traffic control, scalability, vehicle simulation, traffic congestion, urban transportation, dynamic traffic control</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FINAL OUTPUT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68" name="Google Shape;168;p32"/>
          <p:cNvPicPr preferRelativeResize="0"/>
          <p:nvPr/>
        </p:nvPicPr>
        <p:blipFill>
          <a:blip r:embed="rId3">
            <a:alphaModFix/>
          </a:blip>
          <a:stretch>
            <a:fillRect/>
          </a:stretch>
        </p:blipFill>
        <p:spPr>
          <a:xfrm>
            <a:off x="224100" y="772425"/>
            <a:ext cx="3607525" cy="3040950"/>
          </a:xfrm>
          <a:prstGeom prst="rect">
            <a:avLst/>
          </a:prstGeom>
          <a:noFill/>
          <a:ln>
            <a:noFill/>
          </a:ln>
        </p:spPr>
      </p:pic>
      <p:pic>
        <p:nvPicPr>
          <p:cNvPr id="169" name="Google Shape;169;p32"/>
          <p:cNvPicPr preferRelativeResize="0"/>
          <p:nvPr/>
        </p:nvPicPr>
        <p:blipFill>
          <a:blip r:embed="rId4">
            <a:alphaModFix/>
          </a:blip>
          <a:stretch>
            <a:fillRect/>
          </a:stretch>
        </p:blipFill>
        <p:spPr>
          <a:xfrm>
            <a:off x="4698575" y="772427"/>
            <a:ext cx="3593850" cy="304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FINAL OUTPUT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75" name="Google Shape;175;p33"/>
          <p:cNvPicPr preferRelativeResize="0"/>
          <p:nvPr/>
        </p:nvPicPr>
        <p:blipFill>
          <a:blip r:embed="rId3">
            <a:alphaModFix/>
          </a:blip>
          <a:stretch>
            <a:fillRect/>
          </a:stretch>
        </p:blipFill>
        <p:spPr>
          <a:xfrm>
            <a:off x="2723125" y="818125"/>
            <a:ext cx="3999075" cy="297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OUTPUT SCREENSHOTS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Sunny: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81" name="Google Shape;181;p34"/>
          <p:cNvPicPr preferRelativeResize="0"/>
          <p:nvPr/>
        </p:nvPicPr>
        <p:blipFill>
          <a:blip r:embed="rId3">
            <a:alphaModFix/>
          </a:blip>
          <a:stretch>
            <a:fillRect/>
          </a:stretch>
        </p:blipFill>
        <p:spPr>
          <a:xfrm>
            <a:off x="49975" y="1412150"/>
            <a:ext cx="2971800" cy="1419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3086100" y="1421675"/>
            <a:ext cx="2971800" cy="1400175"/>
          </a:xfrm>
          <a:prstGeom prst="rect">
            <a:avLst/>
          </a:prstGeom>
          <a:noFill/>
          <a:ln>
            <a:noFill/>
          </a:ln>
        </p:spPr>
      </p:pic>
      <p:pic>
        <p:nvPicPr>
          <p:cNvPr id="183" name="Google Shape;183;p34"/>
          <p:cNvPicPr preferRelativeResize="0"/>
          <p:nvPr/>
        </p:nvPicPr>
        <p:blipFill>
          <a:blip r:embed="rId5">
            <a:alphaModFix/>
          </a:blip>
          <a:stretch>
            <a:fillRect/>
          </a:stretch>
        </p:blipFill>
        <p:spPr>
          <a:xfrm>
            <a:off x="6122225" y="1412150"/>
            <a:ext cx="2971800" cy="1419225"/>
          </a:xfrm>
          <a:prstGeom prst="rect">
            <a:avLst/>
          </a:prstGeom>
          <a:noFill/>
          <a:ln>
            <a:noFill/>
          </a:ln>
        </p:spPr>
      </p:pic>
      <p:pic>
        <p:nvPicPr>
          <p:cNvPr id="184" name="Google Shape;184;p34"/>
          <p:cNvPicPr preferRelativeResize="0"/>
          <p:nvPr/>
        </p:nvPicPr>
        <p:blipFill>
          <a:blip r:embed="rId6">
            <a:alphaModFix/>
          </a:blip>
          <a:stretch>
            <a:fillRect/>
          </a:stretch>
        </p:blipFill>
        <p:spPr>
          <a:xfrm>
            <a:off x="1275325" y="3142425"/>
            <a:ext cx="2971800" cy="1285875"/>
          </a:xfrm>
          <a:prstGeom prst="rect">
            <a:avLst/>
          </a:prstGeom>
          <a:noFill/>
          <a:ln>
            <a:noFill/>
          </a:ln>
        </p:spPr>
      </p:pic>
      <p:pic>
        <p:nvPicPr>
          <p:cNvPr id="185" name="Google Shape;185;p34"/>
          <p:cNvPicPr preferRelativeResize="0"/>
          <p:nvPr/>
        </p:nvPicPr>
        <p:blipFill>
          <a:blip r:embed="rId7">
            <a:alphaModFix/>
          </a:blip>
          <a:stretch>
            <a:fillRect/>
          </a:stretch>
        </p:blipFill>
        <p:spPr>
          <a:xfrm>
            <a:off x="4387600" y="3085275"/>
            <a:ext cx="2971800" cy="140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OUTPUT SCREENSHOTS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Cloudy: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191" name="Google Shape;191;p35"/>
          <p:cNvPicPr preferRelativeResize="0"/>
          <p:nvPr/>
        </p:nvPicPr>
        <p:blipFill>
          <a:blip r:embed="rId3">
            <a:alphaModFix/>
          </a:blip>
          <a:stretch>
            <a:fillRect/>
          </a:stretch>
        </p:blipFill>
        <p:spPr>
          <a:xfrm>
            <a:off x="233344" y="1402900"/>
            <a:ext cx="4187506" cy="1946100"/>
          </a:xfrm>
          <a:prstGeom prst="rect">
            <a:avLst/>
          </a:prstGeom>
          <a:noFill/>
          <a:ln>
            <a:noFill/>
          </a:ln>
        </p:spPr>
      </p:pic>
      <p:pic>
        <p:nvPicPr>
          <p:cNvPr id="192" name="Google Shape;192;p35"/>
          <p:cNvPicPr preferRelativeResize="0"/>
          <p:nvPr/>
        </p:nvPicPr>
        <p:blipFill>
          <a:blip r:embed="rId4">
            <a:alphaModFix/>
          </a:blip>
          <a:stretch>
            <a:fillRect/>
          </a:stretch>
        </p:blipFill>
        <p:spPr>
          <a:xfrm>
            <a:off x="4729300" y="1359550"/>
            <a:ext cx="4314525" cy="203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98" name="Google Shape;198;p36"/>
          <p:cNvSpPr txBox="1"/>
          <p:nvPr>
            <p:ph idx="1" type="body"/>
          </p:nvPr>
        </p:nvSpPr>
        <p:spPr>
          <a:xfrm>
            <a:off x="231800" y="73762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development and implementation of the intelligent traffic control system, leveraging cloud computing, big data analytics, and the RandomForest machine learning algorithm, have demonstrated significant potential in enhancing urban mobility. The system's ability to process real-time traffic data from multiple sources and dynamically adjust traffic control measures has resulted in improved traffic flow, reduced congestion, and decreased travel times. The high prediction accuracy and rapid response time achieved by the system underscore its effectiveness in addressing the challenges of modern urban traffic management. This project not only provides a scalable and adaptable solution to current traffic issues but also sets a strong foundation for future innovations in smart city infrastructure.</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FUTURE WORK</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204" name="Google Shape;204;p37"/>
          <p:cNvSpPr txBox="1"/>
          <p:nvPr>
            <p:ph idx="1" type="body"/>
          </p:nvPr>
        </p:nvSpPr>
        <p:spPr>
          <a:xfrm>
            <a:off x="231800" y="73762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Looking ahead, there are several avenues for enhancing the capabilities of the traffic management system. One potential enhancement is the integration of advanced machine learning models, such as deep learning techniques, to further improve prediction accuracy and the system's ability to handle complex traffic patterns. Additionally, incorporating data from emerging technologies, such as connected and autonomous vehicles, could provide more granular insights into traffic dynamics. Expanding the system's capabilities to include predictive maintenance for infrastructure, such as signaling equipment and road conditions, could also improve overall efficiency. Finally, the development of a more user-centric interface, possibly incorporating augmented reality for real-time traffic visualization, could further enhance the system's usability and effectiveness in various urban environments.</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0" y="0"/>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210" name="Google Shape;210;p38"/>
          <p:cNvSpPr txBox="1"/>
          <p:nvPr>
            <p:ph idx="1" type="body"/>
          </p:nvPr>
        </p:nvSpPr>
        <p:spPr>
          <a:xfrm>
            <a:off x="231800" y="73762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Nagy, A. M., &amp; Simon, V. (2021). Improving traffic prediction using congestion propagation patterns in smart cities. Advanced Engineering Informatics, 50, 101343.</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Zafar, N., &amp; Ul Haq, I. (2020). Traffic congestion prediction based on Estimated Time of Arrival. PloS one, 15(12), e0238200.</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Chiabaut, N., &amp; Faitout, R. (2021). Traffic congestion and travel time prediction based on historical congestion maps and identification of consensual days. Transportation Research Part C: Emerging Technologies, 124, 102920.</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Kothai, G., Poovammal, E., Dhiman, G., Ramana, K., Sharma, A., AlZain, M. A., ... &amp; Masud, M. (2021). A new hybrid deep learning algorithm for prediction of wide traffic congestion in smart cities. Wireless Communications and Mobile Computing, 2021(1), 5583874.</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Zhu, T., Boada, M. J. L., &amp; Boada, B. L. (2022). Intelligent Signal Control Module Design for Intersection Traffic Optimization. 2022 IEEE 7th International Conference on Intelligent Transportation Engineering (ICITE), Beijing, China, pp. 522-527. doi: 10.1109/ICITE56321.2022.10101420.</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idx="1" type="body"/>
          </p:nvPr>
        </p:nvSpPr>
        <p:spPr>
          <a:xfrm>
            <a:off x="311700" y="1640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AutoNum type="arabicPeriod" startAt="6"/>
            </a:pPr>
            <a:r>
              <a:rPr lang="en" sz="1400">
                <a:solidFill>
                  <a:schemeClr val="dk1"/>
                </a:solidFill>
                <a:latin typeface="Times New Roman"/>
                <a:ea typeface="Times New Roman"/>
                <a:cs typeface="Times New Roman"/>
                <a:sym typeface="Times New Roman"/>
              </a:rPr>
              <a:t>Shih, P. -S., Liu, S., &amp; Yu, X. -H. (2022). Ant Colony Optimization for Multi-phase Traffic Signal Control. 2022 IEEE 7th International Conference on Intelligent Transportation Engineering (ICITE), Beijing, China, pp. 517-521. doi: 10.1109/ICITE56321.2022.10101431.</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6"/>
            </a:pPr>
            <a:r>
              <a:rPr lang="en" sz="1400">
                <a:solidFill>
                  <a:schemeClr val="dk1"/>
                </a:solidFill>
                <a:latin typeface="Times New Roman"/>
                <a:ea typeface="Times New Roman"/>
                <a:cs typeface="Times New Roman"/>
                <a:sym typeface="Times New Roman"/>
              </a:rPr>
              <a:t>Ma, H. (2022). Algorithm Optimization of Deep Reinforcement Learning for Traffic Signal Control of Municipal Road Engineering. 2022 4th International Conference on Artificial Intelligence and Advanced Manufacturing (AIAM), Hamburg, Germany, pp. 829-833. doi: 10.1109/AIAM57466.2022.00168.</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6"/>
            </a:pPr>
            <a:r>
              <a:rPr lang="en" sz="1400">
                <a:solidFill>
                  <a:schemeClr val="dk1"/>
                </a:solidFill>
                <a:latin typeface="Times New Roman"/>
                <a:ea typeface="Times New Roman"/>
                <a:cs typeface="Times New Roman"/>
                <a:sym typeface="Times New Roman"/>
              </a:rPr>
              <a:t>Wei, L., Gao, L., Yang, J., &amp; Li, J. (2023). A Reinforcement Learning Traffic Signal Control Method Based on Traffic Intensity Analysis. 2023 42nd Chinese Control Conference (CCC), Tianjin, China, pp. 6719-6724. doi: 10.23919/CCC58697.2023.10240019.</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6"/>
            </a:pPr>
            <a:r>
              <a:rPr lang="en" sz="1400">
                <a:solidFill>
                  <a:schemeClr val="dk1"/>
                </a:solidFill>
                <a:latin typeface="Times New Roman"/>
                <a:ea typeface="Times New Roman"/>
                <a:cs typeface="Times New Roman"/>
                <a:sym typeface="Times New Roman"/>
              </a:rPr>
              <a:t>Zhan, W. (2024). Traffic Flow Prediction and Intelligent Road Network Optimization Under Artificial Intelligence. 2024 International Conference on Distributed Computing and Optimization Techniques (ICDCOT), Bengaluru, India, pp. 1-5. doi: 10.1109/ICDCOT61034.2024.10515363.</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6"/>
            </a:pPr>
            <a:r>
              <a:rPr lang="en" sz="1400">
                <a:solidFill>
                  <a:schemeClr val="dk1"/>
                </a:solidFill>
                <a:latin typeface="Times New Roman"/>
                <a:ea typeface="Times New Roman"/>
                <a:cs typeface="Times New Roman"/>
                <a:sym typeface="Times New Roman"/>
              </a:rPr>
              <a:t>Shaikh, P. W., El-Abd, M., Khanafer, M., &amp; Gao, K. (2022). A Review on Swarm Intelligence and Evolutionary Algorithms for Solving the Traffic Signal Control Problem. IEEE Transactions on Intelligent Transportation Systems, 23(1), 48-63. doi: 10.1109/TITS.2020.3014296.</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idx="1" type="body"/>
          </p:nvPr>
        </p:nvSpPr>
        <p:spPr>
          <a:xfrm>
            <a:off x="311700" y="1640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AutoNum type="arabicPeriod" startAt="11"/>
            </a:pPr>
            <a:r>
              <a:rPr lang="en" sz="1400">
                <a:solidFill>
                  <a:schemeClr val="dk1"/>
                </a:solidFill>
                <a:latin typeface="Times New Roman"/>
                <a:ea typeface="Times New Roman"/>
                <a:cs typeface="Times New Roman"/>
                <a:sym typeface="Times New Roman"/>
              </a:rPr>
              <a:t>V., A., &amp; B., H. G. (2021). Prototype Design of Intelligent Traffic Signal Control using Haar Cascade Classifier. 2021 Sixth International Conference on Wireless Communications, Signal Processing and Networking (WiSPNET), Chennai, India, pp. 260-264. doi: 10.1109/WiSPNET51692.2021.9419366.</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11"/>
            </a:pPr>
            <a:r>
              <a:rPr lang="en" sz="1400">
                <a:solidFill>
                  <a:schemeClr val="dk1"/>
                </a:solidFill>
                <a:latin typeface="Times New Roman"/>
                <a:ea typeface="Times New Roman"/>
                <a:cs typeface="Times New Roman"/>
                <a:sym typeface="Times New Roman"/>
              </a:rPr>
              <a:t>Ning, X., Tian, H., Lin, Y., Yao, X., Hu, F., &amp; Yin, Y. (2024). Research on Multi-Objective Optimization Models for Intersection Crossing of Connected Autonomous Vehicles With Traffic Signals. IEEE Access, 12, 36825-36840. doi: 10.1109/ACCESS.2024.3374041.</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11"/>
            </a:pPr>
            <a:r>
              <a:rPr lang="en" sz="1400">
                <a:solidFill>
                  <a:schemeClr val="dk1"/>
                </a:solidFill>
                <a:latin typeface="Times New Roman"/>
                <a:ea typeface="Times New Roman"/>
                <a:cs typeface="Times New Roman"/>
                <a:sym typeface="Times New Roman"/>
              </a:rPr>
              <a:t>Hu, X. -M., Wang, G. -Q., Li, M., &amp; Chen, Z. -L. (2023). A Signal Control Algorithm of Urban Intersections based on Traffic Flow Prediction. 2023 26th International Conference on Computer Supported Cooperative Work in Design (CSCWD), Rio de Janeiro, Brazil, pp. 1372-1377. doi: 10.1109/CSCWD57460.2023.10152556.</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11"/>
            </a:pPr>
            <a:r>
              <a:rPr lang="en" sz="1400">
                <a:solidFill>
                  <a:schemeClr val="dk1"/>
                </a:solidFill>
                <a:latin typeface="Times New Roman"/>
                <a:ea typeface="Times New Roman"/>
                <a:cs typeface="Times New Roman"/>
                <a:sym typeface="Times New Roman"/>
              </a:rPr>
              <a:t>Ma, D., Xiao, J., Song, X., Ma, X., &amp; Jin, S. (2021). A Back-Pressure-Based Model With Fixed Phase Sequences for Traffic Signal Optimization Under Oversaturated Networks. IEEE Transactions on Intelligent Transportation Systems, 22(9), 5577-5588. doi: 10.1109/TITS.2020.2987917.</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AutoNum type="arabicPeriod" startAt="11"/>
            </a:pPr>
            <a:r>
              <a:rPr lang="en" sz="1400">
                <a:solidFill>
                  <a:schemeClr val="dk1"/>
                </a:solidFill>
                <a:latin typeface="Times New Roman"/>
                <a:ea typeface="Times New Roman"/>
                <a:cs typeface="Times New Roman"/>
                <a:sym typeface="Times New Roman"/>
              </a:rPr>
              <a:t>Formosa, N., Quddus, M., Ison, S., Abdel-Aty, M., &amp; Yuan, J. (2020). Predicting real-time traffic conflicts using deep learning. Accident Analysis &amp; Prevention, 136, 105429.</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66" name="Google Shape;66;p15"/>
          <p:cNvSpPr txBox="1"/>
          <p:nvPr>
            <p:ph idx="1" type="body"/>
          </p:nvPr>
        </p:nvSpPr>
        <p:spPr>
          <a:xfrm>
            <a:off x="181850" y="572700"/>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Urbanization is rapidly increasing, leading to significant challenges in managing urban traffic and maintaining efficient transportation systems.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Traffic congestion is a critical issue in cities worldwide, causing delays, increased fuel consumption, air pollution, and economic losses.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Traditional traffic management systems, based on fixed signal timings and static models, struggle to adapt to dynamic urban traffic.</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This results in suboptimal traffic flow and frequent bottlenecks.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advent of big data analytics, cloud computing, and machine learning offers new solutions to these challenges.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Real-time data from sensors, cameras, GPS devices, and social media can be used to create intelligent, adaptive traffic control systems.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systems analyze current traffic conditions, predict future patterns, and make real-time adjustments to optimize traffic flow.</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81850" y="122075"/>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72" name="Google Shape;72;p16"/>
          <p:cNvSpPr txBox="1"/>
          <p:nvPr>
            <p:ph idx="1" type="body"/>
          </p:nvPr>
        </p:nvSpPr>
        <p:spPr>
          <a:xfrm>
            <a:off x="181850" y="7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research proposes a dynamic traffic optimization system using cloud-enabled big data analytics and machine learning.</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uses the Random Forest algorithm for predictive modeling to provide adaptive traffic management strategies.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Cloud-based infrastructure ensures scalability and efficient data processing, making the system deployable in cities of varying sizes.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includes a user-friendly interface for real-time inputs and monitoring.</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Vehicle simulation capabilities support predictive analysis and testing.</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system aims to reduce traffic congestion, minimize travel times, and improve overall safety.</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It offers a comprehensive and scalable solution to the growing demands of urban transportation.</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81850" y="122075"/>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RELATED WORKS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78" name="Google Shape;78;p17"/>
          <p:cNvSpPr txBox="1"/>
          <p:nvPr>
            <p:ph idx="1" type="body"/>
          </p:nvPr>
        </p:nvSpPr>
        <p:spPr>
          <a:xfrm>
            <a:off x="181850" y="7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Recent research in traffic management systems underscores the need for advanced predictive capabilities and real-time data integration to effectively address urban congestion</a:t>
            </a:r>
            <a:r>
              <a:rPr lang="en" sz="1400">
                <a:solidFill>
                  <a:schemeClr val="dk1"/>
                </a:solidFill>
                <a:latin typeface="Times New Roman"/>
                <a:ea typeface="Times New Roman"/>
                <a:cs typeface="Times New Roman"/>
                <a:sym typeface="Times New Roman"/>
              </a:rPr>
              <a:t>. Nagy and Simon [1] propose using congestion propagation patterns to enhance traffic prediction accuracy, a concept echoed by Zafar and Ul Haq [2], who focus on ETA-based congestion prediction. Both studies point towards the critical role of accurate, real-time data but often lack comprehensive integration across diverse data sources, which is crucial for scalable solutions. Similarly, Chiabaut and Faitout [3] and Kothai et al. [4] explore the use of historical congestion maps and hybrid deep learning algorithms to predict traffic patterns. Wh</a:t>
            </a:r>
            <a:r>
              <a:rPr lang="en" sz="1400">
                <a:solidFill>
                  <a:schemeClr val="dk1"/>
                </a:solidFill>
                <a:latin typeface="Times New Roman"/>
                <a:ea typeface="Times New Roman"/>
                <a:cs typeface="Times New Roman"/>
                <a:sym typeface="Times New Roman"/>
              </a:rPr>
              <a:t>ile they demonstrate the potential of data-driven approaches, there remains a gap in real-time application and scalability, which this project addresses through its cloud-based system.</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181850" y="122075"/>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RELATED WORKS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84" name="Google Shape;84;p18"/>
          <p:cNvSpPr txBox="1"/>
          <p:nvPr>
            <p:ph idx="1" type="body"/>
          </p:nvPr>
        </p:nvSpPr>
        <p:spPr>
          <a:xfrm>
            <a:off x="181850" y="7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development of intelligent signal control to enhance traffic flow efficiency is another focal area. Zhu et al. [5] and Shih et al. [6] investigate solutions for intersection traffic optimization, employing novel algorithms like Intelligent Signal Control and Ant Colony Optimization. Despite advancements, these studies often do not account for the larger urban traffic management ecosystem, a limitation this research seeks to overcome by integrating these technologies into a unified system. Further, Ma [7] and Wei et al. [8] explore the application of deep reinforcement learning for dynamic traffic signal control, emphasizing the potential of machine learning in adaptive traffic management. However, the isolated application of these models points to a need for a more integrated approach, as proposed in this project.</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181850" y="122075"/>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RELATED WORKS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90" name="Google Shape;90;p19"/>
          <p:cNvSpPr txBox="1"/>
          <p:nvPr>
            <p:ph idx="1" type="body"/>
          </p:nvPr>
        </p:nvSpPr>
        <p:spPr>
          <a:xfrm>
            <a:off x="181850" y="7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broader implications of AI in traffic management are analyzed by Zhan [9], who discusses the optimization of traffic flow and road networks under artificial intelligence. This is complemented by Shaikh et al. [10], who review the use of swarm intelligence and evolutionary algorithms for traffic signal control. While these studies highlight the effectiveness of AI, they often lack a comprehensive platform that can unify various AI techniques, an issue addressed by the proposed system. Additionally, the integration of autonomous vehicle data in traffic signal control, as explored by Ning et al. [12], and the use of classifiers for intelligent traffic signal control by V. and B. [11], suggest a growing need for systems that can seamlessly integrate data from various sources and provide dynamic solutions.</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181850" y="122075"/>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RELATED WORKS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96" name="Google Shape;96;p20"/>
          <p:cNvSpPr txBox="1"/>
          <p:nvPr>
            <p:ph idx="1" type="body"/>
          </p:nvPr>
        </p:nvSpPr>
        <p:spPr>
          <a:xfrm>
            <a:off x="181850" y="7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Finally, the predictive capabilities of traffic management systems are significantly enhanced by deep learning, as shown by Hu et al. [13], Ma et al. [14], and Formosa et al. [15], who focus on predicting traffic flows and real-time traffic conflicts. These studies underline the importance of robust predictive models but often do not scale across different urban settings or integrate varied data inputs comprehensively.</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literature indicates several gaps, including the integration of machine learning techniques with real-time and diverse data sources, the scalability of predictive models, and the holistic management of city-wide traffic systems. This project aims to bridge these gaps by leveraging a cloud-based infrastructure to integrate and analyze data from a multitude of sources dynamically, providing a scalable and comprehensive solution for urban traffic management.</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181850" y="122075"/>
            <a:ext cx="7790400" cy="25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102" name="Google Shape;102;p21"/>
          <p:cNvSpPr txBox="1"/>
          <p:nvPr>
            <p:ph idx="1" type="body"/>
          </p:nvPr>
        </p:nvSpPr>
        <p:spPr>
          <a:xfrm>
            <a:off x="181850" y="7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Existing urban traffic management systems predominantly rely on traditional methods, utilizing fixed signal timings and rule-based algorithms.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systems are based on historical data and static models, which often fail to adapt to the dynamic and unpredictable nature of modern urban traffic flows.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Although traditional systems provide a foundational approach, they have significant limitations in handling real-time data and adapting to sudden changes in traffic conditions caused by events such as accidents, road work, or high traffic volumes.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critical disadvantage of current systems is their lack of real-time responsiveness.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Studies by Nagy and Simon [1], and Zafar and Ul Haq [2] introduced predictive models based on congestion patterns and estimated arrival times but struggle to integrate diverse real-time data effectively.</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limitations affect the models’ accuracy and practical utility in real-world scenarios.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Systems explored by Chiabaut and Faitout [3], and Kothai et al. [4] emphasize using historical data for predictions but lack the flexibility to handle acute traffic anomalies.</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