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709" r:id="rId3"/>
    <p:sldMasterId id="2147483727" r:id="rId4"/>
  </p:sldMasterIdLst>
  <p:sldIdLst>
    <p:sldId id="258" r:id="rId5"/>
    <p:sldId id="256" r:id="rId6"/>
    <p:sldId id="257" r:id="rId7"/>
    <p:sldId id="261" r:id="rId8"/>
    <p:sldId id="260" r:id="rId9"/>
    <p:sldId id="262" r:id="rId10"/>
    <p:sldId id="263" r:id="rId11"/>
    <p:sldId id="264" r:id="rId12"/>
    <p:sldId id="270" r:id="rId13"/>
    <p:sldId id="271" r:id="rId14"/>
    <p:sldId id="276" r:id="rId15"/>
    <p:sldId id="277" r:id="rId16"/>
    <p:sldId id="274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8B2"/>
    <a:srgbClr val="1F9D83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CDF38-E4C3-405B-A57A-A45F51672942}" v="1089" dt="2023-12-15T16:20:1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702" autoAdjust="0"/>
  </p:normalViewPr>
  <p:slideViewPr>
    <p:cSldViewPr snapToGrid="0">
      <p:cViewPr varScale="1">
        <p:scale>
          <a:sx n="68" d="100"/>
          <a:sy n="68" d="100"/>
        </p:scale>
        <p:origin x="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B7EB7-9036-4662-84FE-E80D363E6B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287DA7-06B0-45D8-96AC-8652BD7C69C3}">
      <dgm:prSet/>
      <dgm:spPr/>
      <dgm:t>
        <a:bodyPr/>
        <a:lstStyle/>
        <a:p>
          <a:r>
            <a:rPr lang="en-US"/>
            <a:t>AtliQ Hardware is a leading provider of computer hardware and peripherals, specializing in:</a:t>
          </a:r>
        </a:p>
      </dgm:t>
    </dgm:pt>
    <dgm:pt modelId="{13590307-96E9-4B17-BEC3-101404A3A486}" type="parTrans" cxnId="{9B19966C-A6E5-41C9-9446-1C1DA0EDFCBC}">
      <dgm:prSet/>
      <dgm:spPr/>
      <dgm:t>
        <a:bodyPr/>
        <a:lstStyle/>
        <a:p>
          <a:endParaRPr lang="en-US"/>
        </a:p>
      </dgm:t>
    </dgm:pt>
    <dgm:pt modelId="{6E826830-2521-44C7-91DC-B9FAE642CD21}" type="sibTrans" cxnId="{9B19966C-A6E5-41C9-9446-1C1DA0EDFCBC}">
      <dgm:prSet/>
      <dgm:spPr/>
      <dgm:t>
        <a:bodyPr/>
        <a:lstStyle/>
        <a:p>
          <a:endParaRPr lang="en-US"/>
        </a:p>
      </dgm:t>
    </dgm:pt>
    <dgm:pt modelId="{724F4304-E8DB-47CD-975A-73DAA70D2E69}">
      <dgm:prSet/>
      <dgm:spPr/>
      <dgm:t>
        <a:bodyPr/>
        <a:lstStyle/>
        <a:p>
          <a:r>
            <a:rPr lang="en-US"/>
            <a:t>Personal Computers (PC) </a:t>
          </a:r>
        </a:p>
      </dgm:t>
    </dgm:pt>
    <dgm:pt modelId="{37779A32-1C8F-4070-8B7B-5D3C5E6162C8}" type="parTrans" cxnId="{DDA43D5F-B088-4384-8CDF-3539CBEB3566}">
      <dgm:prSet/>
      <dgm:spPr/>
      <dgm:t>
        <a:bodyPr/>
        <a:lstStyle/>
        <a:p>
          <a:endParaRPr lang="en-US"/>
        </a:p>
      </dgm:t>
    </dgm:pt>
    <dgm:pt modelId="{57317CCA-5AF2-4A81-BD08-124C8F219FB4}" type="sibTrans" cxnId="{DDA43D5F-B088-4384-8CDF-3539CBEB3566}">
      <dgm:prSet/>
      <dgm:spPr/>
      <dgm:t>
        <a:bodyPr/>
        <a:lstStyle/>
        <a:p>
          <a:endParaRPr lang="en-US"/>
        </a:p>
      </dgm:t>
    </dgm:pt>
    <dgm:pt modelId="{D7C7C8B8-B453-4916-B412-FB645F1F87E5}">
      <dgm:prSet/>
      <dgm:spPr/>
      <dgm:t>
        <a:bodyPr/>
        <a:lstStyle/>
        <a:p>
          <a:r>
            <a:rPr lang="en-US" dirty="0"/>
            <a:t>Storage Devices</a:t>
          </a:r>
        </a:p>
      </dgm:t>
    </dgm:pt>
    <dgm:pt modelId="{420B7807-634A-4C9D-B532-C9116354D440}" type="parTrans" cxnId="{818D9ECA-814F-43FC-AD9C-6B44ADEBD00F}">
      <dgm:prSet/>
      <dgm:spPr/>
      <dgm:t>
        <a:bodyPr/>
        <a:lstStyle/>
        <a:p>
          <a:endParaRPr lang="en-US"/>
        </a:p>
      </dgm:t>
    </dgm:pt>
    <dgm:pt modelId="{57A029B5-A29A-435A-8558-398659A4A09B}" type="sibTrans" cxnId="{818D9ECA-814F-43FC-AD9C-6B44ADEBD00F}">
      <dgm:prSet/>
      <dgm:spPr/>
      <dgm:t>
        <a:bodyPr/>
        <a:lstStyle/>
        <a:p>
          <a:endParaRPr lang="en-US"/>
        </a:p>
      </dgm:t>
    </dgm:pt>
    <dgm:pt modelId="{D9156E16-F94A-4000-8B17-1D14BA4290CE}">
      <dgm:prSet/>
      <dgm:spPr/>
      <dgm:t>
        <a:bodyPr/>
        <a:lstStyle/>
        <a:p>
          <a:r>
            <a:rPr lang="en-US"/>
            <a:t>Computer Peripherals</a:t>
          </a:r>
        </a:p>
      </dgm:t>
    </dgm:pt>
    <dgm:pt modelId="{3E6DF333-42EF-4FB9-99A9-97B537BF3CFE}" type="parTrans" cxnId="{15B054CC-0D8D-4839-BDE5-C2AFB810EB01}">
      <dgm:prSet/>
      <dgm:spPr/>
      <dgm:t>
        <a:bodyPr/>
        <a:lstStyle/>
        <a:p>
          <a:endParaRPr lang="en-US"/>
        </a:p>
      </dgm:t>
    </dgm:pt>
    <dgm:pt modelId="{6B869372-A34B-4483-ABC1-FE728A201DFD}" type="sibTrans" cxnId="{15B054CC-0D8D-4839-BDE5-C2AFB810EB01}">
      <dgm:prSet/>
      <dgm:spPr/>
      <dgm:t>
        <a:bodyPr/>
        <a:lstStyle/>
        <a:p>
          <a:endParaRPr lang="en-US"/>
        </a:p>
      </dgm:t>
    </dgm:pt>
    <dgm:pt modelId="{6FF87AE8-0786-4BD7-B931-B82699B05486}">
      <dgm:prSet/>
      <dgm:spPr/>
      <dgm:t>
        <a:bodyPr/>
        <a:lstStyle/>
        <a:p>
          <a:r>
            <a:rPr lang="en-US"/>
            <a:t>Networking Devices</a:t>
          </a:r>
        </a:p>
      </dgm:t>
    </dgm:pt>
    <dgm:pt modelId="{D325496E-FC14-4AE0-831A-87B2ACA77115}" type="parTrans" cxnId="{6F03BBD1-F1B7-4192-B623-1F92B43544A2}">
      <dgm:prSet/>
      <dgm:spPr/>
      <dgm:t>
        <a:bodyPr/>
        <a:lstStyle/>
        <a:p>
          <a:endParaRPr lang="en-US"/>
        </a:p>
      </dgm:t>
    </dgm:pt>
    <dgm:pt modelId="{7832F0B4-AE58-42A0-B24C-1D6F7FE3431C}" type="sibTrans" cxnId="{6F03BBD1-F1B7-4192-B623-1F92B43544A2}">
      <dgm:prSet/>
      <dgm:spPr/>
      <dgm:t>
        <a:bodyPr/>
        <a:lstStyle/>
        <a:p>
          <a:endParaRPr lang="en-US"/>
        </a:p>
      </dgm:t>
    </dgm:pt>
    <dgm:pt modelId="{C57472DE-0BA4-4DC4-8FB6-622F87E6154D}" type="pres">
      <dgm:prSet presAssocID="{B8EB7EB7-9036-4662-84FE-E80D363E6B0E}" presName="linear" presStyleCnt="0">
        <dgm:presLayoutVars>
          <dgm:animLvl val="lvl"/>
          <dgm:resizeHandles val="exact"/>
        </dgm:presLayoutVars>
      </dgm:prSet>
      <dgm:spPr/>
    </dgm:pt>
    <dgm:pt modelId="{47A043B9-98C5-4E29-8CBF-503D7786DF6B}" type="pres">
      <dgm:prSet presAssocID="{56287DA7-06B0-45D8-96AC-8652BD7C69C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7A0FA-0D76-46E6-B7A2-CD3E81922BB3}" type="pres">
      <dgm:prSet presAssocID="{56287DA7-06B0-45D8-96AC-8652BD7C69C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81CE105-CA3A-48B3-9B12-187B14F3E5A1}" type="presOf" srcId="{B8EB7EB7-9036-4662-84FE-E80D363E6B0E}" destId="{C57472DE-0BA4-4DC4-8FB6-622F87E6154D}" srcOrd="0" destOrd="0" presId="urn:microsoft.com/office/officeart/2005/8/layout/vList2"/>
    <dgm:cxn modelId="{9FB2955C-1616-40DC-8DBC-83DE795F5F00}" type="presOf" srcId="{D7C7C8B8-B453-4916-B412-FB645F1F87E5}" destId="{2E67A0FA-0D76-46E6-B7A2-CD3E81922BB3}" srcOrd="0" destOrd="1" presId="urn:microsoft.com/office/officeart/2005/8/layout/vList2"/>
    <dgm:cxn modelId="{DDA43D5F-B088-4384-8CDF-3539CBEB3566}" srcId="{56287DA7-06B0-45D8-96AC-8652BD7C69C3}" destId="{724F4304-E8DB-47CD-975A-73DAA70D2E69}" srcOrd="0" destOrd="0" parTransId="{37779A32-1C8F-4070-8B7B-5D3C5E6162C8}" sibTransId="{57317CCA-5AF2-4A81-BD08-124C8F219FB4}"/>
    <dgm:cxn modelId="{1E8AD269-57D8-447F-B190-15CC26733469}" type="presOf" srcId="{D9156E16-F94A-4000-8B17-1D14BA4290CE}" destId="{2E67A0FA-0D76-46E6-B7A2-CD3E81922BB3}" srcOrd="0" destOrd="2" presId="urn:microsoft.com/office/officeart/2005/8/layout/vList2"/>
    <dgm:cxn modelId="{9B19966C-A6E5-41C9-9446-1C1DA0EDFCBC}" srcId="{B8EB7EB7-9036-4662-84FE-E80D363E6B0E}" destId="{56287DA7-06B0-45D8-96AC-8652BD7C69C3}" srcOrd="0" destOrd="0" parTransId="{13590307-96E9-4B17-BEC3-101404A3A486}" sibTransId="{6E826830-2521-44C7-91DC-B9FAE642CD21}"/>
    <dgm:cxn modelId="{D254DE8E-C0B7-450B-ACD0-D3D3BF800DA5}" type="presOf" srcId="{6FF87AE8-0786-4BD7-B931-B82699B05486}" destId="{2E67A0FA-0D76-46E6-B7A2-CD3E81922BB3}" srcOrd="0" destOrd="3" presId="urn:microsoft.com/office/officeart/2005/8/layout/vList2"/>
    <dgm:cxn modelId="{818D9ECA-814F-43FC-AD9C-6B44ADEBD00F}" srcId="{56287DA7-06B0-45D8-96AC-8652BD7C69C3}" destId="{D7C7C8B8-B453-4916-B412-FB645F1F87E5}" srcOrd="1" destOrd="0" parTransId="{420B7807-634A-4C9D-B532-C9116354D440}" sibTransId="{57A029B5-A29A-435A-8558-398659A4A09B}"/>
    <dgm:cxn modelId="{15B054CC-0D8D-4839-BDE5-C2AFB810EB01}" srcId="{56287DA7-06B0-45D8-96AC-8652BD7C69C3}" destId="{D9156E16-F94A-4000-8B17-1D14BA4290CE}" srcOrd="2" destOrd="0" parTransId="{3E6DF333-42EF-4FB9-99A9-97B537BF3CFE}" sibTransId="{6B869372-A34B-4483-ABC1-FE728A201DFD}"/>
    <dgm:cxn modelId="{6F03BBD1-F1B7-4192-B623-1F92B43544A2}" srcId="{56287DA7-06B0-45D8-96AC-8652BD7C69C3}" destId="{6FF87AE8-0786-4BD7-B931-B82699B05486}" srcOrd="3" destOrd="0" parTransId="{D325496E-FC14-4AE0-831A-87B2ACA77115}" sibTransId="{7832F0B4-AE58-42A0-B24C-1D6F7FE3431C}"/>
    <dgm:cxn modelId="{459FACD8-04AA-4D48-9D9E-0C5E6EAFCE42}" type="presOf" srcId="{56287DA7-06B0-45D8-96AC-8652BD7C69C3}" destId="{47A043B9-98C5-4E29-8CBF-503D7786DF6B}" srcOrd="0" destOrd="0" presId="urn:microsoft.com/office/officeart/2005/8/layout/vList2"/>
    <dgm:cxn modelId="{5A8A9AE0-C786-44A4-9393-F7224A6F6B98}" type="presOf" srcId="{724F4304-E8DB-47CD-975A-73DAA70D2E69}" destId="{2E67A0FA-0D76-46E6-B7A2-CD3E81922BB3}" srcOrd="0" destOrd="0" presId="urn:microsoft.com/office/officeart/2005/8/layout/vList2"/>
    <dgm:cxn modelId="{09836D63-09B1-450A-9C20-4500DF1F0949}" type="presParOf" srcId="{C57472DE-0BA4-4DC4-8FB6-622F87E6154D}" destId="{47A043B9-98C5-4E29-8CBF-503D7786DF6B}" srcOrd="0" destOrd="0" presId="urn:microsoft.com/office/officeart/2005/8/layout/vList2"/>
    <dgm:cxn modelId="{8EE81192-90CA-4E67-8C5A-C9EF78AB5195}" type="presParOf" srcId="{C57472DE-0BA4-4DC4-8FB6-622F87E6154D}" destId="{2E67A0FA-0D76-46E6-B7A2-CD3E81922BB3}" srcOrd="1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043B9-98C5-4E29-8CBF-503D7786DF6B}">
      <dsp:nvSpPr>
        <dsp:cNvPr id="0" name=""/>
        <dsp:cNvSpPr/>
      </dsp:nvSpPr>
      <dsp:spPr>
        <a:xfrm>
          <a:off x="0" y="36296"/>
          <a:ext cx="7595015" cy="20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AtliQ Hardware is a leading provider of computer hardware and peripherals, specializing in:</a:t>
          </a:r>
        </a:p>
      </dsp:txBody>
      <dsp:txXfrm>
        <a:off x="98694" y="134990"/>
        <a:ext cx="7397627" cy="1824372"/>
      </dsp:txXfrm>
    </dsp:sp>
    <dsp:sp modelId="{2E67A0FA-0D76-46E6-B7A2-CD3E81922BB3}">
      <dsp:nvSpPr>
        <dsp:cNvPr id="0" name=""/>
        <dsp:cNvSpPr/>
      </dsp:nvSpPr>
      <dsp:spPr>
        <a:xfrm>
          <a:off x="0" y="2058056"/>
          <a:ext cx="7595015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14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Personal Computers (PC)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Storage Devices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Computer Peripherals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Networking Devices</a:t>
          </a:r>
        </a:p>
      </dsp:txBody>
      <dsp:txXfrm>
        <a:off x="0" y="2058056"/>
        <a:ext cx="7595015" cy="193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974" y="2125980"/>
            <a:ext cx="1036971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949" y="3840480"/>
            <a:ext cx="8539761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7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9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4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587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7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64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4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7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431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82" y="1577340"/>
            <a:ext cx="5306851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824" y="1577340"/>
            <a:ext cx="5306851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83" y="274320"/>
            <a:ext cx="10979692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83" y="1577340"/>
            <a:ext cx="1097969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884" y="6377940"/>
            <a:ext cx="390389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82" y="6377940"/>
            <a:ext cx="280592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3754" y="6377940"/>
            <a:ext cx="280592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9" y="962637"/>
            <a:ext cx="701078" cy="56059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2807" y="4473429"/>
            <a:ext cx="5082819" cy="195358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23739" y="1274078"/>
            <a:ext cx="5451807" cy="235940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41010" y="66063"/>
            <a:ext cx="498133" cy="42469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70439" y="6519504"/>
            <a:ext cx="4845281" cy="0"/>
          </a:xfrm>
          <a:custGeom>
            <a:avLst/>
            <a:gdLst/>
            <a:ahLst/>
            <a:cxnLst/>
            <a:rect l="l" t="t" r="r" b="b"/>
            <a:pathLst>
              <a:path w="4002404">
                <a:moveTo>
                  <a:pt x="0" y="0"/>
                </a:moveTo>
                <a:lnTo>
                  <a:pt x="4002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13415" y="1026813"/>
            <a:ext cx="0" cy="2835217"/>
          </a:xfrm>
          <a:custGeom>
            <a:avLst/>
            <a:gdLst/>
            <a:ahLst/>
            <a:cxnLst/>
            <a:rect l="l" t="t" r="r" b="b"/>
            <a:pathLst>
              <a:path h="2289175">
                <a:moveTo>
                  <a:pt x="0" y="22890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89596" y="3897735"/>
            <a:ext cx="3988921" cy="0"/>
          </a:xfrm>
          <a:custGeom>
            <a:avLst/>
            <a:gdLst/>
            <a:ahLst/>
            <a:cxnLst/>
            <a:rect l="l" t="t" r="r" b="b"/>
            <a:pathLst>
              <a:path w="3295015">
                <a:moveTo>
                  <a:pt x="0" y="0"/>
                </a:moveTo>
                <a:lnTo>
                  <a:pt x="32948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66751" y="3859984"/>
            <a:ext cx="4856044" cy="0"/>
          </a:xfrm>
          <a:custGeom>
            <a:avLst/>
            <a:gdLst/>
            <a:ahLst/>
            <a:cxnLst/>
            <a:rect l="l" t="t" r="r" b="b"/>
            <a:pathLst>
              <a:path w="4011295">
                <a:moveTo>
                  <a:pt x="0" y="0"/>
                </a:moveTo>
                <a:lnTo>
                  <a:pt x="40111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40717" y="575695"/>
            <a:ext cx="894796" cy="33975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65942" y="679508"/>
            <a:ext cx="1263786" cy="9437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65345" y="4067612"/>
            <a:ext cx="913246" cy="943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84" y="274320"/>
            <a:ext cx="10979719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84" y="1577340"/>
            <a:ext cx="1097971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894" y="6377940"/>
            <a:ext cx="390390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85" y="6377940"/>
            <a:ext cx="28059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3776" y="6377940"/>
            <a:ext cx="28059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zZhYWJhZjctOTI4Yy00OTlhLWEzZTgtMTE2MzQwY2Y0NjVmIiwidCI6ImM2ZTU0OWIzLTVmNDUtNDAzMi1hYWU5LWQ0MjQ0ZGM1YjJjNCJ9" TargetMode="External"/><Relationship Id="rId2" Type="http://schemas.openxmlformats.org/officeDocument/2006/relationships/hyperlink" Target="https://app.powerbi.com/view?r=eyJrIjoiZDdkZmM0MDktYTYyZi00MjI3LWE4ZTktOWMzNGRlZjBmMjM0IiwidCI6ImM2ZTU0OWIzLTVmNDUtNDAzMi1hYWU5LWQ0MjQ0ZGM1YjJjNCJ9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920678-6ECD-2682-19EC-996017AE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1D5D5-D666-9E62-E1BB-437655CDC316}"/>
              </a:ext>
            </a:extLst>
          </p:cNvPr>
          <p:cNvSpPr/>
          <p:nvPr/>
        </p:nvSpPr>
        <p:spPr>
          <a:xfrm>
            <a:off x="5013" y="-34778"/>
            <a:ext cx="4273608" cy="6901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circle and a letter&#10;&#10;Description automatically generated">
            <a:extLst>
              <a:ext uri="{FF2B5EF4-FFF2-40B4-BE49-F238E27FC236}">
                <a16:creationId xmlns:a16="http://schemas.microsoft.com/office/drawing/2014/main" id="{5CBED8F3-955D-1A94-1C92-C9760788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16" y="1624101"/>
            <a:ext cx="1619863" cy="1539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EFB1F-C999-C050-4171-4F0EE69EF83A}"/>
              </a:ext>
            </a:extLst>
          </p:cNvPr>
          <p:cNvSpPr txBox="1"/>
          <p:nvPr/>
        </p:nvSpPr>
        <p:spPr>
          <a:xfrm>
            <a:off x="247447" y="3429000"/>
            <a:ext cx="42816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cs typeface="Calibri"/>
              </a:rPr>
              <a:t>ATLIQ HARDWARE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AB235D-A7D6-3FA4-81CB-8EFD7D16663B}"/>
              </a:ext>
            </a:extLst>
          </p:cNvPr>
          <p:cNvSpPr/>
          <p:nvPr/>
        </p:nvSpPr>
        <p:spPr>
          <a:xfrm>
            <a:off x="4391459" y="2566359"/>
            <a:ext cx="6196641" cy="8626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80BBB-D3F0-5A4D-30CB-7F07DDE792F2}"/>
              </a:ext>
            </a:extLst>
          </p:cNvPr>
          <p:cNvSpPr txBox="1"/>
          <p:nvPr/>
        </p:nvSpPr>
        <p:spPr>
          <a:xfrm>
            <a:off x="4690217" y="2674513"/>
            <a:ext cx="6806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Segoe UI"/>
                <a:cs typeface="Calibri"/>
              </a:rPr>
              <a:t>BUSINESS INSIGHTS 360</a:t>
            </a:r>
          </a:p>
        </p:txBody>
      </p:sp>
    </p:spTree>
    <p:extLst>
      <p:ext uri="{BB962C8B-B14F-4D97-AF65-F5344CB8AC3E}">
        <p14:creationId xmlns:p14="http://schemas.microsoft.com/office/powerpoint/2010/main" val="95734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352"/>
            <a:ext cx="12195063" cy="67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87031"/>
            <a:ext cx="12188904" cy="66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705" y="106564"/>
            <a:ext cx="692622" cy="145882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847" spc="-18" dirty="0">
                <a:solidFill>
                  <a:srgbClr val="3B3B3B"/>
                </a:solidFill>
                <a:latin typeface="Arial MT"/>
                <a:cs typeface="Arial MT"/>
              </a:rPr>
              <a:t>re</a:t>
            </a:r>
            <a:r>
              <a:rPr sz="847" spc="-133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847" spc="-42" dirty="0">
                <a:solidFill>
                  <a:srgbClr val="232323"/>
                </a:solidFill>
                <a:latin typeface="Arial MT"/>
                <a:cs typeface="Arial MT"/>
              </a:rPr>
              <a:t>glon.</a:t>
            </a:r>
            <a:r>
              <a:rPr sz="847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47" spc="-48" dirty="0">
                <a:solidFill>
                  <a:srgbClr val="2B2B2B"/>
                </a:solidFill>
                <a:latin typeface="Arial MT"/>
                <a:cs typeface="Arial MT"/>
              </a:rPr>
              <a:t>marke</a:t>
            </a:r>
            <a:r>
              <a:rPr sz="847" spc="-138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847" spc="-61" dirty="0">
                <a:solidFill>
                  <a:srgbClr val="2A2A2A"/>
                </a:solidFill>
                <a:latin typeface="Arial MT"/>
                <a:cs typeface="Arial MT"/>
              </a:rPr>
              <a:t>I</a:t>
            </a:r>
            <a:endParaRPr sz="847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4633" y="98876"/>
            <a:ext cx="459698" cy="15524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08" spc="-103" dirty="0">
                <a:solidFill>
                  <a:srgbClr val="646464"/>
                </a:solidFill>
                <a:latin typeface="Cambria"/>
                <a:cs typeface="Cambria"/>
              </a:rPr>
              <a:t>en</a:t>
            </a:r>
            <a:r>
              <a:rPr sz="908" spc="-73" dirty="0">
                <a:solidFill>
                  <a:srgbClr val="646464"/>
                </a:solidFill>
                <a:latin typeface="Cambria"/>
                <a:cs typeface="Cambria"/>
              </a:rPr>
              <a:t> </a:t>
            </a:r>
            <a:r>
              <a:rPr sz="908" spc="-54" dirty="0">
                <a:solidFill>
                  <a:srgbClr val="2B2B2B"/>
                </a:solidFill>
                <a:latin typeface="Cambria"/>
                <a:cs typeface="Cambria"/>
              </a:rPr>
              <a:t>stem</a:t>
            </a:r>
            <a:r>
              <a:rPr sz="908" spc="-73" dirty="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sz="908" spc="-30" dirty="0">
                <a:solidFill>
                  <a:srgbClr val="1A1A1A"/>
                </a:solidFill>
                <a:latin typeface="Cambria"/>
                <a:cs typeface="Cambria"/>
              </a:rPr>
              <a:t>er</a:t>
            </a:r>
            <a:endParaRPr sz="908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0267" y="114251"/>
            <a:ext cx="1083904" cy="136649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787" spc="-48" dirty="0">
                <a:solidFill>
                  <a:srgbClr val="6E6E6E"/>
                </a:solidFill>
                <a:latin typeface="Arial MT"/>
                <a:cs typeface="Arial MT"/>
              </a:rPr>
              <a:t>se</a:t>
            </a:r>
            <a:r>
              <a:rPr sz="787" spc="-109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787" spc="-12" dirty="0">
                <a:solidFill>
                  <a:srgbClr val="2D2D2D"/>
                </a:solidFill>
                <a:latin typeface="Arial MT"/>
                <a:cs typeface="Arial MT"/>
              </a:rPr>
              <a:t>g</a:t>
            </a:r>
            <a:r>
              <a:rPr sz="787" spc="-12" dirty="0">
                <a:solidFill>
                  <a:srgbClr val="494949"/>
                </a:solidFill>
                <a:latin typeface="Arial MT"/>
                <a:cs typeface="Arial MT"/>
              </a:rPr>
              <a:t>men</a:t>
            </a:r>
            <a:r>
              <a:rPr sz="787" spc="-109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787" dirty="0">
                <a:solidFill>
                  <a:srgbClr val="2F2F2F"/>
                </a:solidFill>
                <a:latin typeface="Arial MT"/>
                <a:cs typeface="Arial MT"/>
              </a:rPr>
              <a:t>t.</a:t>
            </a:r>
            <a:r>
              <a:rPr sz="787" spc="-91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787" spc="-36" dirty="0">
                <a:solidFill>
                  <a:srgbClr val="2D2D2D"/>
                </a:solidFill>
                <a:latin typeface="Arial MT"/>
                <a:cs typeface="Arial MT"/>
              </a:rPr>
              <a:t>ca</a:t>
            </a:r>
            <a:r>
              <a:rPr sz="787" spc="-11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787" spc="-103" dirty="0">
                <a:solidFill>
                  <a:srgbClr val="282828"/>
                </a:solidFill>
                <a:latin typeface="Arial MT"/>
                <a:cs typeface="Arial MT"/>
              </a:rPr>
              <a:t>deg </a:t>
            </a:r>
            <a:r>
              <a:rPr sz="787" spc="-54" dirty="0">
                <a:solidFill>
                  <a:srgbClr val="3B3B3B"/>
                </a:solidFill>
                <a:latin typeface="Arial MT"/>
                <a:cs typeface="Arial MT"/>
              </a:rPr>
              <a:t>any.</a:t>
            </a:r>
            <a:r>
              <a:rPr sz="787" spc="6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787" spc="-24" dirty="0">
                <a:solidFill>
                  <a:srgbClr val="5B5B5B"/>
                </a:solidFill>
                <a:latin typeface="Arial MT"/>
                <a:cs typeface="Arial MT"/>
              </a:rPr>
              <a:t>pr..</a:t>
            </a:r>
            <a:endParaRPr sz="78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960" y="264922"/>
            <a:ext cx="273667" cy="15524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08" spc="-85" dirty="0">
                <a:solidFill>
                  <a:srgbClr val="525252"/>
                </a:solidFill>
                <a:latin typeface="Arial MT"/>
                <a:cs typeface="Arial MT"/>
              </a:rPr>
              <a:t>2OT9</a:t>
            </a:r>
            <a:endParaRPr sz="90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5095" y="264922"/>
            <a:ext cx="274435" cy="15524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08" spc="-24" dirty="0">
                <a:solidFill>
                  <a:srgbClr val="595959"/>
                </a:solidFill>
                <a:latin typeface="Arial MT"/>
                <a:cs typeface="Arial MT"/>
              </a:rPr>
              <a:t>2020</a:t>
            </a:r>
            <a:endParaRPr sz="908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3229" y="264922"/>
            <a:ext cx="271359" cy="15524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08" spc="-24" dirty="0">
                <a:solidFill>
                  <a:srgbClr val="494949"/>
                </a:solidFill>
                <a:latin typeface="Arial MT"/>
                <a:cs typeface="Arial MT"/>
              </a:rPr>
              <a:t>20c1</a:t>
            </a:r>
            <a:endParaRPr sz="908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8963" y="718471"/>
            <a:ext cx="639580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dirty="0">
                <a:solidFill>
                  <a:srgbClr val="626262"/>
                </a:solidFill>
                <a:latin typeface="Arial MT"/>
                <a:cs typeface="Arial MT"/>
              </a:rPr>
              <a:t>Show</a:t>
            </a:r>
            <a:r>
              <a:rPr sz="968" spc="-24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968" spc="-12" dirty="0">
                <a:solidFill>
                  <a:srgbClr val="878787"/>
                </a:solidFill>
                <a:latin typeface="Arial MT"/>
                <a:cs typeface="Arial MT"/>
              </a:rPr>
              <a:t>NP</a:t>
            </a:r>
            <a:r>
              <a:rPr sz="968" spc="-36" dirty="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sz="968" spc="-61" dirty="0">
                <a:solidFill>
                  <a:srgbClr val="464646"/>
                </a:solidFill>
                <a:latin typeface="Arial MT"/>
                <a:cs typeface="Arial MT"/>
              </a:rPr>
              <a:t>9</a:t>
            </a:r>
            <a:endParaRPr sz="968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26138" y="1084463"/>
          <a:ext cx="4717668" cy="1412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801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1000" spc="-10" dirty="0">
                          <a:solidFill>
                            <a:srgbClr val="5B5B5B"/>
                          </a:solidFill>
                          <a:latin typeface="Arial MT"/>
                          <a:cs typeface="Arial MT"/>
                        </a:rPr>
                        <a:t>segment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940"/>
                        </a:lnSpc>
                      </a:pPr>
                      <a:r>
                        <a:rPr sz="1000" spc="-75" dirty="0">
                          <a:solidFill>
                            <a:srgbClr val="545454"/>
                          </a:solidFill>
                          <a:latin typeface="Arial MT"/>
                          <a:cs typeface="Arial MT"/>
                        </a:rPr>
                        <a:t>NS</a:t>
                      </a:r>
                      <a:r>
                        <a:rPr sz="1000" spc="10" dirty="0">
                          <a:solidFill>
                            <a:srgbClr val="54545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0" dirty="0">
                          <a:solidFill>
                            <a:srgbClr val="545454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940"/>
                        </a:lnSpc>
                      </a:pPr>
                      <a:r>
                        <a:rPr sz="1000" dirty="0">
                          <a:solidFill>
                            <a:srgbClr val="6E6E6E"/>
                          </a:solidFill>
                          <a:latin typeface="Arial MT"/>
                          <a:cs typeface="Arial MT"/>
                        </a:rPr>
                        <a:t>GM</a:t>
                      </a:r>
                      <a:r>
                        <a:rPr sz="1000" spc="-60" dirty="0">
                          <a:solidFill>
                            <a:srgbClr val="6E6E6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0" dirty="0">
                          <a:solidFill>
                            <a:srgbClr val="707070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940"/>
                        </a:lnSpc>
                      </a:pPr>
                      <a:r>
                        <a:rPr sz="1000" spc="-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GM</a:t>
                      </a:r>
                      <a:r>
                        <a:rPr sz="1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’â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940"/>
                        </a:lnSpc>
                      </a:pPr>
                      <a:r>
                        <a:rPr sz="1000" dirty="0">
                          <a:solidFill>
                            <a:srgbClr val="4D4D4D"/>
                          </a:solidFill>
                          <a:latin typeface="Arial MT"/>
                          <a:cs typeface="Arial MT"/>
                        </a:rPr>
                        <a:t>Net</a:t>
                      </a:r>
                      <a:r>
                        <a:rPr sz="1000" spc="-45" dirty="0">
                          <a:solidFill>
                            <a:srgbClr val="4D4D4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565656"/>
                          </a:solidFill>
                          <a:latin typeface="Arial MT"/>
                          <a:cs typeface="Arial MT"/>
                        </a:rPr>
                        <a:t>Profit</a:t>
                      </a:r>
                      <a:r>
                        <a:rPr sz="1000" spc="-5" dirty="0">
                          <a:solidFill>
                            <a:srgbClr val="56565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0" dirty="0">
                          <a:solidFill>
                            <a:srgbClr val="6D6D6D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40"/>
                        </a:lnSpc>
                      </a:pPr>
                      <a:r>
                        <a:rPr sz="1000" dirty="0">
                          <a:solidFill>
                            <a:srgbClr val="5B5B5B"/>
                          </a:solidFill>
                          <a:latin typeface="Arial MT"/>
                          <a:cs typeface="Arial MT"/>
                        </a:rPr>
                        <a:t>Net</a:t>
                      </a:r>
                      <a:r>
                        <a:rPr sz="1000" spc="10" dirty="0">
                          <a:solidFill>
                            <a:srgbClr val="5B5B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30" dirty="0">
                          <a:solidFill>
                            <a:srgbClr val="545454"/>
                          </a:solidFill>
                          <a:latin typeface="Arial MT"/>
                          <a:cs typeface="Arial MT"/>
                        </a:rPr>
                        <a:t>Profit</a:t>
                      </a:r>
                      <a:r>
                        <a:rPr sz="1000" spc="-114" dirty="0">
                          <a:solidFill>
                            <a:srgbClr val="54545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0" dirty="0">
                          <a:solidFill>
                            <a:srgbClr val="545454"/>
                          </a:solidFill>
                          <a:latin typeface="Arial MT"/>
                          <a:cs typeface="Arial MT"/>
                        </a:rPr>
                        <a:t>’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56">
                <a:tc>
                  <a:txBody>
                    <a:bodyPr/>
                    <a:lstStyle/>
                    <a:p>
                      <a:pPr marR="115570" algn="r">
                        <a:lnSpc>
                          <a:spcPts val="99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solidFill>
                            <a:srgbClr val="464646"/>
                          </a:solidFill>
                          <a:latin typeface="Arial MT"/>
                          <a:cs typeface="Arial MT"/>
                        </a:rPr>
                        <a:t>Accessories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7674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99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5454.10M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7674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99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J72.61M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7674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990"/>
                        </a:lnSpc>
                        <a:spcBef>
                          <a:spcPts val="180"/>
                        </a:spcBef>
                      </a:pPr>
                      <a:r>
                        <a:rPr sz="1100" spc="-55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38.019s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7674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990"/>
                        </a:lnSpc>
                        <a:spcBef>
                          <a:spcPts val="180"/>
                        </a:spcBef>
                      </a:pPr>
                      <a:r>
                        <a:rPr sz="1100" spc="-3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63.78M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7674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990"/>
                        </a:lnSpc>
                        <a:spcBef>
                          <a:spcPts val="180"/>
                        </a:spcBef>
                      </a:pPr>
                      <a:r>
                        <a:rPr sz="1100" spc="-27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—</a:t>
                      </a:r>
                      <a:r>
                        <a:rPr sz="11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14.0596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767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651">
                <a:tc>
                  <a:txBody>
                    <a:bodyPr/>
                    <a:lstStyle/>
                    <a:p>
                      <a:pPr marL="59055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959595"/>
                          </a:solidFill>
                          <a:latin typeface="Arial MT"/>
                          <a:cs typeface="Arial MT"/>
                        </a:rPr>
                        <a:t>’</a:t>
                      </a:r>
                      <a:r>
                        <a:rPr sz="1100" spc="480" dirty="0">
                          <a:solidFill>
                            <a:srgbClr val="95959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464646"/>
                          </a:solidFill>
                          <a:latin typeface="Arial MT"/>
                          <a:cs typeface="Arial MT"/>
                        </a:rPr>
                        <a:t>Desktop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7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5711.08M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7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27Z.39M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7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1100" spc="-6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38.3196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7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11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97.79M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7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1100" spc="-65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13.7596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68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marR="104775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484848"/>
                          </a:solidFill>
                          <a:latin typeface="Arial MT"/>
                          <a:cs typeface="Arial MT"/>
                        </a:rPr>
                        <a:t>Networking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538.43M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2D2D2D"/>
                          </a:solidFill>
                          <a:latin typeface="Arial MT"/>
                          <a:cs typeface="Arial MT"/>
                        </a:rPr>
                        <a:t>14.78M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10"/>
                        </a:lnSpc>
                      </a:pPr>
                      <a:r>
                        <a:rPr sz="1100" spc="-60" dirty="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38.4596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010"/>
                        </a:lnSpc>
                      </a:pPr>
                      <a:r>
                        <a:rPr sz="1100" spc="-4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5.27M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010"/>
                        </a:lnSpc>
                      </a:pPr>
                      <a:r>
                        <a:rPr sz="1100" spc="-27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—</a:t>
                      </a:r>
                      <a:r>
                        <a:rPr sz="110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13.7296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marL="186055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2B2B2B"/>
                          </a:solidFill>
                          <a:latin typeface="Arial MT"/>
                          <a:cs typeface="Arial MT"/>
                        </a:rPr>
                        <a:t>Notebook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$1,580.43M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600.96M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10"/>
                        </a:lnSpc>
                      </a:pPr>
                      <a:r>
                        <a:rPr sz="1100" spc="-6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38.0396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10"/>
                        </a:lnSpc>
                      </a:pPr>
                      <a:r>
                        <a:rPr sz="1100" spc="-4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222.16M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10"/>
                        </a:lnSpc>
                      </a:pPr>
                      <a:r>
                        <a:rPr sz="1100" spc="-6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14.0696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70">
                <a:tc>
                  <a:txBody>
                    <a:bodyPr/>
                    <a:lstStyle/>
                    <a:p>
                      <a:pPr marR="137160" algn="r">
                        <a:lnSpc>
                          <a:spcPts val="1030"/>
                        </a:lnSpc>
                      </a:pPr>
                      <a:r>
                        <a:rPr sz="1100" spc="-10" dirty="0">
                          <a:solidFill>
                            <a:srgbClr val="414141"/>
                          </a:solidFill>
                          <a:latin typeface="Arial MT"/>
                          <a:cs typeface="Arial MT"/>
                        </a:rPr>
                        <a:t>Peripherals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30"/>
                        </a:lnSpc>
                      </a:pPr>
                      <a:r>
                        <a:rPr sz="1100" spc="-10" dirty="0">
                          <a:solidFill>
                            <a:srgbClr val="2B2B2B"/>
                          </a:solidFill>
                          <a:latin typeface="Arial MT"/>
                          <a:cs typeface="Arial MT"/>
                        </a:rPr>
                        <a:t>5897.54M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30"/>
                        </a:lnSpc>
                      </a:pPr>
                      <a:r>
                        <a:rPr sz="1100" spc="-1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341.22M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30"/>
                        </a:lnSpc>
                      </a:pPr>
                      <a:r>
                        <a:rPr sz="1100" spc="-60" dirty="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38.0296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30"/>
                        </a:lnSpc>
                      </a:pPr>
                      <a:r>
                        <a:rPr sz="1100" spc="-4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125.91M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030"/>
                        </a:lnSpc>
                      </a:pPr>
                      <a:r>
                        <a:rPr sz="1100" spc="-275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—</a:t>
                      </a:r>
                      <a:r>
                        <a:rPr sz="1100" spc="-10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14.0396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70">
                <a:tc>
                  <a:txBody>
                    <a:bodyPr/>
                    <a:lstStyle/>
                    <a:p>
                      <a:pPr marL="182245">
                        <a:lnSpc>
                          <a:spcPts val="103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solidFill>
                            <a:srgbClr val="525252"/>
                          </a:solidFill>
                          <a:latin typeface="Arial MT"/>
                          <a:cs typeface="Arial MT"/>
                        </a:rPr>
                        <a:t>Storage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7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03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$54.59M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7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03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20.93M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7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30"/>
                        </a:lnSpc>
                        <a:spcBef>
                          <a:spcPts val="10"/>
                        </a:spcBef>
                      </a:pPr>
                      <a:r>
                        <a:rPr sz="1100" spc="-60" dirty="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38.339a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7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030"/>
                        </a:lnSpc>
                        <a:spcBef>
                          <a:spcPts val="10"/>
                        </a:spcBef>
                      </a:pPr>
                      <a:r>
                        <a:rPr sz="1100" spc="-25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7.SIM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7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030"/>
                        </a:lnSpc>
                        <a:spcBef>
                          <a:spcPts val="10"/>
                        </a:spcBef>
                      </a:pPr>
                      <a:r>
                        <a:rPr sz="1100" spc="-65" dirty="0">
                          <a:solidFill>
                            <a:srgbClr val="2A2A2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2A2A2A"/>
                          </a:solidFill>
                          <a:latin typeface="Arial MT"/>
                          <a:cs typeface="Arial MT"/>
                        </a:rPr>
                        <a:t>13.7696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37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895">
                <a:tc>
                  <a:txBody>
                    <a:bodyPr/>
                    <a:lstStyle/>
                    <a:p>
                      <a:pPr marL="177165">
                        <a:lnSpc>
                          <a:spcPts val="944"/>
                        </a:lnSpc>
                      </a:pPr>
                      <a:r>
                        <a:rPr sz="1100" spc="-10" dirty="0">
                          <a:solidFill>
                            <a:srgbClr val="2B2B2B"/>
                          </a:solidFill>
                          <a:latin typeface="Arial MT"/>
                          <a:cs typeface="Arial MT"/>
                        </a:rPr>
                        <a:t>Total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944"/>
                        </a:lnSpc>
                      </a:pPr>
                      <a:r>
                        <a:rPr sz="11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63.736.17M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944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1.422.88M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944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38.089s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944"/>
                        </a:lnSpc>
                      </a:pPr>
                      <a:r>
                        <a:rPr sz="11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-522.42M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44"/>
                        </a:lnSpc>
                      </a:pPr>
                      <a:r>
                        <a:rPr sz="1100" spc="-5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13.9896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985447" y="1088997"/>
            <a:ext cx="1851093" cy="173902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1029" dirty="0">
                <a:solidFill>
                  <a:srgbClr val="494949"/>
                </a:solidFill>
                <a:latin typeface="Arial MT"/>
                <a:cs typeface="Arial MT"/>
              </a:rPr>
              <a:t>division</a:t>
            </a:r>
            <a:r>
              <a:rPr sz="1029" spc="8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029" dirty="0">
                <a:solidFill>
                  <a:srgbClr val="0089FD"/>
                </a:solidFill>
                <a:latin typeface="Arial MT"/>
                <a:cs typeface="Arial MT"/>
              </a:rPr>
              <a:t>0</a:t>
            </a:r>
            <a:r>
              <a:rPr sz="1029" spc="224" dirty="0">
                <a:solidFill>
                  <a:srgbClr val="0089FD"/>
                </a:solidFill>
                <a:latin typeface="Arial MT"/>
                <a:cs typeface="Arial MT"/>
              </a:rPr>
              <a:t> </a:t>
            </a:r>
            <a:r>
              <a:rPr sz="1029" dirty="0">
                <a:solidFill>
                  <a:srgbClr val="444444"/>
                </a:solidFill>
                <a:latin typeface="Arial MT"/>
                <a:cs typeface="Arial MT"/>
              </a:rPr>
              <a:t>N</a:t>
            </a:r>
            <a:r>
              <a:rPr sz="1029" spc="-67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29" spc="-200" dirty="0">
                <a:solidFill>
                  <a:srgbClr val="4B4B4B"/>
                </a:solidFill>
                <a:latin typeface="Arial MT"/>
                <a:cs typeface="Arial MT"/>
              </a:rPr>
              <a:t>@</a:t>
            </a:r>
            <a:r>
              <a:rPr sz="1029" spc="-48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1029" dirty="0">
                <a:solidFill>
                  <a:srgbClr val="4B4B4B"/>
                </a:solidFill>
                <a:latin typeface="Arial MT"/>
                <a:cs typeface="Arial MT"/>
              </a:rPr>
              <a:t>S</a:t>
            </a:r>
            <a:r>
              <a:rPr sz="1029" spc="42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1029" spc="-133" dirty="0">
                <a:solidFill>
                  <a:srgbClr val="162DC1"/>
                </a:solidFill>
                <a:latin typeface="Arial MT"/>
                <a:cs typeface="Arial MT"/>
              </a:rPr>
              <a:t>G</a:t>
            </a:r>
            <a:r>
              <a:rPr sz="1029" spc="24" dirty="0">
                <a:solidFill>
                  <a:srgbClr val="162DC1"/>
                </a:solidFill>
                <a:latin typeface="Arial MT"/>
                <a:cs typeface="Arial MT"/>
              </a:rPr>
              <a:t> </a:t>
            </a:r>
            <a:r>
              <a:rPr sz="1029" spc="-163" dirty="0">
                <a:solidFill>
                  <a:srgbClr val="909090"/>
                </a:solidFill>
                <a:latin typeface="Arial MT"/>
                <a:cs typeface="Arial MT"/>
              </a:rPr>
              <a:t>P</a:t>
            </a:r>
            <a:r>
              <a:rPr sz="1029" spc="24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029" dirty="0">
                <a:solidFill>
                  <a:srgbClr val="5D5D5D"/>
                </a:solidFill>
                <a:latin typeface="Arial MT"/>
                <a:cs typeface="Arial MT"/>
              </a:rPr>
              <a:t>&amp;</a:t>
            </a:r>
            <a:r>
              <a:rPr sz="1029" spc="284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029" dirty="0">
                <a:solidFill>
                  <a:srgbClr val="565656"/>
                </a:solidFill>
                <a:latin typeface="Arial MT"/>
                <a:cs typeface="Arial MT"/>
              </a:rPr>
              <a:t>A</a:t>
            </a:r>
            <a:r>
              <a:rPr sz="1029" spc="157" dirty="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sz="1029" spc="-30" dirty="0">
                <a:solidFill>
                  <a:srgbClr val="FF6E2F"/>
                </a:solidFill>
                <a:latin typeface="Arial MT"/>
                <a:cs typeface="Arial MT"/>
              </a:rPr>
              <a:t>G</a:t>
            </a:r>
            <a:r>
              <a:rPr sz="1029" spc="-30" dirty="0">
                <a:solidFill>
                  <a:srgbClr val="444444"/>
                </a:solidFill>
                <a:latin typeface="Arial MT"/>
                <a:cs typeface="Arial MT"/>
              </a:rPr>
              <a:t>PC</a:t>
            </a:r>
            <a:endParaRPr sz="1029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3806" y="4356891"/>
          <a:ext cx="4313320" cy="1102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631">
                <a:tc>
                  <a:txBody>
                    <a:bodyPr/>
                    <a:lstStyle/>
                    <a:p>
                      <a:pPr marL="36830">
                        <a:lnSpc>
                          <a:spcPts val="994"/>
                        </a:lnSpc>
                      </a:pPr>
                      <a:r>
                        <a:rPr sz="1100" spc="-10" dirty="0">
                          <a:solidFill>
                            <a:srgbClr val="626262"/>
                          </a:solidFill>
                          <a:latin typeface="Arial MT"/>
                          <a:cs typeface="Arial MT"/>
                        </a:rPr>
                        <a:t>region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994"/>
                        </a:lnSpc>
                      </a:pPr>
                      <a:r>
                        <a:rPr sz="1100" spc="-15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NS</a:t>
                      </a:r>
                      <a:r>
                        <a:rPr sz="1100" spc="90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0" dirty="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994"/>
                        </a:lnSpc>
                      </a:pPr>
                      <a:r>
                        <a:rPr sz="1100" spc="-90" dirty="0">
                          <a:solidFill>
                            <a:srgbClr val="5E5E5E"/>
                          </a:solidFill>
                          <a:latin typeface="Arial MT"/>
                          <a:cs typeface="Arial MT"/>
                        </a:rPr>
                        <a:t>GM</a:t>
                      </a:r>
                      <a:r>
                        <a:rPr sz="1100" spc="30" dirty="0">
                          <a:solidFill>
                            <a:srgbClr val="5E5E5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0" dirty="0">
                          <a:solidFill>
                            <a:srgbClr val="626262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994"/>
                        </a:lnSpc>
                      </a:pPr>
                      <a:r>
                        <a:rPr sz="1100" spc="-100" dirty="0">
                          <a:solidFill>
                            <a:srgbClr val="646464"/>
                          </a:solidFill>
                          <a:latin typeface="Arial MT"/>
                          <a:cs typeface="Arial MT"/>
                        </a:rPr>
                        <a:t>GM</a:t>
                      </a:r>
                      <a:r>
                        <a:rPr sz="1100" spc="-10" dirty="0">
                          <a:solidFill>
                            <a:srgbClr val="64646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994"/>
                        </a:lnSpc>
                      </a:pPr>
                      <a:r>
                        <a:rPr sz="1100" spc="-3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Net </a:t>
                      </a:r>
                      <a:r>
                        <a:rPr sz="1100" spc="-30" dirty="0">
                          <a:solidFill>
                            <a:srgbClr val="464646"/>
                          </a:solidFill>
                          <a:latin typeface="Arial MT"/>
                          <a:cs typeface="Arial MT"/>
                        </a:rPr>
                        <a:t>Profit</a:t>
                      </a:r>
                      <a:r>
                        <a:rPr sz="1100" spc="10" dirty="0">
                          <a:solidFill>
                            <a:srgbClr val="46464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0" dirty="0">
                          <a:solidFill>
                            <a:srgbClr val="5D5D5D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994"/>
                        </a:lnSpc>
                      </a:pPr>
                      <a:r>
                        <a:rPr sz="11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Net</a:t>
                      </a:r>
                      <a:r>
                        <a:rPr sz="11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30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Profit</a:t>
                      </a:r>
                      <a:r>
                        <a:rPr sz="1100" spc="-20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4B4B4B"/>
                          </a:solidFill>
                          <a:latin typeface="Arial MT"/>
                          <a:cs typeface="Arial MT"/>
                        </a:rPr>
                        <a:t>’é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marL="31750">
                        <a:lnSpc>
                          <a:spcPts val="106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solidFill>
                            <a:srgbClr val="B8B8B8"/>
                          </a:solidFill>
                          <a:latin typeface="Arial MT"/>
                          <a:cs typeface="Arial MT"/>
                        </a:rPr>
                        <a:t>"</a:t>
                      </a:r>
                      <a:r>
                        <a:rPr sz="1100" spc="204" dirty="0">
                          <a:solidFill>
                            <a:srgbClr val="B8B8B8"/>
                          </a:solidFill>
                          <a:latin typeface="Arial MT"/>
                          <a:cs typeface="Arial MT"/>
                        </a:rPr>
                        <a:t>  </a:t>
                      </a:r>
                      <a:r>
                        <a:rPr sz="1100" spc="-20" dirty="0">
                          <a:solidFill>
                            <a:srgbClr val="545454"/>
                          </a:solidFill>
                          <a:latin typeface="Arial MT"/>
                          <a:cs typeface="Arial MT"/>
                        </a:rPr>
                        <a:t>APAC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3049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60"/>
                        </a:lnSpc>
                        <a:spcBef>
                          <a:spcPts val="28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$1,923.77M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3049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60"/>
                        </a:lnSpc>
                        <a:spcBef>
                          <a:spcPts val="280"/>
                        </a:spcBef>
                      </a:pPr>
                      <a:r>
                        <a:rPr sz="1100" spc="-1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690.21M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3049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60"/>
                        </a:lnSpc>
                        <a:spcBef>
                          <a:spcPts val="280"/>
                        </a:spcBef>
                      </a:pPr>
                      <a:r>
                        <a:rPr sz="1100" spc="-6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35.8896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3049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60"/>
                        </a:lnSpc>
                        <a:spcBef>
                          <a:spcPts val="280"/>
                        </a:spcBef>
                      </a:pPr>
                      <a:r>
                        <a:rPr sz="1100" spc="-30" dirty="0">
                          <a:solidFill>
                            <a:srgbClr val="080808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080808"/>
                          </a:solidFill>
                          <a:latin typeface="Arial MT"/>
                          <a:cs typeface="Arial MT"/>
                        </a:rPr>
                        <a:t>281.16M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304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60"/>
                        </a:lnSpc>
                        <a:spcBef>
                          <a:spcPts val="280"/>
                        </a:spcBef>
                      </a:pPr>
                      <a:r>
                        <a:rPr sz="1100" spc="-50" dirty="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14.62%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304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89">
                <a:tc>
                  <a:txBody>
                    <a:bodyPr/>
                    <a:lstStyle/>
                    <a:p>
                      <a:pPr marR="52705" algn="ctr">
                        <a:lnSpc>
                          <a:spcPts val="1010"/>
                        </a:lnSpc>
                      </a:pPr>
                      <a:r>
                        <a:rPr sz="1100" spc="-25" dirty="0">
                          <a:solidFill>
                            <a:srgbClr val="626262"/>
                          </a:solidFill>
                          <a:latin typeface="Arial MT"/>
                          <a:cs typeface="Arial MT"/>
                        </a:rPr>
                        <a:t>EU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$775.48M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0A0A0A"/>
                          </a:solidFill>
                          <a:latin typeface="Arial MT"/>
                          <a:cs typeface="Arial MT"/>
                        </a:rPr>
                        <a:t>267.80M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3453S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010"/>
                        </a:lnSpc>
                      </a:pPr>
                      <a:r>
                        <a:rPr sz="1100" spc="-3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95.52M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010"/>
                        </a:lnSpc>
                      </a:pPr>
                      <a:r>
                        <a:rPr sz="1100" spc="-6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12.3296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57">
                <a:tc>
                  <a:txBody>
                    <a:bodyPr/>
                    <a:lstStyle/>
                    <a:p>
                      <a:pPr marL="55880">
                        <a:lnSpc>
                          <a:spcPts val="1010"/>
                        </a:lnSpc>
                      </a:pPr>
                      <a:r>
                        <a:rPr sz="1100" dirty="0">
                          <a:solidFill>
                            <a:srgbClr val="AFAFAF"/>
                          </a:solidFill>
                          <a:latin typeface="Arial MT"/>
                          <a:cs typeface="Arial MT"/>
                        </a:rPr>
                        <a:t>”</a:t>
                      </a:r>
                      <a:r>
                        <a:rPr sz="1100" spc="490" dirty="0">
                          <a:solidFill>
                            <a:srgbClr val="AFAFA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40" dirty="0">
                          <a:solidFill>
                            <a:srgbClr val="464646"/>
                          </a:solidFill>
                          <a:latin typeface="Arial MT"/>
                          <a:cs typeface="Arial MT"/>
                        </a:rPr>
                        <a:t>LATAM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$14.82M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5.19M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10"/>
                        </a:lnSpc>
                      </a:pPr>
                      <a:r>
                        <a:rPr sz="1100" spc="-60" dirty="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35.0296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010"/>
                        </a:lnSpc>
                      </a:pPr>
                      <a:r>
                        <a:rPr sz="1100" spc="-24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—</a:t>
                      </a:r>
                      <a:r>
                        <a:rPr sz="1100" spc="-20" dirty="0">
                          <a:solidFill>
                            <a:srgbClr val="313131"/>
                          </a:solidFill>
                          <a:latin typeface="Arial MT"/>
                          <a:cs typeface="Arial MT"/>
                        </a:rPr>
                        <a:t>0.44M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010"/>
                        </a:lnSpc>
                      </a:pPr>
                      <a:r>
                        <a:rPr sz="1100" spc="-295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—</a:t>
                      </a:r>
                      <a:r>
                        <a:rPr sz="1100" spc="-10" dirty="0">
                          <a:solidFill>
                            <a:srgbClr val="3B3B3B"/>
                          </a:solidFill>
                          <a:latin typeface="Arial MT"/>
                          <a:cs typeface="Arial MT"/>
                        </a:rPr>
                        <a:t>2.9596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57">
                <a:tc>
                  <a:txBody>
                    <a:bodyPr/>
                    <a:lstStyle/>
                    <a:p>
                      <a:pPr marR="28575" algn="ctr">
                        <a:lnSpc>
                          <a:spcPts val="1010"/>
                        </a:lnSpc>
                      </a:pPr>
                      <a:r>
                        <a:rPr sz="1100" spc="-25" dirty="0">
                          <a:solidFill>
                            <a:srgbClr val="575757"/>
                          </a:solidFill>
                          <a:latin typeface="Arial MT"/>
                          <a:cs typeface="Arial MT"/>
                        </a:rPr>
                        <a:t>NA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$1,022.09M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459.68M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10"/>
                        </a:lnSpc>
                      </a:pPr>
                      <a:r>
                        <a:rPr sz="1100" spc="-3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44.97%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10"/>
                        </a:lnSpc>
                      </a:pPr>
                      <a:r>
                        <a:rPr sz="1100" spc="-215" dirty="0">
                          <a:solidFill>
                            <a:srgbClr val="262626"/>
                          </a:solidFill>
                          <a:latin typeface="Arial MT"/>
                          <a:cs typeface="Arial MT"/>
                        </a:rPr>
                        <a:t>—</a:t>
                      </a:r>
                      <a:r>
                        <a:rPr sz="1100" spc="-10" dirty="0">
                          <a:solidFill>
                            <a:srgbClr val="262626"/>
                          </a:solidFill>
                          <a:latin typeface="Arial MT"/>
                          <a:cs typeface="Arial MT"/>
                        </a:rPr>
                        <a:t>145.31M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10"/>
                        </a:lnSpc>
                      </a:pPr>
                      <a:r>
                        <a:rPr sz="1100" spc="-50" dirty="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14.22%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895">
                <a:tc>
                  <a:txBody>
                    <a:bodyPr/>
                    <a:lstStyle/>
                    <a:p>
                      <a:pPr marL="186690">
                        <a:lnSpc>
                          <a:spcPts val="944"/>
                        </a:lnSpc>
                      </a:pPr>
                      <a:r>
                        <a:rPr sz="1100" spc="-10" dirty="0">
                          <a:solidFill>
                            <a:srgbClr val="464646"/>
                          </a:solidFill>
                          <a:latin typeface="Arial MT"/>
                          <a:cs typeface="Arial MT"/>
                        </a:rPr>
                        <a:t>Tota\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944"/>
                        </a:lnSpc>
                      </a:pPr>
                      <a:r>
                        <a:rPr sz="1100" spc="-10" dirty="0">
                          <a:solidFill>
                            <a:srgbClr val="0A0A0A"/>
                          </a:solidFill>
                          <a:latin typeface="Arial MT"/>
                          <a:cs typeface="Arial MT"/>
                        </a:rPr>
                        <a:t>63,736.17M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944"/>
                        </a:lnSpc>
                      </a:pPr>
                      <a:r>
                        <a:rPr sz="11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1,122.88M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944"/>
                        </a:lnSpc>
                      </a:pPr>
                      <a:r>
                        <a:rPr sz="1100" spc="-2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38.0896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944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-522.42M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44"/>
                        </a:lnSpc>
                      </a:pPr>
                      <a:r>
                        <a:rPr sz="1100" spc="-3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13.98%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123445" y="3987095"/>
            <a:ext cx="2507585" cy="18326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1090" spc="-151" dirty="0">
                <a:solidFill>
                  <a:srgbClr val="111111"/>
                </a:solidFill>
                <a:latin typeface="Arial Black"/>
                <a:cs typeface="Arial Black"/>
              </a:rPr>
              <a:t>Region</a:t>
            </a:r>
            <a:r>
              <a:rPr sz="1090" spc="-48" dirty="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sz="1090" dirty="0">
                <a:solidFill>
                  <a:srgbClr val="2F2F2F"/>
                </a:solidFill>
                <a:latin typeface="Arial Black"/>
                <a:cs typeface="Arial Black"/>
              </a:rPr>
              <a:t>/</a:t>
            </a:r>
            <a:r>
              <a:rPr sz="1090" spc="115" dirty="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sz="1090" spc="-85" dirty="0">
                <a:solidFill>
                  <a:srgbClr val="111111"/>
                </a:solidFill>
                <a:latin typeface="Arial Black"/>
                <a:cs typeface="Arial Black"/>
              </a:rPr>
              <a:t>Market</a:t>
            </a:r>
            <a:r>
              <a:rPr sz="1090" spc="-85" dirty="0">
                <a:solidFill>
                  <a:srgbClr val="3D3D3D"/>
                </a:solidFill>
                <a:latin typeface="Arial Black"/>
                <a:cs typeface="Arial Black"/>
              </a:rPr>
              <a:t>/</a:t>
            </a:r>
            <a:r>
              <a:rPr sz="1090" spc="85" dirty="0">
                <a:solidFill>
                  <a:srgbClr val="3D3D3D"/>
                </a:solidFill>
                <a:latin typeface="Arial Black"/>
                <a:cs typeface="Arial Black"/>
              </a:rPr>
              <a:t> </a:t>
            </a:r>
            <a:r>
              <a:rPr sz="1090" spc="-188" dirty="0">
                <a:solidFill>
                  <a:srgbClr val="0F0F0F"/>
                </a:solidFill>
                <a:latin typeface="Arial Black"/>
                <a:cs typeface="Arial Black"/>
              </a:rPr>
              <a:t>Customer</a:t>
            </a:r>
            <a:r>
              <a:rPr sz="1090" spc="-12" dirty="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sz="1090" spc="-121" dirty="0">
                <a:solidFill>
                  <a:srgbClr val="0F0F0F"/>
                </a:solidFill>
                <a:latin typeface="Arial Black"/>
                <a:cs typeface="Arial Black"/>
              </a:rPr>
              <a:t>performance</a:t>
            </a:r>
            <a:endParaRPr sz="109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2853" y="2388144"/>
            <a:ext cx="321328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spc="-67" dirty="0">
                <a:solidFill>
                  <a:srgbClr val="464646"/>
                </a:solidFill>
                <a:latin typeface="Consolas"/>
                <a:cs typeface="Consolas"/>
              </a:rPr>
              <a:t>36.2%</a:t>
            </a:r>
            <a:endParaRPr sz="968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6653" y="3227593"/>
            <a:ext cx="367451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spc="-85" dirty="0">
                <a:solidFill>
                  <a:srgbClr val="595959"/>
                </a:solidFill>
                <a:latin typeface="Consolas"/>
                <a:cs typeface="Consolas"/>
              </a:rPr>
              <a:t>SO.0bn</a:t>
            </a:r>
            <a:endParaRPr sz="968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5960" y="3235281"/>
            <a:ext cx="359764" cy="15524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08" spc="-42" dirty="0">
                <a:solidFill>
                  <a:srgbClr val="505050"/>
                </a:solidFill>
                <a:latin typeface="Arial MT"/>
                <a:cs typeface="Arial MT"/>
              </a:rPr>
              <a:t>S0.2bn</a:t>
            </a:r>
            <a:endParaRPr sz="908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7016" y="257235"/>
            <a:ext cx="167582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spc="-157" dirty="0">
                <a:solidFill>
                  <a:srgbClr val="5B5B5B"/>
                </a:solidFill>
                <a:latin typeface="Arial Black"/>
                <a:cs typeface="Arial Black"/>
              </a:rPr>
              <a:t>Q1</a:t>
            </a:r>
            <a:endParaRPr sz="968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1353" y="257235"/>
            <a:ext cx="163739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spc="-182" dirty="0">
                <a:solidFill>
                  <a:srgbClr val="464646"/>
                </a:solidFill>
                <a:latin typeface="Arial Black"/>
                <a:cs typeface="Arial Black"/>
              </a:rPr>
              <a:t>Q2</a:t>
            </a:r>
            <a:endParaRPr sz="968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75688" y="257235"/>
            <a:ext cx="163739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spc="-182" dirty="0">
                <a:solidFill>
                  <a:srgbClr val="4B4B4B"/>
                </a:solidFill>
                <a:latin typeface="Arial Black"/>
                <a:cs typeface="Arial Black"/>
              </a:rPr>
              <a:t>Q3</a:t>
            </a:r>
            <a:endParaRPr sz="968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00027" y="257235"/>
            <a:ext cx="171426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spc="-151" dirty="0">
                <a:solidFill>
                  <a:srgbClr val="9E9E9E"/>
                </a:solidFill>
                <a:latin typeface="Arial Black"/>
                <a:cs typeface="Arial Black"/>
              </a:rPr>
              <a:t>Q4</a:t>
            </a:r>
            <a:endParaRPr sz="968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3709" y="683108"/>
            <a:ext cx="1221506" cy="173902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1029" spc="-127" dirty="0">
                <a:solidFill>
                  <a:srgbClr val="0C0C0C"/>
                </a:solidFill>
                <a:latin typeface="Arial Black"/>
                <a:cs typeface="Arial Black"/>
              </a:rPr>
              <a:t>Performance</a:t>
            </a:r>
            <a:r>
              <a:rPr sz="1029" spc="121" dirty="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sz="1029" spc="-73" dirty="0">
                <a:latin typeface="Arial Black"/>
                <a:cs typeface="Arial Black"/>
              </a:rPr>
              <a:t>Matrix</a:t>
            </a:r>
            <a:endParaRPr sz="1029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0635" y="3627331"/>
            <a:ext cx="319021" cy="18326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1090" spc="-182" dirty="0">
                <a:solidFill>
                  <a:srgbClr val="282828"/>
                </a:solidFill>
                <a:latin typeface="Arial Black"/>
                <a:cs typeface="Arial Black"/>
              </a:rPr>
              <a:t>NS</a:t>
            </a:r>
            <a:r>
              <a:rPr sz="1090" dirty="0">
                <a:solidFill>
                  <a:srgbClr val="282828"/>
                </a:solidFill>
                <a:latin typeface="Arial Black"/>
                <a:cs typeface="Arial Black"/>
              </a:rPr>
              <a:t> </a:t>
            </a:r>
            <a:r>
              <a:rPr sz="1090" spc="-91" dirty="0">
                <a:solidFill>
                  <a:srgbClr val="5D5D5D"/>
                </a:solidFill>
                <a:latin typeface="Arial Black"/>
                <a:cs typeface="Arial Black"/>
              </a:rPr>
              <a:t>$</a:t>
            </a:r>
            <a:endParaRPr sz="109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3446" y="3235281"/>
            <a:ext cx="358995" cy="15524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08" spc="-18" dirty="0">
                <a:solidFill>
                  <a:srgbClr val="525252"/>
                </a:solidFill>
                <a:latin typeface="Arial MT"/>
                <a:cs typeface="Arial MT"/>
              </a:rPr>
              <a:t>$0.6bn</a:t>
            </a:r>
            <a:endParaRPr sz="908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76792" y="2202113"/>
            <a:ext cx="441249" cy="155243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08" spc="-12" dirty="0">
                <a:solidFill>
                  <a:srgbClr val="565656"/>
                </a:solidFill>
                <a:latin typeface="Arial MT"/>
                <a:cs typeface="Arial MT"/>
              </a:rPr>
              <a:t>Desktop</a:t>
            </a:r>
            <a:endParaRPr sz="908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55395" y="257235"/>
            <a:ext cx="225237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spc="-115" dirty="0">
                <a:solidFill>
                  <a:srgbClr val="797979"/>
                </a:solidFill>
                <a:latin typeface="Arial MT"/>
                <a:cs typeface="Arial MT"/>
              </a:rPr>
              <a:t>YTD</a:t>
            </a:r>
            <a:endParaRPr sz="968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644305" y="257235"/>
            <a:ext cx="215243" cy="164477"/>
          </a:xfrm>
          <a:prstGeom prst="rect">
            <a:avLst/>
          </a:prstGeom>
        </p:spPr>
        <p:txBody>
          <a:bodyPr vert="horz" wrap="square" lIns="0" tIns="15375" rIns="0" bIns="0" rtlCol="0">
            <a:spAutoFit/>
          </a:bodyPr>
          <a:lstStyle/>
          <a:p>
            <a:pPr marL="15375">
              <a:lnSpc>
                <a:spcPct val="100000"/>
              </a:lnSpc>
              <a:spcBef>
                <a:spcPts val="121"/>
              </a:spcBef>
            </a:pPr>
            <a:r>
              <a:rPr sz="968" spc="-169" dirty="0">
                <a:solidFill>
                  <a:srgbClr val="4F4F4F"/>
                </a:solidFill>
                <a:latin typeface="Arial MT"/>
                <a:cs typeface="Arial MT"/>
              </a:rPr>
              <a:t>YTG</a:t>
            </a:r>
            <a:endParaRPr sz="968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7453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59352"/>
            <a:ext cx="12185872" cy="67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71" y="59352"/>
            <a:ext cx="11918863" cy="67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0F7E5D-47ED-BC4D-C249-36B753A9A6FE}"/>
              </a:ext>
            </a:extLst>
          </p:cNvPr>
          <p:cNvSpPr/>
          <p:nvPr/>
        </p:nvSpPr>
        <p:spPr>
          <a:xfrm>
            <a:off x="2848745" y="1696599"/>
            <a:ext cx="6196641" cy="8626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3AD30-5DF1-B335-96F2-40101E0DB26A}"/>
              </a:ext>
            </a:extLst>
          </p:cNvPr>
          <p:cNvSpPr txBox="1"/>
          <p:nvPr/>
        </p:nvSpPr>
        <p:spPr>
          <a:xfrm>
            <a:off x="4326911" y="1859274"/>
            <a:ext cx="6806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Segoe UI"/>
                <a:cs typeface="Calibri"/>
              </a:rPr>
              <a:t>THANK YOU !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A13600-36B0-BA2C-818A-8A53CAC27536}"/>
              </a:ext>
            </a:extLst>
          </p:cNvPr>
          <p:cNvSpPr/>
          <p:nvPr/>
        </p:nvSpPr>
        <p:spPr>
          <a:xfrm>
            <a:off x="1889188" y="2947544"/>
            <a:ext cx="8236945" cy="7127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3E5EB-955E-FA97-2C5E-53035155F771}"/>
              </a:ext>
            </a:extLst>
          </p:cNvPr>
          <p:cNvSpPr txBox="1"/>
          <p:nvPr/>
        </p:nvSpPr>
        <p:spPr>
          <a:xfrm>
            <a:off x="3746939" y="3073081"/>
            <a:ext cx="79667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For Live Dashboard  : </a:t>
            </a:r>
            <a:r>
              <a:rPr lang="en-US" sz="2400" b="1" dirty="0">
                <a:cs typeface="Calibri"/>
                <a:hlinkClick r:id="rId2"/>
              </a:rPr>
              <a:t>CLICK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>
                <a:cs typeface="Calibri"/>
                <a:hlinkClick r:id="rId3"/>
              </a:rPr>
              <a:t>HERE</a:t>
            </a:r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1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689ED-F9B6-C808-5338-A2FB066553CE}"/>
              </a:ext>
            </a:extLst>
          </p:cNvPr>
          <p:cNvSpPr/>
          <p:nvPr/>
        </p:nvSpPr>
        <p:spPr>
          <a:xfrm>
            <a:off x="-1671" y="-10025"/>
            <a:ext cx="4144210" cy="6857999"/>
          </a:xfrm>
          <a:prstGeom prst="rect">
            <a:avLst/>
          </a:prstGeom>
          <a:solidFill>
            <a:srgbClr val="1F9D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1BE4B-9928-F21E-E531-83CF454183DF}"/>
              </a:ext>
            </a:extLst>
          </p:cNvPr>
          <p:cNvSpPr txBox="1"/>
          <p:nvPr/>
        </p:nvSpPr>
        <p:spPr>
          <a:xfrm>
            <a:off x="259012" y="828843"/>
            <a:ext cx="3637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Calibri"/>
              </a:rPr>
              <a:t>ABOUT COMPANY</a:t>
            </a:r>
          </a:p>
        </p:txBody>
      </p:sp>
      <p:pic>
        <p:nvPicPr>
          <p:cNvPr id="11" name="Picture 10" descr="A computer desk with a monitor keyboard mouse and mouse&#10;&#10;Description automatically generated">
            <a:extLst>
              <a:ext uri="{FF2B5EF4-FFF2-40B4-BE49-F238E27FC236}">
                <a16:creationId xmlns:a16="http://schemas.microsoft.com/office/drawing/2014/main" id="{BDF37D60-753A-F830-530D-4A9F3566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3" y="2348163"/>
            <a:ext cx="3646236" cy="2308726"/>
          </a:xfrm>
          <a:prstGeom prst="rect">
            <a:avLst/>
          </a:prstGeom>
        </p:spPr>
      </p:pic>
      <p:pic>
        <p:nvPicPr>
          <p:cNvPr id="13" name="Picture 12" descr="A logo with a circle and a letter&#10;&#10;Description automatically generated">
            <a:extLst>
              <a:ext uri="{FF2B5EF4-FFF2-40B4-BE49-F238E27FC236}">
                <a16:creationId xmlns:a16="http://schemas.microsoft.com/office/drawing/2014/main" id="{5CEB4890-66D2-4DE9-7C7B-1A71182A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87" y="230912"/>
            <a:ext cx="970290" cy="902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2739C7-DA1D-BF6F-82F0-C0DD7048535E}"/>
              </a:ext>
            </a:extLst>
          </p:cNvPr>
          <p:cNvSpPr txBox="1"/>
          <p:nvPr/>
        </p:nvSpPr>
        <p:spPr>
          <a:xfrm>
            <a:off x="5715510" y="410300"/>
            <a:ext cx="42816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ATLIQ HARDWARE</a:t>
            </a: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805E1FF2-ECB7-AB44-A671-D9CA9B458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1863"/>
              </p:ext>
            </p:extLst>
          </p:nvPr>
        </p:nvGraphicFramePr>
        <p:xfrm>
          <a:off x="4596983" y="1808187"/>
          <a:ext cx="7595015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B066B-DF45-4881-E712-F871C6CAA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945499-EA55-A2EC-3026-F9A2945FB55A}"/>
              </a:ext>
            </a:extLst>
          </p:cNvPr>
          <p:cNvSpPr/>
          <p:nvPr/>
        </p:nvSpPr>
        <p:spPr>
          <a:xfrm>
            <a:off x="3728804" y="235783"/>
            <a:ext cx="4259704" cy="6495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5A211-C696-DCF6-DA6E-0A8B4FC78723}"/>
              </a:ext>
            </a:extLst>
          </p:cNvPr>
          <p:cNvSpPr txBox="1"/>
          <p:nvPr/>
        </p:nvSpPr>
        <p:spPr>
          <a:xfrm>
            <a:off x="3728804" y="246497"/>
            <a:ext cx="42816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COMPANY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FD7FB-EE03-0518-4248-55D9F100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3" y="1074782"/>
            <a:ext cx="11255113" cy="5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4ACE9-9A7B-0067-B11E-4EAC482E7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A36EFD-387E-C812-87FC-104F0DE5B650}"/>
              </a:ext>
            </a:extLst>
          </p:cNvPr>
          <p:cNvSpPr/>
          <p:nvPr/>
        </p:nvSpPr>
        <p:spPr>
          <a:xfrm>
            <a:off x="3653853" y="160832"/>
            <a:ext cx="4309671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8ACDD-9476-E37E-CFC3-DDC7777B05E5}"/>
              </a:ext>
            </a:extLst>
          </p:cNvPr>
          <p:cNvSpPr txBox="1"/>
          <p:nvPr/>
        </p:nvSpPr>
        <p:spPr>
          <a:xfrm>
            <a:off x="3653853" y="278116"/>
            <a:ext cx="4706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CHANNEL STRUCTURE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4675B7F4-BA5B-EDB4-7767-7838B97D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1" y="1052605"/>
            <a:ext cx="10418162" cy="55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4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F8DDD-2A5A-D8B4-E2A0-6956F1E6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1F8A60-34A4-CDA1-4C20-04CF559DD5D6}"/>
              </a:ext>
            </a:extLst>
          </p:cNvPr>
          <p:cNvSpPr/>
          <p:nvPr/>
        </p:nvSpPr>
        <p:spPr>
          <a:xfrm>
            <a:off x="3653853" y="160832"/>
            <a:ext cx="4309671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2DF23-53A5-4216-8094-BF503DB3F7A9}"/>
              </a:ext>
            </a:extLst>
          </p:cNvPr>
          <p:cNvSpPr txBox="1"/>
          <p:nvPr/>
        </p:nvSpPr>
        <p:spPr>
          <a:xfrm>
            <a:off x="3653853" y="249444"/>
            <a:ext cx="4706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PLATFORM OVERVIEW</a:t>
            </a:r>
          </a:p>
        </p:txBody>
      </p:sp>
      <p:pic>
        <p:nvPicPr>
          <p:cNvPr id="6" name="Picture 5" descr="A black background with yellow and black logos&#10;&#10;Description automatically generated">
            <a:extLst>
              <a:ext uri="{FF2B5EF4-FFF2-40B4-BE49-F238E27FC236}">
                <a16:creationId xmlns:a16="http://schemas.microsoft.com/office/drawing/2014/main" id="{89689EC2-FF82-096E-A41F-3B5E664A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49" y="1606530"/>
            <a:ext cx="10967802" cy="4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0C130-B138-68C2-662B-6B19D46A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1C8D7D-7646-A4C6-38D7-585E0AE7E51F}"/>
              </a:ext>
            </a:extLst>
          </p:cNvPr>
          <p:cNvSpPr/>
          <p:nvPr/>
        </p:nvSpPr>
        <p:spPr>
          <a:xfrm>
            <a:off x="391930" y="499673"/>
            <a:ext cx="11356122" cy="6050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DB2C4-3036-ADD8-E5F5-5015B9095374}"/>
              </a:ext>
            </a:extLst>
          </p:cNvPr>
          <p:cNvSpPr txBox="1"/>
          <p:nvPr/>
        </p:nvSpPr>
        <p:spPr>
          <a:xfrm>
            <a:off x="868690" y="772562"/>
            <a:ext cx="10531493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𝐏𝐫𝐨𝐛𝐥𝐞𝐦 𝐒𝐭𝐚𝐭𝐦𝐞𝐧𝐭: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 err="1">
                <a:ea typeface="+mn-lt"/>
                <a:cs typeface="+mn-lt"/>
              </a:rPr>
              <a:t>AtliQ</a:t>
            </a:r>
            <a:r>
              <a:rPr lang="en-US" sz="2800" dirty="0">
                <a:ea typeface="+mn-lt"/>
                <a:cs typeface="+mn-lt"/>
              </a:rPr>
              <a:t> Hardware, a rapidly expanding global consumer electronics company, has been grappling with unwieldy Excel files for data analytics. This outdated approach has been hindering effective decision-making and causing significant losses. In response, they urgently sought agile, data-driven decision-making.</a:t>
            </a:r>
            <a:br>
              <a:rPr lang="en-US" sz="2800" dirty="0">
                <a:ea typeface="+mn-lt"/>
                <a:cs typeface="+mn-lt"/>
              </a:rPr>
            </a:b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𝐎𝐛𝐣𝐞𝐜𝐭𝐢𝐯𝐞: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Develop an interactive report offering invaluable insights across finance, sales, marketing, supply chain, and executive teams, using provided mockup dashboards as a reference.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121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18CF77-FD33-9A4C-EFB4-21DDF18A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3" y="159895"/>
            <a:ext cx="6438899" cy="6525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F47F49-85DA-13FD-BD33-67C38160D6E8}"/>
              </a:ext>
            </a:extLst>
          </p:cNvPr>
          <p:cNvSpPr/>
          <p:nvPr/>
        </p:nvSpPr>
        <p:spPr>
          <a:xfrm>
            <a:off x="6900159" y="162395"/>
            <a:ext cx="4684427" cy="6520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95A5D-C5B4-8B4A-F4C8-B2B65987B367}"/>
              </a:ext>
            </a:extLst>
          </p:cNvPr>
          <p:cNvSpPr txBox="1"/>
          <p:nvPr/>
        </p:nvSpPr>
        <p:spPr>
          <a:xfrm>
            <a:off x="6902231" y="310365"/>
            <a:ext cx="4706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DATA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13BFB-9D6C-8B8B-B548-9E8BA11CE0E1}"/>
              </a:ext>
            </a:extLst>
          </p:cNvPr>
          <p:cNvSpPr txBox="1"/>
          <p:nvPr/>
        </p:nvSpPr>
        <p:spPr>
          <a:xfrm>
            <a:off x="7189542" y="1921807"/>
            <a:ext cx="410681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000" b="1" dirty="0">
                <a:cs typeface="Calibri"/>
              </a:rPr>
              <a:t>DAX - Explicit Measures</a:t>
            </a:r>
            <a:endParaRPr lang="en-US" b="1"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en-US" sz="2000" b="1" dirty="0">
                <a:cs typeface="Calibri"/>
              </a:rPr>
              <a:t>Star Schema - with fact tables in the center.</a:t>
            </a:r>
          </a:p>
          <a:p>
            <a:pPr marL="457200" indent="-457200">
              <a:buFont typeface="Wingdings"/>
              <a:buChar char="§"/>
            </a:pPr>
            <a:r>
              <a:rPr lang="en-US" sz="2000" b="1" dirty="0">
                <a:cs typeface="Calibri"/>
              </a:rPr>
              <a:t>Snowflake Schema - Normalizes dimension tables.</a:t>
            </a:r>
          </a:p>
          <a:p>
            <a:pPr marL="457200" indent="-457200">
              <a:buFont typeface="Wingdings"/>
              <a:buChar char="§"/>
            </a:pPr>
            <a:endParaRPr lang="en-US" sz="2000" dirty="0">
              <a:cs typeface="Calibri"/>
            </a:endParaRPr>
          </a:p>
          <a:p>
            <a:pPr marL="457200" indent="-457200">
              <a:buFont typeface="Wingdings"/>
              <a:buChar char="§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49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7C663C-9CFB-7A08-7252-250B56CE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888" y="3600839"/>
            <a:ext cx="3842948" cy="2629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98C72-9255-9218-38F7-E0F509CE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4" y="744980"/>
            <a:ext cx="3859031" cy="2544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91A9DC-6129-567E-A720-99CD713F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730" y="3603181"/>
            <a:ext cx="3859031" cy="2624685"/>
          </a:xfrm>
          <a:prstGeom prst="rect">
            <a:avLst/>
          </a:prstGeom>
        </p:spPr>
      </p:pic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C55A96A0-458C-2B3A-8B24-2DD8D9B2B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578" y="738969"/>
            <a:ext cx="3835140" cy="2531933"/>
          </a:xfrm>
          <a:prstGeom prst="rect">
            <a:avLst/>
          </a:prstGeom>
        </p:spPr>
      </p:pic>
      <p:pic>
        <p:nvPicPr>
          <p:cNvPr id="6" name="Picture 5" descr="A diagram of a supply chain&#10;&#10;Description automatically generated">
            <a:extLst>
              <a:ext uri="{FF2B5EF4-FFF2-40B4-BE49-F238E27FC236}">
                <a16:creationId xmlns:a16="http://schemas.microsoft.com/office/drawing/2014/main" id="{ABBD2E9D-B3CF-7CB1-B478-F0E7FD184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774" y="3603182"/>
            <a:ext cx="3854191" cy="2624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193B2-C28B-5C11-8B8A-5EB51859FE2A}"/>
              </a:ext>
            </a:extLst>
          </p:cNvPr>
          <p:cNvSpPr txBox="1"/>
          <p:nvPr/>
        </p:nvSpPr>
        <p:spPr>
          <a:xfrm>
            <a:off x="3629378" y="1634495"/>
            <a:ext cx="47064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cs typeface="Calibri"/>
              </a:rPr>
              <a:t>MOCK REPORTS</a:t>
            </a:r>
          </a:p>
        </p:txBody>
      </p:sp>
    </p:spTree>
    <p:extLst>
      <p:ext uri="{BB962C8B-B14F-4D97-AF65-F5344CB8AC3E}">
        <p14:creationId xmlns:p14="http://schemas.microsoft.com/office/powerpoint/2010/main" val="343161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11" y="59352"/>
            <a:ext cx="12012607" cy="67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6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358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 Black</vt:lpstr>
      <vt:lpstr>Arial MT</vt:lpstr>
      <vt:lpstr>Calibri</vt:lpstr>
      <vt:lpstr>Cambria</vt:lpstr>
      <vt:lpstr>Century Gothic</vt:lpstr>
      <vt:lpstr>Consolas</vt:lpstr>
      <vt:lpstr>Segoe UI</vt:lpstr>
      <vt:lpstr>Wingdings</vt:lpstr>
      <vt:lpstr>Wingdings 3</vt:lpstr>
      <vt:lpstr>Office Theme</vt:lpstr>
      <vt:lpstr>Office Theme</vt:lpstr>
      <vt:lpstr>Slice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vineeth pilleda</cp:lastModifiedBy>
  <cp:revision>354</cp:revision>
  <dcterms:created xsi:type="dcterms:W3CDTF">2023-12-15T12:45:40Z</dcterms:created>
  <dcterms:modified xsi:type="dcterms:W3CDTF">2023-12-31T12:35:28Z</dcterms:modified>
</cp:coreProperties>
</file>