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9" r:id="rId5"/>
    <p:sldId id="268" r:id="rId6"/>
    <p:sldId id="264" r:id="rId7"/>
    <p:sldId id="263" r:id="rId8"/>
    <p:sldId id="261" r:id="rId9"/>
    <p:sldId id="267" r:id="rId10"/>
    <p:sldId id="265" r:id="rId11"/>
    <p:sldId id="266" r:id="rId12"/>
    <p:sldId id="25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/>
    <p:restoredTop sz="94659"/>
  </p:normalViewPr>
  <p:slideViewPr>
    <p:cSldViewPr snapToGrid="0">
      <p:cViewPr varScale="1">
        <p:scale>
          <a:sx n="105" d="100"/>
          <a:sy n="105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19E37-6FA9-4A17-B06A-4B05AC64A2A8}" type="datetimeFigureOut">
              <a:rPr lang="it-IT" smtClean="0"/>
              <a:t>17/01/25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8F30B-D51B-427F-984C-8B38014CB3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388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8F30B-D51B-427F-984C-8B38014CB37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38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AAF0C9-C811-3BFE-E8F4-2136CC936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9A22E7-99D9-505A-4A05-03BB95415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40E31F-31CD-38A5-025B-F2F14188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FD3-E7F9-4A34-978C-E365B886BCF7}" type="datetimeFigureOut">
              <a:rPr lang="it-IT" smtClean="0"/>
              <a:t>17/01/25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0235E2-733A-7F0A-5383-506DE579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948D20-034C-4830-AC24-1D70F7D3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C42-B0EF-4F3E-A3B3-6EB2890F7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96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8723B-803C-AEC0-2AB4-35683B20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B316C6-05FC-1B6F-40E4-2DFEA506A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D86CE7-79A0-EFDD-DE1E-9AF9A728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FD3-E7F9-4A34-978C-E365B886BCF7}" type="datetimeFigureOut">
              <a:rPr lang="it-IT" smtClean="0"/>
              <a:t>17/01/25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096AC-6B58-2A00-7986-079CF63D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880920-2463-E3D4-6D92-361DCA98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C42-B0EF-4F3E-A3B3-6EB2890F7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07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86DA47C-E885-6631-9D3C-DBF82F152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AFC86F-B324-5689-A327-455853A14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469F18-AEDE-BBC4-79F5-11B53DFC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FD3-E7F9-4A34-978C-E365B886BCF7}" type="datetimeFigureOut">
              <a:rPr lang="it-IT" smtClean="0"/>
              <a:t>17/01/25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C20E7C-D688-82F7-6AED-2404C22E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7F27C8-65E2-DBB2-3444-777F45FD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C42-B0EF-4F3E-A3B3-6EB2890F7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59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DBB8DF-91A9-ADCC-87EC-CBA64CF5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E7D969-3BDB-9DBE-A9DC-0221D2BB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60EA45-B154-296F-164D-5D97630A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FD3-E7F9-4A34-978C-E365B886BCF7}" type="datetimeFigureOut">
              <a:rPr lang="it-IT" smtClean="0"/>
              <a:t>17/01/25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BD4ECD-EA36-CA72-B8F1-039EF9D2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28BFAB-644D-4B07-C60D-C6932782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C42-B0EF-4F3E-A3B3-6EB2890F7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566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AEF06-9494-B972-96A6-6C25D58A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4AC87A-A984-67EA-621F-6E0A8DF4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0EFC55-FD2A-A67E-A82A-FD4C1839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FD3-E7F9-4A34-978C-E365B886BCF7}" type="datetimeFigureOut">
              <a:rPr lang="it-IT" smtClean="0"/>
              <a:t>17/01/25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B0C2DB-F245-0033-70D0-35BA59F5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3082D2-2469-C09C-689E-82CB0AB2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C42-B0EF-4F3E-A3B3-6EB2890F7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0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F69984-17D4-A364-8A4E-2455892A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E49F79-D6A9-75C9-07FC-79CEE1D3E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217B39-4C57-949D-610D-5C4C9F3F6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7A43F5-B71D-7A73-115D-6D0531ED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FD3-E7F9-4A34-978C-E365B886BCF7}" type="datetimeFigureOut">
              <a:rPr lang="it-IT" smtClean="0"/>
              <a:t>17/01/25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8C38A0-AE7E-F9C4-0AA7-17CEF098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14CC05-F4E2-C9D5-91BA-E13A8C7A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C42-B0EF-4F3E-A3B3-6EB2890F7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80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553E8B-5DB5-062E-04FB-C90E6EE3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A481A3-6A65-215B-38CC-51AB62B34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49E7C4-D480-A349-6C9A-D660F78D7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BE56BA9-3DE0-4ABD-3504-DF35B2120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DF4E36-B76C-28A8-4A37-9CA02B0B6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2F9E47-2D10-A5F9-BCBF-FFC8FA16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FD3-E7F9-4A34-978C-E365B886BCF7}" type="datetimeFigureOut">
              <a:rPr lang="it-IT" smtClean="0"/>
              <a:t>17/01/25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8E276BE-CBE2-6D29-F5F5-50C90D92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B41A92A-AB20-001C-734F-4230EC71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C42-B0EF-4F3E-A3B3-6EB2890F7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961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204930-7247-7347-49B6-43D784D7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5975F0E-2F6C-5680-1EB4-F60291E8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FD3-E7F9-4A34-978C-E365B886BCF7}" type="datetimeFigureOut">
              <a:rPr lang="it-IT" smtClean="0"/>
              <a:t>17/01/25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C05627-2F87-6612-8638-332DAF22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FA6B6C-141A-F39B-2D62-D0186273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C42-B0EF-4F3E-A3B3-6EB2890F7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907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64AFF18-FF2C-2928-F801-BAF41607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FD3-E7F9-4A34-978C-E365B886BCF7}" type="datetimeFigureOut">
              <a:rPr lang="it-IT" smtClean="0"/>
              <a:t>17/01/25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2C50D6-05D1-6394-3BFD-FC5B72B2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0E4DAD-3249-1B71-4876-F3DB78E1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C42-B0EF-4F3E-A3B3-6EB2890F7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532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E24862-5305-5908-E2A1-CB638816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64FE2B-E5CB-7773-8415-5C335F6A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7518DC-A70F-D388-498A-A021E42FE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C1F3E6-E73E-6745-458A-0F51B7D5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FD3-E7F9-4A34-978C-E365B886BCF7}" type="datetimeFigureOut">
              <a:rPr lang="it-IT" smtClean="0"/>
              <a:t>17/01/25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314211-2295-F060-6CA2-442DC94B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C9A3CA-7E74-FA47-4D85-B0069343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C42-B0EF-4F3E-A3B3-6EB2890F7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28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EFF4E-1086-6F5F-884D-46E92FF2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7355032-81F6-EF11-1762-A04C8C332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379F69-A73E-1C8F-188C-7ACEC5FE4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D48EB8-3AE2-7228-1E2B-369E3D40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4FD3-E7F9-4A34-978C-E365B886BCF7}" type="datetimeFigureOut">
              <a:rPr lang="it-IT" smtClean="0"/>
              <a:t>17/01/25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7F552A-A41E-CFBF-5458-5E493ACD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A95E16-CFD4-F39F-4AAB-968ADB41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EC42-B0EF-4F3E-A3B3-6EB2890F7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90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DB567F-D0BF-8166-F5A3-DA68E92A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70FD05-57B6-2DAB-9352-29B5D9628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E4D55-CCD2-95FC-B4FB-DAFF2D58C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E94FD3-E7F9-4A34-978C-E365B886BCF7}" type="datetimeFigureOut">
              <a:rPr lang="it-IT" smtClean="0"/>
              <a:t>17/01/25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F88809-3DF4-561A-79B1-E806F9F39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FBD1C9-3F93-D7C1-A460-F91F8E104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7DEC42-B0EF-4F3E-A3B3-6EB2890F73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64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://www.stackoverflow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www.flatic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://support.google.com/" TargetMode="External"/><Relationship Id="rId4" Type="http://schemas.openxmlformats.org/officeDocument/2006/relationships/hyperlink" Target="https://docs.aws.amazon.com/" TargetMode="External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776A9-C9C8-30D5-ECB9-EF98E976A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675" y="10414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it-IT" sz="7200" b="1" dirty="0"/>
              <a:t>Library Manager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5DAE57-230A-4908-C559-A129483D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9675" y="3429000"/>
            <a:ext cx="4677173" cy="1655762"/>
          </a:xfrm>
        </p:spPr>
        <p:txBody>
          <a:bodyPr>
            <a:normAutofit/>
          </a:bodyPr>
          <a:lstStyle/>
          <a:p>
            <a:pPr algn="l"/>
            <a:r>
              <a:rPr lang="it-IT" sz="1800" i="1" dirty="0"/>
              <a:t>Progetto Software - Politecnico di Milano</a:t>
            </a:r>
          </a:p>
          <a:p>
            <a:pPr algn="l"/>
            <a:r>
              <a:rPr lang="it-IT" sz="1800" i="1" dirty="0"/>
              <a:t>Anno Accademico 2024 – 2025 </a:t>
            </a:r>
          </a:p>
          <a:p>
            <a:pPr algn="l"/>
            <a:r>
              <a:rPr lang="it-IT" sz="1800" b="1" dirty="0"/>
              <a:t>Autore:</a:t>
            </a:r>
            <a:r>
              <a:rPr lang="it-IT" sz="1800" dirty="0"/>
              <a:t> </a:t>
            </a:r>
            <a:r>
              <a:rPr lang="it-IT" sz="1800" i="1" dirty="0"/>
              <a:t>Gabriele Vianello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366489A-0B8C-B0DD-A740-30650232ABB6}"/>
              </a:ext>
            </a:extLst>
          </p:cNvPr>
          <p:cNvSpPr/>
          <p:nvPr/>
        </p:nvSpPr>
        <p:spPr>
          <a:xfrm rot="5400000">
            <a:off x="-2568921" y="2568921"/>
            <a:ext cx="6858000" cy="172015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FCF9189-A7AE-65C4-8900-F660A650F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89" y="2107929"/>
            <a:ext cx="1502875" cy="150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15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0EFF9-47FE-4DE7-5881-C426ABC23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BC503-D75A-6603-5C1F-D857ED6B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/>
          <a:p>
            <a:r>
              <a:rPr lang="it-IT" b="1" dirty="0"/>
              <a:t>Problemi riscontrati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513321-0974-BD42-D6FA-441719B5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411" y="2080572"/>
            <a:ext cx="5158339" cy="1325563"/>
          </a:xfrm>
        </p:spPr>
        <p:txBody>
          <a:bodyPr/>
          <a:lstStyle/>
          <a:p>
            <a:pPr marL="0" indent="0">
              <a:buNone/>
            </a:pPr>
            <a:r>
              <a:rPr lang="it-IT" sz="2600" dirty="0"/>
              <a:t>Connessione SSL (443)</a:t>
            </a:r>
          </a:p>
          <a:p>
            <a:pPr lvl="1">
              <a:buClr>
                <a:srgbClr val="00B0F0"/>
              </a:buClr>
            </a:pPr>
            <a:r>
              <a:rPr lang="it-IT" sz="2200" dirty="0"/>
              <a:t>Porte chiuse da firewall</a:t>
            </a:r>
          </a:p>
          <a:p>
            <a:pPr lvl="1">
              <a:buClr>
                <a:srgbClr val="00B0F0"/>
              </a:buClr>
            </a:pPr>
            <a:r>
              <a:rPr lang="it-IT" sz="2200" dirty="0"/>
              <a:t>Certificati non sufficienti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7F52F4-5A64-398E-3D92-53C96AE7D585}"/>
              </a:ext>
            </a:extLst>
          </p:cNvPr>
          <p:cNvGrpSpPr/>
          <p:nvPr/>
        </p:nvGrpSpPr>
        <p:grpSpPr>
          <a:xfrm>
            <a:off x="10413997" y="-2"/>
            <a:ext cx="1778003" cy="6858001"/>
            <a:chOff x="10413997" y="-2"/>
            <a:chExt cx="1778003" cy="6858001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5357A143-20EE-E013-CBDA-B97E13BC2DCC}"/>
                </a:ext>
              </a:extLst>
            </p:cNvPr>
            <p:cNvSpPr/>
            <p:nvPr/>
          </p:nvSpPr>
          <p:spPr>
            <a:xfrm rot="16200000">
              <a:off x="8587791" y="1826206"/>
              <a:ext cx="5430418" cy="177800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1" name="Picture 4" descr="Politecnico di Milano-PoliMI-The Coordinator - BIM4EEB">
              <a:extLst>
                <a:ext uri="{FF2B5EF4-FFF2-40B4-BE49-F238E27FC236}">
                  <a16:creationId xmlns:a16="http://schemas.microsoft.com/office/drawing/2014/main" id="{97EBAC36-698C-A00D-BD35-66326EEAF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4000" y="5628825"/>
              <a:ext cx="1654174" cy="550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1459B09-D94F-F17D-04F3-3C04B1522E31}"/>
                </a:ext>
              </a:extLst>
            </p:cNvPr>
            <p:cNvSpPr/>
            <p:nvPr/>
          </p:nvSpPr>
          <p:spPr>
            <a:xfrm rot="16200000">
              <a:off x="11041060" y="5707061"/>
              <a:ext cx="523875" cy="1778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49F6445-785D-4F28-DEB0-58BC8CFF14A5}"/>
              </a:ext>
            </a:extLst>
          </p:cNvPr>
          <p:cNvSpPr txBox="1">
            <a:spLocks/>
          </p:cNvSpPr>
          <p:nvPr/>
        </p:nvSpPr>
        <p:spPr>
          <a:xfrm>
            <a:off x="915001" y="3560671"/>
            <a:ext cx="5158339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Librerie JavaFX non aggiornate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Gestione risultati di ricerca nulli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  <a:p>
            <a:pPr marL="0" indent="0">
              <a:buFont typeface="Arial" panose="020B0604020202020204" pitchFamily="34" charset="0"/>
              <a:buNone/>
            </a:pPr>
            <a:endParaRPr lang="it-IT" dirty="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8659E278-DE11-9E23-36E9-F6F60895602E}"/>
              </a:ext>
            </a:extLst>
          </p:cNvPr>
          <p:cNvGrpSpPr/>
          <p:nvPr/>
        </p:nvGrpSpPr>
        <p:grpSpPr>
          <a:xfrm>
            <a:off x="6095999" y="1350024"/>
            <a:ext cx="3222099" cy="4421056"/>
            <a:chOff x="6223907" y="1009360"/>
            <a:chExt cx="3222099" cy="4421056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D25A411-5BC6-DA68-C510-ACDE99FEE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4900" y="1009360"/>
              <a:ext cx="1111106" cy="1111106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F200659-FBED-A902-4D44-E2369B42B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3907" y="2771086"/>
              <a:ext cx="1143000" cy="1143000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B858876B-5BD7-EE19-FD9F-2531FF354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4900" y="4319310"/>
              <a:ext cx="1111106" cy="1111106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C4E6621A-2699-2F3C-975F-F21E36A2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 flipH="1">
              <a:off x="6581394" y="3550920"/>
              <a:ext cx="1753506" cy="1753506"/>
            </a:xfrm>
            <a:prstGeom prst="rect">
              <a:avLst/>
            </a:prstGeom>
          </p:spPr>
        </p:pic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0083D040-04A6-B021-B835-400AFB69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 flipH="1">
              <a:off x="6506561" y="1382146"/>
              <a:ext cx="1753506" cy="17535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43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49713-6113-CF69-C609-213037F63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DE854-9B70-F5E9-F5A7-FEF89ACF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/>
          <a:p>
            <a:r>
              <a:rPr lang="it-IT" b="1" dirty="0"/>
              <a:t>Considerazioni finali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B8F2C45-A6FC-DC62-2546-13E2EF62B304}"/>
              </a:ext>
            </a:extLst>
          </p:cNvPr>
          <p:cNvGrpSpPr/>
          <p:nvPr/>
        </p:nvGrpSpPr>
        <p:grpSpPr>
          <a:xfrm>
            <a:off x="10413997" y="-2"/>
            <a:ext cx="1778003" cy="6858001"/>
            <a:chOff x="10413997" y="-2"/>
            <a:chExt cx="1778003" cy="6858001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D22D7C2-D586-A8D0-9F9E-424823397379}"/>
                </a:ext>
              </a:extLst>
            </p:cNvPr>
            <p:cNvSpPr/>
            <p:nvPr/>
          </p:nvSpPr>
          <p:spPr>
            <a:xfrm rot="16200000">
              <a:off x="8587791" y="1826206"/>
              <a:ext cx="5430418" cy="177800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1" name="Picture 4" descr="Politecnico di Milano-PoliMI-The Coordinator - BIM4EEB">
              <a:extLst>
                <a:ext uri="{FF2B5EF4-FFF2-40B4-BE49-F238E27FC236}">
                  <a16:creationId xmlns:a16="http://schemas.microsoft.com/office/drawing/2014/main" id="{72BB8396-5C7B-43DE-09E5-674C3525E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4000" y="5628825"/>
              <a:ext cx="1654174" cy="550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3CF7B9D9-F4A7-AB9F-6752-A658009D132F}"/>
                </a:ext>
              </a:extLst>
            </p:cNvPr>
            <p:cNvSpPr/>
            <p:nvPr/>
          </p:nvSpPr>
          <p:spPr>
            <a:xfrm rot="16200000">
              <a:off x="11041060" y="5707061"/>
              <a:ext cx="523875" cy="1778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8FCA56-8883-4E91-56CE-15F04CF3AD79}"/>
              </a:ext>
            </a:extLst>
          </p:cNvPr>
          <p:cNvSpPr txBox="1"/>
          <p:nvPr/>
        </p:nvSpPr>
        <p:spPr>
          <a:xfrm>
            <a:off x="2780508" y="1987672"/>
            <a:ext cx="415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Obiettivi raggiunti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27039E-CB4A-C27C-9545-0725CF8E9955}"/>
              </a:ext>
            </a:extLst>
          </p:cNvPr>
          <p:cNvSpPr txBox="1"/>
          <p:nvPr/>
        </p:nvSpPr>
        <p:spPr>
          <a:xfrm>
            <a:off x="2780507" y="3039594"/>
            <a:ext cx="48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Batteria di test per i modelli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903D78-F142-2EB6-1F26-4863DAE5FA12}"/>
              </a:ext>
            </a:extLst>
          </p:cNvPr>
          <p:cNvSpPr txBox="1"/>
          <p:nvPr/>
        </p:nvSpPr>
        <p:spPr>
          <a:xfrm>
            <a:off x="2780507" y="4091519"/>
            <a:ext cx="5240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Applicativo multipiattaforma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569E2C-D0BE-E799-DA0A-DA5859A69803}"/>
              </a:ext>
            </a:extLst>
          </p:cNvPr>
          <p:cNvSpPr txBox="1"/>
          <p:nvPr/>
        </p:nvSpPr>
        <p:spPr>
          <a:xfrm>
            <a:off x="2780507" y="5143443"/>
            <a:ext cx="6888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Incremento prestazioni con distribuzione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3AAF912-5C44-4457-7351-4FB356519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101" y="4994951"/>
            <a:ext cx="758650" cy="75865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3318E6A-1547-87C9-0C11-C656DE87F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03" y="1839179"/>
            <a:ext cx="758649" cy="75864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4BCA118-6491-8230-02E4-6234F5B3C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102" y="3943027"/>
            <a:ext cx="758650" cy="75865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E692BD34-DCF1-43EC-1CE6-17FFE3AD08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102" y="2891103"/>
            <a:ext cx="758649" cy="75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12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EEC08F-EB11-8573-7F37-62C43706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Bibliografia e Sitografia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F060C3-7994-051D-A222-A8845823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360" y="1889759"/>
            <a:ext cx="8971280" cy="2296161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it-IT" dirty="0"/>
              <a:t>Icone su </a:t>
            </a:r>
            <a:r>
              <a:rPr lang="it-IT" dirty="0">
                <a:hlinkClick r:id="rId2"/>
              </a:rPr>
              <a:t>www.flaticon.com</a:t>
            </a:r>
            <a:r>
              <a:rPr lang="it-IT" dirty="0"/>
              <a:t> </a:t>
            </a:r>
          </a:p>
          <a:p>
            <a:pPr>
              <a:buClr>
                <a:srgbClr val="00B0F0"/>
              </a:buClr>
            </a:pPr>
            <a:r>
              <a:rPr lang="it-IT" dirty="0" err="1"/>
              <a:t>StackOverflow</a:t>
            </a:r>
            <a:r>
              <a:rPr lang="it-IT" dirty="0"/>
              <a:t> per debug </a:t>
            </a:r>
            <a:r>
              <a:rPr lang="it-IT" dirty="0">
                <a:hlinkClick r:id="rId3"/>
              </a:rPr>
              <a:t>www.stackoverflow.com</a:t>
            </a:r>
            <a:endParaRPr lang="it-IT" dirty="0"/>
          </a:p>
          <a:p>
            <a:pPr>
              <a:buClr>
                <a:srgbClr val="00B0F0"/>
              </a:buClr>
            </a:pPr>
            <a:r>
              <a:rPr lang="it-IT" dirty="0"/>
              <a:t>Documentazione patterns su </a:t>
            </a:r>
            <a:r>
              <a:rPr lang="it-IT" dirty="0">
                <a:hlinkClick r:id="rId4"/>
              </a:rPr>
              <a:t>docs.aws.amazon.com</a:t>
            </a:r>
            <a:r>
              <a:rPr lang="it-IT" dirty="0"/>
              <a:t> </a:t>
            </a:r>
          </a:p>
          <a:p>
            <a:pPr>
              <a:buClr>
                <a:srgbClr val="00B0F0"/>
              </a:buClr>
            </a:pPr>
            <a:r>
              <a:rPr lang="it-IT" dirty="0"/>
              <a:t>Documentazione Gmail su </a:t>
            </a:r>
            <a:r>
              <a:rPr lang="it-IT" dirty="0">
                <a:hlinkClick r:id="rId5"/>
              </a:rPr>
              <a:t>support.google.com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5574A06-F6B9-42B8-373E-7309AA3180B8}"/>
              </a:ext>
            </a:extLst>
          </p:cNvPr>
          <p:cNvSpPr/>
          <p:nvPr/>
        </p:nvSpPr>
        <p:spPr>
          <a:xfrm rot="3276369">
            <a:off x="-2879314" y="3581977"/>
            <a:ext cx="6858000" cy="304671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174E0AF-4F7F-C227-EE12-B0F0D9149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8505" y="4458584"/>
            <a:ext cx="1579880" cy="157988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0E25B89-6D7B-6EBE-9547-C7CB8D23C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414" y="4542382"/>
            <a:ext cx="1256784" cy="12567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75A9A58-1F8E-53E4-756B-810A94F9FF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3105" y="4423478"/>
            <a:ext cx="1579878" cy="15798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CA0FCDD-A318-F491-4F9F-8FEB0E2570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1860" y="4542382"/>
            <a:ext cx="1342071" cy="134207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2662D3C-0D8C-7260-79FE-F7F5D2FFEFA1}"/>
              </a:ext>
            </a:extLst>
          </p:cNvPr>
          <p:cNvSpPr/>
          <p:nvPr/>
        </p:nvSpPr>
        <p:spPr>
          <a:xfrm rot="16200000">
            <a:off x="950190" y="4037162"/>
            <a:ext cx="523875" cy="51308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CED4828-618A-9651-960D-15D853DD2043}"/>
              </a:ext>
            </a:extLst>
          </p:cNvPr>
          <p:cNvSpPr/>
          <p:nvPr/>
        </p:nvSpPr>
        <p:spPr>
          <a:xfrm rot="19473353">
            <a:off x="3510990" y="5751672"/>
            <a:ext cx="523875" cy="1579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E2A9A2F-632D-9867-6F40-6609792EA52C}"/>
              </a:ext>
            </a:extLst>
          </p:cNvPr>
          <p:cNvSpPr/>
          <p:nvPr/>
        </p:nvSpPr>
        <p:spPr>
          <a:xfrm rot="16200000">
            <a:off x="943704" y="3580950"/>
            <a:ext cx="523875" cy="5130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98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06F9D-B161-8AF4-875B-0D5846512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BE0296-6DA7-F1AC-E38A-83146F9C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/>
          <a:p>
            <a:r>
              <a:rPr lang="it-IT" b="1" dirty="0"/>
              <a:t>Obiettivi del Progetto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3A37A618-3D2B-9FC6-B743-29F8E491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82" y="2712930"/>
            <a:ext cx="664794" cy="664794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EA6C0151-BB38-E680-AAD9-F0F9497E4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7061" y="3659536"/>
            <a:ext cx="664794" cy="664794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81BCBCB6-EA3F-6E13-E3F4-7126FC3C7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781" y="1766324"/>
            <a:ext cx="664794" cy="664794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32C87577-DBF6-1219-D5EC-2B5483654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3521" y="4606142"/>
            <a:ext cx="664794" cy="664794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549E2463-56EB-295F-4504-07F3F9103C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3521" y="5552748"/>
            <a:ext cx="664794" cy="664794"/>
          </a:xfrm>
          <a:prstGeom prst="rect">
            <a:avLst/>
          </a:prstGeom>
        </p:spPr>
      </p:pic>
      <p:grpSp>
        <p:nvGrpSpPr>
          <p:cNvPr id="36" name="Gruppo 35">
            <a:extLst>
              <a:ext uri="{FF2B5EF4-FFF2-40B4-BE49-F238E27FC236}">
                <a16:creationId xmlns:a16="http://schemas.microsoft.com/office/drawing/2014/main" id="{7FDAC631-3050-CCC1-093E-1397C04E7CB0}"/>
              </a:ext>
            </a:extLst>
          </p:cNvPr>
          <p:cNvGrpSpPr/>
          <p:nvPr/>
        </p:nvGrpSpPr>
        <p:grpSpPr>
          <a:xfrm>
            <a:off x="10413997" y="-2"/>
            <a:ext cx="1778003" cy="6858001"/>
            <a:chOff x="10413997" y="-2"/>
            <a:chExt cx="1778003" cy="6858001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51D3A2F7-4C7B-E6D8-264E-0F9F35B54BB0}"/>
                </a:ext>
              </a:extLst>
            </p:cNvPr>
            <p:cNvSpPr/>
            <p:nvPr/>
          </p:nvSpPr>
          <p:spPr>
            <a:xfrm rot="16200000">
              <a:off x="8587791" y="1826206"/>
              <a:ext cx="5430418" cy="177800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028" name="Picture 4" descr="Politecnico di Milano-PoliMI-The Coordinator - BIM4EEB">
              <a:extLst>
                <a:ext uri="{FF2B5EF4-FFF2-40B4-BE49-F238E27FC236}">
                  <a16:creationId xmlns:a16="http://schemas.microsoft.com/office/drawing/2014/main" id="{331C4DBF-4039-5B52-C3E5-EB63CC9F1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4000" y="5628825"/>
              <a:ext cx="1654174" cy="550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F9AB444D-7A5B-DA85-663F-795A65AED0E2}"/>
                </a:ext>
              </a:extLst>
            </p:cNvPr>
            <p:cNvSpPr/>
            <p:nvPr/>
          </p:nvSpPr>
          <p:spPr>
            <a:xfrm rot="16200000">
              <a:off x="11041060" y="5707061"/>
              <a:ext cx="523875" cy="1778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A164D34-12EB-3EA2-F967-5479DC4C5A81}"/>
              </a:ext>
            </a:extLst>
          </p:cNvPr>
          <p:cNvSpPr txBox="1"/>
          <p:nvPr/>
        </p:nvSpPr>
        <p:spPr>
          <a:xfrm>
            <a:off x="2158611" y="1848351"/>
            <a:ext cx="6197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Gestione completa della Biblioteca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C376AAE-DBD6-5A7E-53AB-258F6DB208CB}"/>
              </a:ext>
            </a:extLst>
          </p:cNvPr>
          <p:cNvSpPr txBox="1"/>
          <p:nvPr/>
        </p:nvSpPr>
        <p:spPr>
          <a:xfrm>
            <a:off x="2158610" y="2796063"/>
            <a:ext cx="5093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RDB per la persistenza dei dati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4582C34-CA8E-DC00-9F8D-E3CC6A7A940D}"/>
              </a:ext>
            </a:extLst>
          </p:cNvPr>
          <p:cNvSpPr txBox="1"/>
          <p:nvPr/>
        </p:nvSpPr>
        <p:spPr>
          <a:xfrm>
            <a:off x="2169037" y="3747856"/>
            <a:ext cx="416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Connessioni simultanee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9A12C81-6863-E215-D5B0-7FA5097E7BDD}"/>
              </a:ext>
            </a:extLst>
          </p:cNvPr>
          <p:cNvSpPr txBox="1"/>
          <p:nvPr/>
        </p:nvSpPr>
        <p:spPr>
          <a:xfrm>
            <a:off x="2158611" y="4699648"/>
            <a:ext cx="415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GUI semplice ed intuitiva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0EFF2EF-5DFA-9C79-508C-2B33D9319A64}"/>
              </a:ext>
            </a:extLst>
          </p:cNvPr>
          <p:cNvSpPr txBox="1"/>
          <p:nvPr/>
        </p:nvSpPr>
        <p:spPr>
          <a:xfrm>
            <a:off x="2169037" y="5651440"/>
            <a:ext cx="468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Notifiche mail automatizzate</a:t>
            </a:r>
          </a:p>
        </p:txBody>
      </p:sp>
    </p:spTree>
    <p:extLst>
      <p:ext uri="{BB962C8B-B14F-4D97-AF65-F5344CB8AC3E}">
        <p14:creationId xmlns:p14="http://schemas.microsoft.com/office/powerpoint/2010/main" val="3045262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114C6-D8EE-F591-D426-0A687C9DA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B4BDC-1658-4DF3-E6D4-806912B7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/>
          <a:p>
            <a:r>
              <a:rPr lang="it-IT" b="1" dirty="0"/>
              <a:t>Architettura Generale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7101BD-CAE8-BC79-64D7-B4F466D7D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257800" cy="372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Persistenza dati in DB relazionale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sz="2400" i="1" dirty="0"/>
              <a:t>3 entità </a:t>
            </a:r>
            <a:r>
              <a:rPr lang="it-IT" sz="2400" dirty="0"/>
              <a:t>da gestire</a:t>
            </a:r>
          </a:p>
          <a:p>
            <a:pPr lvl="1">
              <a:buClr>
                <a:srgbClr val="00B0F0"/>
              </a:buClr>
            </a:pPr>
            <a:r>
              <a:rPr lang="it-IT" sz="2000" i="1" dirty="0"/>
              <a:t>Book </a:t>
            </a:r>
            <a:r>
              <a:rPr lang="it-IT" sz="2000" dirty="0"/>
              <a:t>(libro)</a:t>
            </a:r>
            <a:endParaRPr lang="it-IT" sz="2000" i="1" dirty="0"/>
          </a:p>
          <a:p>
            <a:pPr lvl="1">
              <a:buClr>
                <a:srgbClr val="00B0F0"/>
              </a:buClr>
            </a:pPr>
            <a:r>
              <a:rPr lang="it-IT" sz="2000" i="1" dirty="0"/>
              <a:t>Customer </a:t>
            </a:r>
            <a:r>
              <a:rPr lang="it-IT" sz="2000" dirty="0"/>
              <a:t>(cliente)</a:t>
            </a:r>
            <a:endParaRPr lang="it-IT" sz="2000" i="1" dirty="0"/>
          </a:p>
          <a:p>
            <a:pPr lvl="1">
              <a:buClr>
                <a:srgbClr val="00B0F0"/>
              </a:buClr>
            </a:pPr>
            <a:r>
              <a:rPr lang="it-IT" sz="2000" i="1" dirty="0"/>
              <a:t>Lends</a:t>
            </a:r>
            <a:r>
              <a:rPr lang="it-IT" sz="2000" dirty="0"/>
              <a:t> (prestiti)</a:t>
            </a:r>
            <a:endParaRPr lang="it-IT" sz="2000" i="1" dirty="0"/>
          </a:p>
          <a:p>
            <a:pPr marL="0" indent="0">
              <a:buNone/>
            </a:pPr>
            <a:endParaRPr lang="it-IT" sz="500" dirty="0"/>
          </a:p>
          <a:p>
            <a:pPr marL="0" indent="0">
              <a:buNone/>
            </a:pPr>
            <a:r>
              <a:rPr lang="it-IT" sz="2400" i="1" dirty="0"/>
              <a:t>2 eseguibili</a:t>
            </a:r>
          </a:p>
          <a:p>
            <a:pPr lvl="1">
              <a:buClr>
                <a:srgbClr val="00B0F0"/>
              </a:buClr>
            </a:pPr>
            <a:r>
              <a:rPr lang="it-IT" sz="2000" dirty="0"/>
              <a:t>1 server (</a:t>
            </a:r>
            <a:r>
              <a:rPr lang="it-IT" sz="2000" i="1" dirty="0"/>
              <a:t>Server</a:t>
            </a:r>
            <a:r>
              <a:rPr lang="it-IT" sz="2000" dirty="0"/>
              <a:t>)</a:t>
            </a:r>
          </a:p>
          <a:p>
            <a:pPr lvl="1">
              <a:buClr>
                <a:srgbClr val="00B0F0"/>
              </a:buClr>
            </a:pPr>
            <a:r>
              <a:rPr lang="it-IT" sz="2000" dirty="0"/>
              <a:t>1 o più client (</a:t>
            </a:r>
            <a:r>
              <a:rPr lang="it-IT" sz="2000" i="1" dirty="0"/>
              <a:t>LibraryApplication</a:t>
            </a:r>
            <a:r>
              <a:rPr lang="it-IT" sz="2000" dirty="0"/>
              <a:t>)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086C469-3893-C3A5-E409-22B2099CF927}"/>
              </a:ext>
            </a:extLst>
          </p:cNvPr>
          <p:cNvGrpSpPr/>
          <p:nvPr/>
        </p:nvGrpSpPr>
        <p:grpSpPr>
          <a:xfrm>
            <a:off x="10413997" y="-2"/>
            <a:ext cx="1778003" cy="6858001"/>
            <a:chOff x="10413997" y="-2"/>
            <a:chExt cx="1778003" cy="6858001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84C318F-814A-B2EA-AA0D-0ED6E41F64B8}"/>
                </a:ext>
              </a:extLst>
            </p:cNvPr>
            <p:cNvSpPr/>
            <p:nvPr/>
          </p:nvSpPr>
          <p:spPr>
            <a:xfrm rot="16200000">
              <a:off x="8587791" y="1826206"/>
              <a:ext cx="5430418" cy="177800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1" name="Picture 4" descr="Politecnico di Milano-PoliMI-The Coordinator - BIM4EEB">
              <a:extLst>
                <a:ext uri="{FF2B5EF4-FFF2-40B4-BE49-F238E27FC236}">
                  <a16:creationId xmlns:a16="http://schemas.microsoft.com/office/drawing/2014/main" id="{0813BBD5-3ACA-DAAB-B29F-1785B0C18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4000" y="5628825"/>
              <a:ext cx="1654174" cy="550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FEEC04A4-2E3B-5555-67D4-153CD4DC3FB3}"/>
                </a:ext>
              </a:extLst>
            </p:cNvPr>
            <p:cNvSpPr/>
            <p:nvPr/>
          </p:nvSpPr>
          <p:spPr>
            <a:xfrm rot="16200000">
              <a:off x="11041060" y="5707061"/>
              <a:ext cx="523875" cy="1778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19" name="Immagine 18" descr="Immagine che contiene schermata, Blu elettrico, blu, Blu intenso&#10;&#10;Descrizione generata automaticamente">
            <a:extLst>
              <a:ext uri="{FF2B5EF4-FFF2-40B4-BE49-F238E27FC236}">
                <a16:creationId xmlns:a16="http://schemas.microsoft.com/office/drawing/2014/main" id="{82CC6803-1F80-B68D-1A66-5AF12FC55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611" y="1299562"/>
            <a:ext cx="2285963" cy="5034561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6D0B7BD3-8BA1-16B2-7BF3-CC1DD1491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588" y="1549405"/>
            <a:ext cx="1012821" cy="1012821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A256ABCC-1F5F-5180-E449-8350346CBA20}"/>
              </a:ext>
            </a:extLst>
          </p:cNvPr>
          <p:cNvGrpSpPr/>
          <p:nvPr/>
        </p:nvGrpSpPr>
        <p:grpSpPr>
          <a:xfrm>
            <a:off x="3948545" y="2697164"/>
            <a:ext cx="2079554" cy="1012821"/>
            <a:chOff x="3948545" y="2697164"/>
            <a:chExt cx="2079554" cy="1012821"/>
          </a:xfrm>
        </p:grpSpPr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F361FC0B-4D19-6E59-1516-57606C42D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5278" y="2697164"/>
              <a:ext cx="1012821" cy="1012821"/>
            </a:xfrm>
            <a:prstGeom prst="rect">
              <a:avLst/>
            </a:prstGeom>
          </p:spPr>
        </p:pic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FF02BEFD-D9F0-49CA-8015-7BD3204A5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33153"/>
            <a:stretch/>
          </p:blipFill>
          <p:spPr>
            <a:xfrm>
              <a:off x="3948545" y="2697164"/>
              <a:ext cx="1911934" cy="1012821"/>
            </a:xfrm>
            <a:prstGeom prst="rect">
              <a:avLst/>
            </a:prstGeom>
          </p:spPr>
        </p:pic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3356CA84-70D1-5EE7-37B8-F1D804B763D6}"/>
              </a:ext>
            </a:extLst>
          </p:cNvPr>
          <p:cNvGrpSpPr/>
          <p:nvPr/>
        </p:nvGrpSpPr>
        <p:grpSpPr>
          <a:xfrm>
            <a:off x="4387057" y="4122955"/>
            <a:ext cx="2114178" cy="2006871"/>
            <a:chOff x="4387057" y="4122955"/>
            <a:chExt cx="2114178" cy="2006871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5E1541D0-6DF0-C9EE-3CF9-FCC4937C907A}"/>
                </a:ext>
              </a:extLst>
            </p:cNvPr>
            <p:cNvGrpSpPr/>
            <p:nvPr/>
          </p:nvGrpSpPr>
          <p:grpSpPr>
            <a:xfrm>
              <a:off x="4387057" y="4122955"/>
              <a:ext cx="2079554" cy="1012821"/>
              <a:chOff x="3948545" y="2697164"/>
              <a:chExt cx="2079554" cy="1012821"/>
            </a:xfrm>
          </p:grpSpPr>
          <p:pic>
            <p:nvPicPr>
              <p:cNvPr id="25" name="Immagine 24">
                <a:extLst>
                  <a:ext uri="{FF2B5EF4-FFF2-40B4-BE49-F238E27FC236}">
                    <a16:creationId xmlns:a16="http://schemas.microsoft.com/office/drawing/2014/main" id="{AC9FE81C-3691-C532-EB5A-9666216CC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5278" y="2697164"/>
                <a:ext cx="1012821" cy="1012821"/>
              </a:xfrm>
              <a:prstGeom prst="rect">
                <a:avLst/>
              </a:prstGeom>
            </p:spPr>
          </p:pic>
          <p:pic>
            <p:nvPicPr>
              <p:cNvPr id="26" name="Immagine 25">
                <a:extLst>
                  <a:ext uri="{FF2B5EF4-FFF2-40B4-BE49-F238E27FC236}">
                    <a16:creationId xmlns:a16="http://schemas.microsoft.com/office/drawing/2014/main" id="{DD477B71-8B9F-AC61-F5EA-629D2F9E5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33153"/>
              <a:stretch/>
            </p:blipFill>
            <p:spPr>
              <a:xfrm>
                <a:off x="3948545" y="2697164"/>
                <a:ext cx="1911934" cy="1012821"/>
              </a:xfrm>
              <a:prstGeom prst="rect">
                <a:avLst/>
              </a:prstGeom>
            </p:spPr>
          </p:pic>
        </p:grpSp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09F0CD86-418D-7ACF-E878-F8FFE01A7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8491" r="33153"/>
            <a:stretch/>
          </p:blipFill>
          <p:spPr>
            <a:xfrm rot="5400000">
              <a:off x="5482000" y="4619980"/>
              <a:ext cx="1025650" cy="1012821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0DE2504D-F0B7-215B-82B6-EFC02C972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0070"/>
            <a:stretch/>
          </p:blipFill>
          <p:spPr>
            <a:xfrm>
              <a:off x="5953991" y="5117005"/>
              <a:ext cx="505699" cy="1012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220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06006-F009-C3E9-F2AD-E76CF83C7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0FC84-C2E8-A69D-DBBD-5ACA3D00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/>
          <a:p>
            <a:r>
              <a:rPr lang="it-IT" b="1" dirty="0"/>
              <a:t>Comunicazione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9EE63-047B-5836-9928-7B9BBB8C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196"/>
            <a:ext cx="6105808" cy="372312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it-IT" sz="2400" dirty="0"/>
              <a:t>Scambio di oggetti </a:t>
            </a:r>
            <a:r>
              <a:rPr lang="it-IT" sz="2400" i="1" dirty="0"/>
              <a:t>serializzabili</a:t>
            </a:r>
          </a:p>
          <a:p>
            <a:pPr>
              <a:buClr>
                <a:srgbClr val="00B0F0"/>
              </a:buClr>
            </a:pPr>
            <a:r>
              <a:rPr lang="it-IT" sz="2400" dirty="0"/>
              <a:t>Factory pattern per creare messaggi</a:t>
            </a:r>
            <a:endParaRPr lang="it-IT" sz="200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5374B5AE-E22C-9852-792A-D0860D5540AB}"/>
              </a:ext>
            </a:extLst>
          </p:cNvPr>
          <p:cNvGrpSpPr/>
          <p:nvPr/>
        </p:nvGrpSpPr>
        <p:grpSpPr>
          <a:xfrm>
            <a:off x="10413997" y="-2"/>
            <a:ext cx="1778003" cy="6858001"/>
            <a:chOff x="10413997" y="-2"/>
            <a:chExt cx="1778003" cy="6858001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13DE1803-3CDC-20FE-21FA-8AC750E50794}"/>
                </a:ext>
              </a:extLst>
            </p:cNvPr>
            <p:cNvSpPr/>
            <p:nvPr/>
          </p:nvSpPr>
          <p:spPr>
            <a:xfrm rot="16200000">
              <a:off x="8587791" y="1826206"/>
              <a:ext cx="5430418" cy="177800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1" name="Picture 4" descr="Politecnico di Milano-PoliMI-The Coordinator - BIM4EEB">
              <a:extLst>
                <a:ext uri="{FF2B5EF4-FFF2-40B4-BE49-F238E27FC236}">
                  <a16:creationId xmlns:a16="http://schemas.microsoft.com/office/drawing/2014/main" id="{BAC0D75F-B90C-DFA4-EC75-6A521046C1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4000" y="5628825"/>
              <a:ext cx="1654174" cy="550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8C020EE0-D21C-4960-B829-A780FA61C924}"/>
                </a:ext>
              </a:extLst>
            </p:cNvPr>
            <p:cNvSpPr/>
            <p:nvPr/>
          </p:nvSpPr>
          <p:spPr>
            <a:xfrm rot="16200000">
              <a:off x="11041060" y="5707061"/>
              <a:ext cx="523875" cy="1778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112EE07C-D09D-EA2B-9894-EF9D40ED3B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 t="13650" r="1443" b="3911"/>
          <a:stretch/>
        </p:blipFill>
        <p:spPr>
          <a:xfrm>
            <a:off x="1180409" y="2941477"/>
            <a:ext cx="8398157" cy="312299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2EE372F-ACD4-FE27-DDEB-014C6DD90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008" y="1615914"/>
            <a:ext cx="1597661" cy="159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2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0646D-110D-24EE-0385-16451CCC2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76B1D5-959A-6EC7-FEDC-56667DA8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/>
          <a:p>
            <a:r>
              <a:rPr lang="it-IT" b="1" dirty="0"/>
              <a:t>Base di Dati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AB9A919C-15F7-EF8B-608D-2207F9D0CAAD}"/>
              </a:ext>
            </a:extLst>
          </p:cNvPr>
          <p:cNvGrpSpPr/>
          <p:nvPr/>
        </p:nvGrpSpPr>
        <p:grpSpPr>
          <a:xfrm>
            <a:off x="10413997" y="-2"/>
            <a:ext cx="1778003" cy="6858001"/>
            <a:chOff x="10413997" y="-2"/>
            <a:chExt cx="1778003" cy="6858001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B8168AA2-38AC-4B94-5C18-9A6CE05393AF}"/>
                </a:ext>
              </a:extLst>
            </p:cNvPr>
            <p:cNvSpPr/>
            <p:nvPr/>
          </p:nvSpPr>
          <p:spPr>
            <a:xfrm rot="16200000">
              <a:off x="8587791" y="1826206"/>
              <a:ext cx="5430418" cy="177800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1" name="Picture 4" descr="Politecnico di Milano-PoliMI-The Coordinator - BIM4EEB">
              <a:extLst>
                <a:ext uri="{FF2B5EF4-FFF2-40B4-BE49-F238E27FC236}">
                  <a16:creationId xmlns:a16="http://schemas.microsoft.com/office/drawing/2014/main" id="{65C6D6E6-5A42-82AE-6731-5DFD4362B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4000" y="5628825"/>
              <a:ext cx="1654174" cy="550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07B7F4B9-768C-4D20-559E-F1556CFD658A}"/>
                </a:ext>
              </a:extLst>
            </p:cNvPr>
            <p:cNvSpPr/>
            <p:nvPr/>
          </p:nvSpPr>
          <p:spPr>
            <a:xfrm rot="16200000">
              <a:off x="11041060" y="5707061"/>
              <a:ext cx="523875" cy="1778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9CA1507-D727-8990-A743-70DFB263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979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Le entità diventano 3 tabelle:</a:t>
            </a:r>
          </a:p>
          <a:p>
            <a:pPr>
              <a:buClr>
                <a:srgbClr val="00B0F0"/>
              </a:buClr>
            </a:pPr>
            <a:r>
              <a:rPr lang="it-IT" sz="2400" dirty="0"/>
              <a:t>Ogni entità ha </a:t>
            </a:r>
            <a:r>
              <a:rPr lang="it-IT" sz="2400" i="1" dirty="0"/>
              <a:t>id</a:t>
            </a:r>
            <a:r>
              <a:rPr lang="it-IT" sz="2400" dirty="0"/>
              <a:t> univoco</a:t>
            </a:r>
          </a:p>
          <a:p>
            <a:pPr>
              <a:buClr>
                <a:srgbClr val="00B0F0"/>
              </a:buClr>
            </a:pPr>
            <a:r>
              <a:rPr lang="it-IT" sz="2400" i="1" dirty="0"/>
              <a:t>Lends</a:t>
            </a:r>
            <a:r>
              <a:rPr lang="it-IT" sz="2400" dirty="0"/>
              <a:t> ha 2 </a:t>
            </a:r>
            <a:r>
              <a:rPr lang="it-IT" sz="2400" i="1" dirty="0"/>
              <a:t>foreign keys</a:t>
            </a:r>
            <a:r>
              <a:rPr lang="it-IT" sz="2400" dirty="0"/>
              <a:t>, una per il cliente ed una per il libro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F59EF94-EFC0-74D2-DFCC-D30E05FF0F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8"/>
          <a:stretch/>
        </p:blipFill>
        <p:spPr bwMode="auto">
          <a:xfrm>
            <a:off x="838200" y="3544504"/>
            <a:ext cx="3632808" cy="32028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943026A-9CF8-B3D4-5600-275B1349D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439" y="1226749"/>
            <a:ext cx="4013356" cy="536931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A50DB06-5A4E-EB33-F288-2E31361F5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1292" y="892246"/>
            <a:ext cx="669005" cy="6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18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B117A-FADD-5DA1-8984-ECDDDABE3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E9C0E6-B00F-F0C5-048A-1FA2F34A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/>
          <a:p>
            <a:r>
              <a:rPr lang="it-IT" b="1" dirty="0"/>
              <a:t>Design Patterns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7C4D72FE-788D-252A-78EF-1D93E5499CAC}"/>
              </a:ext>
            </a:extLst>
          </p:cNvPr>
          <p:cNvGrpSpPr/>
          <p:nvPr/>
        </p:nvGrpSpPr>
        <p:grpSpPr>
          <a:xfrm>
            <a:off x="10413997" y="-2"/>
            <a:ext cx="1778003" cy="6858001"/>
            <a:chOff x="10413997" y="-2"/>
            <a:chExt cx="1778003" cy="6858001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E09D77A4-4FAB-DD5A-0C2E-BA8B38C1A2F2}"/>
                </a:ext>
              </a:extLst>
            </p:cNvPr>
            <p:cNvSpPr/>
            <p:nvPr/>
          </p:nvSpPr>
          <p:spPr>
            <a:xfrm rot="16200000">
              <a:off x="8587791" y="1826206"/>
              <a:ext cx="5430418" cy="177800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1" name="Picture 4" descr="Politecnico di Milano-PoliMI-The Coordinator - BIM4EEB">
              <a:extLst>
                <a:ext uri="{FF2B5EF4-FFF2-40B4-BE49-F238E27FC236}">
                  <a16:creationId xmlns:a16="http://schemas.microsoft.com/office/drawing/2014/main" id="{5FB00212-F55B-92F9-3FD0-0D89167E0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4000" y="5628825"/>
              <a:ext cx="1654174" cy="550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1F4DD97-A298-FA55-D690-BF743FBCE159}"/>
                </a:ext>
              </a:extLst>
            </p:cNvPr>
            <p:cNvSpPr/>
            <p:nvPr/>
          </p:nvSpPr>
          <p:spPr>
            <a:xfrm rot="16200000">
              <a:off x="11041060" y="5707061"/>
              <a:ext cx="523875" cy="1778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F6F1C5-FDDA-157F-97BA-B6A00AFC3089}"/>
              </a:ext>
            </a:extLst>
          </p:cNvPr>
          <p:cNvSpPr txBox="1"/>
          <p:nvPr/>
        </p:nvSpPr>
        <p:spPr>
          <a:xfrm>
            <a:off x="995880" y="1783533"/>
            <a:ext cx="3648547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MVC Pattern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30712"/>
                </a:solidFill>
                <a:effectLst/>
              </a:rPr>
              <a:t> </a:t>
            </a:r>
            <a:r>
              <a:rPr lang="it-IT" b="0" i="1" dirty="0">
                <a:solidFill>
                  <a:srgbClr val="030712"/>
                </a:solidFill>
                <a:effectLst/>
              </a:rPr>
              <a:t>Model</a:t>
            </a:r>
            <a:r>
              <a:rPr lang="it-IT" b="0" i="0" dirty="0">
                <a:solidFill>
                  <a:srgbClr val="030712"/>
                </a:solidFill>
                <a:effectLst/>
              </a:rPr>
              <a:t>: entità e logica di business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30712"/>
                </a:solidFill>
                <a:effectLst/>
              </a:rPr>
              <a:t> </a:t>
            </a:r>
            <a:r>
              <a:rPr lang="it-IT" b="0" i="1" dirty="0">
                <a:solidFill>
                  <a:srgbClr val="030712"/>
                </a:solidFill>
                <a:effectLst/>
              </a:rPr>
              <a:t>View</a:t>
            </a:r>
            <a:r>
              <a:rPr lang="it-IT" b="0" i="0" dirty="0">
                <a:solidFill>
                  <a:srgbClr val="030712"/>
                </a:solidFill>
                <a:effectLst/>
              </a:rPr>
              <a:t>: interfaccia utente JavaFX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30712"/>
                </a:solidFill>
                <a:effectLst/>
              </a:rPr>
              <a:t> </a:t>
            </a:r>
            <a:r>
              <a:rPr lang="it-IT" b="0" i="1" dirty="0">
                <a:solidFill>
                  <a:srgbClr val="030712"/>
                </a:solidFill>
                <a:effectLst/>
              </a:rPr>
              <a:t>Controller</a:t>
            </a:r>
            <a:r>
              <a:rPr lang="it-IT" b="0" i="0" dirty="0">
                <a:solidFill>
                  <a:srgbClr val="030712"/>
                </a:solidFill>
                <a:effectLst/>
              </a:rPr>
              <a:t>: gestione interazioni</a:t>
            </a:r>
          </a:p>
          <a:p>
            <a:endParaRPr lang="it-IT" dirty="0"/>
          </a:p>
          <a:p>
            <a:r>
              <a:rPr lang="it-IT" dirty="0"/>
              <a:t>Vantaggi: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30712"/>
                </a:solidFill>
                <a:effectLst/>
              </a:rPr>
              <a:t> Modularità e flessibilità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30712"/>
                </a:solidFill>
                <a:effectLst/>
              </a:rPr>
              <a:t> Separazione responsabilità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30712"/>
                </a:solidFill>
                <a:effectLst/>
              </a:rPr>
              <a:t> Testing facilitato</a:t>
            </a:r>
          </a:p>
          <a:p>
            <a:pPr algn="l"/>
            <a:endParaRPr lang="it-IT" b="0" i="0" dirty="0">
              <a:solidFill>
                <a:srgbClr val="030712"/>
              </a:solidFill>
              <a:effectLst/>
            </a:endParaRP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4EFEDDF-49C8-B859-3231-97CC688943C3}"/>
              </a:ext>
            </a:extLst>
          </p:cNvPr>
          <p:cNvSpPr txBox="1"/>
          <p:nvPr/>
        </p:nvSpPr>
        <p:spPr>
          <a:xfrm>
            <a:off x="5833449" y="1783533"/>
            <a:ext cx="3648546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/>
              <a:t>DAO Pattern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30712"/>
                </a:solidFill>
                <a:effectLst/>
              </a:rPr>
              <a:t> </a:t>
            </a:r>
            <a:r>
              <a:rPr lang="it-IT" i="1" dirty="0">
                <a:solidFill>
                  <a:srgbClr val="030712"/>
                </a:solidFill>
              </a:rPr>
              <a:t>I</a:t>
            </a:r>
            <a:r>
              <a:rPr lang="it-IT" b="0" i="1" dirty="0">
                <a:solidFill>
                  <a:srgbClr val="030712"/>
                </a:solidFill>
                <a:effectLst/>
              </a:rPr>
              <a:t>nterfaccia DAO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30712"/>
                </a:solidFill>
                <a:effectLst/>
              </a:rPr>
              <a:t> </a:t>
            </a:r>
            <a:r>
              <a:rPr lang="it-IT" i="1" dirty="0">
                <a:solidFill>
                  <a:srgbClr val="030712"/>
                </a:solidFill>
              </a:rPr>
              <a:t>I</a:t>
            </a:r>
            <a:r>
              <a:rPr lang="it-IT" b="0" i="1" dirty="0">
                <a:solidFill>
                  <a:srgbClr val="030712"/>
                </a:solidFill>
                <a:effectLst/>
              </a:rPr>
              <a:t>mplementazione DAO</a:t>
            </a:r>
          </a:p>
          <a:p>
            <a:pPr algn="l"/>
            <a:endParaRPr lang="it-IT" dirty="0">
              <a:solidFill>
                <a:srgbClr val="030712"/>
              </a:solidFill>
            </a:endParaRPr>
          </a:p>
          <a:p>
            <a:pPr algn="l"/>
            <a:endParaRPr lang="it-IT" dirty="0">
              <a:solidFill>
                <a:srgbClr val="030712"/>
              </a:solidFill>
            </a:endParaRPr>
          </a:p>
          <a:p>
            <a:pPr algn="l"/>
            <a:r>
              <a:rPr lang="it-IT" b="0" i="0" dirty="0">
                <a:solidFill>
                  <a:srgbClr val="030712"/>
                </a:solidFill>
                <a:effectLst/>
              </a:rPr>
              <a:t>Vantaggi: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30712"/>
                </a:solidFill>
                <a:effectLst/>
              </a:rPr>
              <a:t> Accesso standardizzato al DB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30712"/>
                </a:solidFill>
                <a:effectLst/>
              </a:rPr>
              <a:t> Separazione responsabilità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030712"/>
                </a:solidFill>
                <a:effectLst/>
              </a:rPr>
              <a:t> Riutilizzabilità del codice</a:t>
            </a:r>
          </a:p>
          <a:p>
            <a:pPr algn="l"/>
            <a:endParaRPr lang="it-IT" b="0" i="0" dirty="0">
              <a:solidFill>
                <a:srgbClr val="030712"/>
              </a:solidFill>
              <a:effectLst/>
            </a:endParaRP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0AFA581-760F-52A8-312B-823BF7F0B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66" y="4645855"/>
            <a:ext cx="1654174" cy="165417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3B32746-B920-104E-8EAF-F123F1198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635" y="4645855"/>
            <a:ext cx="1654173" cy="16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3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4426F-2F58-713F-0BD1-054FE88B4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3A61EE-8714-6E2C-0650-D2DE4060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/>
          <a:p>
            <a:r>
              <a:rPr lang="it-IT" b="1" dirty="0"/>
              <a:t>Funzionalità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D5CB98F-F851-4D55-C3AB-CA9A8C011F70}"/>
              </a:ext>
            </a:extLst>
          </p:cNvPr>
          <p:cNvGrpSpPr/>
          <p:nvPr/>
        </p:nvGrpSpPr>
        <p:grpSpPr>
          <a:xfrm>
            <a:off x="10413997" y="-2"/>
            <a:ext cx="1778003" cy="6858001"/>
            <a:chOff x="10413997" y="-2"/>
            <a:chExt cx="1778003" cy="6858001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134042F0-FA3A-58F0-D281-0B2798B58592}"/>
                </a:ext>
              </a:extLst>
            </p:cNvPr>
            <p:cNvSpPr/>
            <p:nvPr/>
          </p:nvSpPr>
          <p:spPr>
            <a:xfrm rot="16200000">
              <a:off x="8587791" y="1826206"/>
              <a:ext cx="5430418" cy="177800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1" name="Picture 4" descr="Politecnico di Milano-PoliMI-The Coordinator - BIM4EEB">
              <a:extLst>
                <a:ext uri="{FF2B5EF4-FFF2-40B4-BE49-F238E27FC236}">
                  <a16:creationId xmlns:a16="http://schemas.microsoft.com/office/drawing/2014/main" id="{9E45B647-5610-1142-0DD9-53C6D3B246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4000" y="5628825"/>
              <a:ext cx="1654174" cy="550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43CD7A8C-3412-4B96-6DE3-AB13695A3499}"/>
                </a:ext>
              </a:extLst>
            </p:cNvPr>
            <p:cNvSpPr/>
            <p:nvPr/>
          </p:nvSpPr>
          <p:spPr>
            <a:xfrm rot="16200000">
              <a:off x="11041060" y="5707061"/>
              <a:ext cx="523875" cy="1778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B09661-2E65-D0B8-8D1A-71D6F6CAA77C}"/>
              </a:ext>
            </a:extLst>
          </p:cNvPr>
          <p:cNvSpPr txBox="1"/>
          <p:nvPr/>
        </p:nvSpPr>
        <p:spPr>
          <a:xfrm>
            <a:off x="1166672" y="1850494"/>
            <a:ext cx="3475179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000" b="1" dirty="0"/>
              <a:t>Gestione Libri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000" b="0" i="0" dirty="0">
                <a:solidFill>
                  <a:srgbClr val="030712"/>
                </a:solidFill>
                <a:effectLst/>
              </a:rPr>
              <a:t> </a:t>
            </a:r>
            <a:r>
              <a:rPr lang="it-IT" sz="2000" b="0" i="1" dirty="0">
                <a:solidFill>
                  <a:srgbClr val="030712"/>
                </a:solidFill>
                <a:effectLst/>
              </a:rPr>
              <a:t>Aggiunta e rimozione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030712"/>
                </a:solidFill>
              </a:rPr>
              <a:t> Ricerca avanzata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000" b="0" i="1" dirty="0">
                <a:solidFill>
                  <a:srgbClr val="030712"/>
                </a:solidFill>
                <a:effectLst/>
              </a:rPr>
              <a:t> </a:t>
            </a:r>
            <a:r>
              <a:rPr lang="it-IT" sz="2000" i="1" dirty="0">
                <a:solidFill>
                  <a:srgbClr val="030712"/>
                </a:solidFill>
              </a:rPr>
              <a:t>Modifica dati</a:t>
            </a:r>
            <a:endParaRPr lang="it-IT" sz="2000" b="0" i="0" dirty="0">
              <a:solidFill>
                <a:srgbClr val="030712"/>
              </a:solidFill>
              <a:effectLst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E5A5CD-7C64-1B69-F74B-E1975780C60A}"/>
              </a:ext>
            </a:extLst>
          </p:cNvPr>
          <p:cNvSpPr txBox="1"/>
          <p:nvPr/>
        </p:nvSpPr>
        <p:spPr>
          <a:xfrm>
            <a:off x="5812563" y="1850495"/>
            <a:ext cx="3475175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000" b="1" dirty="0"/>
              <a:t>Gestione Clienti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000" b="0" i="0" dirty="0">
                <a:solidFill>
                  <a:srgbClr val="030712"/>
                </a:solidFill>
                <a:effectLst/>
              </a:rPr>
              <a:t> </a:t>
            </a:r>
            <a:r>
              <a:rPr lang="it-IT" sz="2000" b="0" i="1" dirty="0">
                <a:solidFill>
                  <a:srgbClr val="030712"/>
                </a:solidFill>
                <a:effectLst/>
              </a:rPr>
              <a:t>Registrazione clienti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000" b="0" i="1" dirty="0">
                <a:solidFill>
                  <a:srgbClr val="030712"/>
                </a:solidFill>
                <a:effectLst/>
              </a:rPr>
              <a:t> Storico prestiti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030712"/>
                </a:solidFill>
              </a:rPr>
              <a:t> Gestione profili</a:t>
            </a:r>
            <a:endParaRPr lang="it-IT" sz="2000" b="0" i="0" dirty="0">
              <a:solidFill>
                <a:srgbClr val="030712"/>
              </a:solidFill>
              <a:effectLst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CAE33C7-7441-FDA8-9FB8-76E0DBFC4D91}"/>
              </a:ext>
            </a:extLst>
          </p:cNvPr>
          <p:cNvSpPr txBox="1"/>
          <p:nvPr/>
        </p:nvSpPr>
        <p:spPr>
          <a:xfrm>
            <a:off x="1211126" y="4106977"/>
            <a:ext cx="3475177" cy="132343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000" b="1" dirty="0"/>
              <a:t>Gestione Prestiti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000" b="0" i="0" dirty="0">
                <a:solidFill>
                  <a:srgbClr val="030712"/>
                </a:solidFill>
                <a:effectLst/>
              </a:rPr>
              <a:t> </a:t>
            </a:r>
            <a:r>
              <a:rPr lang="it-IT" sz="2000" i="1" dirty="0">
                <a:solidFill>
                  <a:srgbClr val="030712"/>
                </a:solidFill>
              </a:rPr>
              <a:t>R</a:t>
            </a:r>
            <a:r>
              <a:rPr lang="it-IT" sz="2000" b="0" i="1" dirty="0">
                <a:solidFill>
                  <a:srgbClr val="030712"/>
                </a:solidFill>
                <a:effectLst/>
              </a:rPr>
              <a:t>egistrazione prestiti</a:t>
            </a:r>
            <a:endParaRPr lang="it-IT" sz="2000" b="0" i="0" dirty="0">
              <a:solidFill>
                <a:srgbClr val="03071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000" b="0" i="0" dirty="0">
                <a:solidFill>
                  <a:srgbClr val="030712"/>
                </a:solidFill>
                <a:effectLst/>
              </a:rPr>
              <a:t> </a:t>
            </a:r>
            <a:r>
              <a:rPr lang="it-IT" sz="2000" i="1" dirty="0">
                <a:solidFill>
                  <a:srgbClr val="030712"/>
                </a:solidFill>
              </a:rPr>
              <a:t>R</a:t>
            </a:r>
            <a:r>
              <a:rPr lang="it-IT" sz="2000" b="0" i="1" dirty="0">
                <a:solidFill>
                  <a:srgbClr val="030712"/>
                </a:solidFill>
                <a:effectLst/>
              </a:rPr>
              <a:t>icerca e modifica</a:t>
            </a:r>
            <a:endParaRPr lang="it-IT" sz="2000" b="0" i="0" dirty="0">
              <a:solidFill>
                <a:srgbClr val="03071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000" b="0" i="0" dirty="0">
                <a:solidFill>
                  <a:srgbClr val="030712"/>
                </a:solidFill>
                <a:effectLst/>
              </a:rPr>
              <a:t> </a:t>
            </a:r>
            <a:r>
              <a:rPr lang="it-IT" sz="2000" i="1" dirty="0">
                <a:solidFill>
                  <a:srgbClr val="030712"/>
                </a:solidFill>
              </a:rPr>
              <a:t>N</a:t>
            </a:r>
            <a:r>
              <a:rPr lang="it-IT" sz="2000" b="0" i="1" dirty="0">
                <a:solidFill>
                  <a:srgbClr val="030712"/>
                </a:solidFill>
                <a:effectLst/>
              </a:rPr>
              <a:t>otifica delle scadenze</a:t>
            </a:r>
            <a:endParaRPr lang="it-IT" sz="2000" b="0" i="0" dirty="0">
              <a:solidFill>
                <a:srgbClr val="030712"/>
              </a:solidFill>
              <a:effectLst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4A9C2D5-5D0E-554A-F65E-48221C66222D}"/>
              </a:ext>
            </a:extLst>
          </p:cNvPr>
          <p:cNvSpPr txBox="1"/>
          <p:nvPr/>
        </p:nvSpPr>
        <p:spPr>
          <a:xfrm>
            <a:off x="5768111" y="4106977"/>
            <a:ext cx="3475176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000" b="1" dirty="0"/>
              <a:t>Statistiche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000" b="0" i="0" dirty="0">
                <a:solidFill>
                  <a:srgbClr val="030712"/>
                </a:solidFill>
                <a:effectLst/>
              </a:rPr>
              <a:t> </a:t>
            </a:r>
            <a:r>
              <a:rPr lang="it-IT" sz="2000" b="0" i="1" dirty="0">
                <a:solidFill>
                  <a:srgbClr val="030712"/>
                </a:solidFill>
                <a:effectLst/>
              </a:rPr>
              <a:t>P</a:t>
            </a:r>
            <a:r>
              <a:rPr lang="it-IT" sz="2000" i="1" dirty="0">
                <a:solidFill>
                  <a:srgbClr val="030712"/>
                </a:solidFill>
              </a:rPr>
              <a:t>restiti per genere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000" b="0" i="1" dirty="0">
                <a:solidFill>
                  <a:srgbClr val="030712"/>
                </a:solidFill>
                <a:effectLst/>
              </a:rPr>
              <a:t> Prestiti per cliente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030712"/>
                </a:solidFill>
              </a:rPr>
              <a:t> Prestiti attivi</a:t>
            </a:r>
            <a:endParaRPr lang="it-IT" sz="2000" b="0" i="0" dirty="0">
              <a:solidFill>
                <a:srgbClr val="030712"/>
              </a:solidFill>
              <a:effectLst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3862C73-5626-B93A-2055-250C503C7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875" y="2751023"/>
            <a:ext cx="755951" cy="75595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CDE37FD-685D-7626-812C-3471D7031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762" y="2751022"/>
            <a:ext cx="755951" cy="75595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5B02A92-6A84-059C-D115-0A24E436E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495" y="5010936"/>
            <a:ext cx="755951" cy="755951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771031DA-0D9F-43AD-A72F-DBAAB1906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761" y="5010937"/>
            <a:ext cx="755951" cy="7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45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EDF73-ACB5-EAAF-B97A-22C05A02D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7655CB-0450-A9EB-C235-0702FB18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/>
          <a:p>
            <a:r>
              <a:rPr lang="it-IT" b="1" dirty="0"/>
              <a:t>Tecnologie utilizzate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DFC655F-C8AC-82C3-B310-4AFEE04D2E10}"/>
              </a:ext>
            </a:extLst>
          </p:cNvPr>
          <p:cNvGrpSpPr/>
          <p:nvPr/>
        </p:nvGrpSpPr>
        <p:grpSpPr>
          <a:xfrm>
            <a:off x="10413997" y="-2"/>
            <a:ext cx="1778003" cy="6858001"/>
            <a:chOff x="10413997" y="-2"/>
            <a:chExt cx="1778003" cy="6858001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546BC507-3DE7-A0AC-EE1F-FCFD5F1F4172}"/>
                </a:ext>
              </a:extLst>
            </p:cNvPr>
            <p:cNvSpPr/>
            <p:nvPr/>
          </p:nvSpPr>
          <p:spPr>
            <a:xfrm rot="16200000">
              <a:off x="8587791" y="1826206"/>
              <a:ext cx="5430418" cy="177800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1" name="Picture 4" descr="Politecnico di Milano-PoliMI-The Coordinator - BIM4EEB">
              <a:extLst>
                <a:ext uri="{FF2B5EF4-FFF2-40B4-BE49-F238E27FC236}">
                  <a16:creationId xmlns:a16="http://schemas.microsoft.com/office/drawing/2014/main" id="{BF45136D-94DB-78DA-379C-5DF719D0E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4000" y="5628825"/>
              <a:ext cx="1654174" cy="550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7460A44F-72EC-1551-1FEC-AA0AC470B4A2}"/>
                </a:ext>
              </a:extLst>
            </p:cNvPr>
            <p:cNvSpPr/>
            <p:nvPr/>
          </p:nvSpPr>
          <p:spPr>
            <a:xfrm rot="16200000">
              <a:off x="11041060" y="5707061"/>
              <a:ext cx="523875" cy="1778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88DE1A-F463-EBA8-3EB6-C724EE4F17BA}"/>
              </a:ext>
            </a:extLst>
          </p:cNvPr>
          <p:cNvSpPr txBox="1"/>
          <p:nvPr/>
        </p:nvSpPr>
        <p:spPr>
          <a:xfrm>
            <a:off x="826758" y="3429000"/>
            <a:ext cx="23810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Java &amp; JavaFX</a:t>
            </a:r>
          </a:p>
          <a:p>
            <a:pPr algn="ctr"/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Core &amp; GUI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C04D34-F9C1-DAF8-536E-1361F50E530D}"/>
              </a:ext>
            </a:extLst>
          </p:cNvPr>
          <p:cNvSpPr txBox="1"/>
          <p:nvPr/>
        </p:nvSpPr>
        <p:spPr>
          <a:xfrm>
            <a:off x="3207819" y="5657015"/>
            <a:ext cx="19464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MySQL</a:t>
            </a:r>
          </a:p>
          <a:p>
            <a:pPr algn="ctr"/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Database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C1F954B-0137-7654-F5BE-DF569B985DC8}"/>
              </a:ext>
            </a:extLst>
          </p:cNvPr>
          <p:cNvSpPr txBox="1"/>
          <p:nvPr/>
        </p:nvSpPr>
        <p:spPr>
          <a:xfrm>
            <a:off x="5154314" y="3426737"/>
            <a:ext cx="19464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Git/GitHub</a:t>
            </a:r>
          </a:p>
          <a:p>
            <a:pPr algn="ctr"/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Version control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2C3059C-0393-58AB-C9EF-63CEA32A141E}"/>
              </a:ext>
            </a:extLst>
          </p:cNvPr>
          <p:cNvSpPr txBox="1"/>
          <p:nvPr/>
        </p:nvSpPr>
        <p:spPr>
          <a:xfrm>
            <a:off x="7100809" y="5657015"/>
            <a:ext cx="23810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Java Mail</a:t>
            </a:r>
          </a:p>
          <a:p>
            <a:pPr algn="ctr"/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Connection to Gmail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5D2FE057-1D31-82F4-34F5-39FCE65AC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382" y="4239647"/>
            <a:ext cx="1417368" cy="141736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4F005969-D8C6-15A0-3C31-E8440039E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876" y="2006521"/>
            <a:ext cx="1417369" cy="1417369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362E3E35-45A1-93E2-EE57-9949E2E90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604" y="2006521"/>
            <a:ext cx="1417368" cy="1417368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21484B4D-DF41-7306-22EE-6EEAC7ADE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8557" y="4285549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6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EFC68-3AB7-8FB7-1D30-5467B7A92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075C45-D3B2-4057-428D-8509BB37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/>
          <a:p>
            <a:r>
              <a:rPr lang="it-IT" b="1" dirty="0"/>
              <a:t>Sicurezza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6AC6F3A1-3D53-7D39-F7E8-F07D02B26628}"/>
              </a:ext>
            </a:extLst>
          </p:cNvPr>
          <p:cNvGrpSpPr/>
          <p:nvPr/>
        </p:nvGrpSpPr>
        <p:grpSpPr>
          <a:xfrm>
            <a:off x="10413997" y="-2"/>
            <a:ext cx="1778003" cy="6858001"/>
            <a:chOff x="10413997" y="-2"/>
            <a:chExt cx="1778003" cy="6858001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7D27B9F0-A20C-13D6-EDD9-226C3785F072}"/>
                </a:ext>
              </a:extLst>
            </p:cNvPr>
            <p:cNvSpPr/>
            <p:nvPr/>
          </p:nvSpPr>
          <p:spPr>
            <a:xfrm rot="16200000">
              <a:off x="8587791" y="1826206"/>
              <a:ext cx="5430418" cy="177800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1" name="Picture 4" descr="Politecnico di Milano-PoliMI-The Coordinator - BIM4EEB">
              <a:extLst>
                <a:ext uri="{FF2B5EF4-FFF2-40B4-BE49-F238E27FC236}">
                  <a16:creationId xmlns:a16="http://schemas.microsoft.com/office/drawing/2014/main" id="{52B4D8B1-CC9A-6B59-7823-9E9F7DFCC6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4000" y="5628825"/>
              <a:ext cx="1654174" cy="550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EA2419A5-8817-87F6-87A7-30002E6FBB1A}"/>
                </a:ext>
              </a:extLst>
            </p:cNvPr>
            <p:cNvSpPr/>
            <p:nvPr/>
          </p:nvSpPr>
          <p:spPr>
            <a:xfrm rot="16200000">
              <a:off x="11041060" y="5707061"/>
              <a:ext cx="523875" cy="17780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1FA8951-86B3-64E0-BF2B-C5E171F5149E}"/>
              </a:ext>
            </a:extLst>
          </p:cNvPr>
          <p:cNvSpPr txBox="1"/>
          <p:nvPr/>
        </p:nvSpPr>
        <p:spPr>
          <a:xfrm>
            <a:off x="838200" y="1586660"/>
            <a:ext cx="8556057" cy="204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ym typeface="Wingdings" panose="05000000000000000000" pitchFamily="2" charset="2"/>
              </a:rPr>
              <a:t>Per l’utilizzo dei server </a:t>
            </a:r>
            <a:r>
              <a:rPr lang="it-IT" sz="2000" b="1" dirty="0">
                <a:sym typeface="Wingdings" panose="05000000000000000000" pitchFamily="2" charset="2"/>
              </a:rPr>
              <a:t>SMTP</a:t>
            </a:r>
            <a:r>
              <a:rPr lang="it-IT" sz="2000" dirty="0">
                <a:sym typeface="Wingdings" panose="05000000000000000000" pitchFamily="2" charset="2"/>
              </a:rPr>
              <a:t> di </a:t>
            </a:r>
            <a:r>
              <a:rPr lang="it-IT" sz="2000" i="1" dirty="0">
                <a:sym typeface="Wingdings" panose="05000000000000000000" pitchFamily="2" charset="2"/>
              </a:rPr>
              <a:t>Gmail</a:t>
            </a:r>
            <a:r>
              <a:rPr lang="it-IT" sz="2000" dirty="0">
                <a:sym typeface="Wingdings" panose="05000000000000000000" pitchFamily="2" charset="2"/>
              </a:rPr>
              <a:t> sono state adottate le seguenti misure:</a:t>
            </a: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ym typeface="Wingdings" panose="05000000000000000000" pitchFamily="2" charset="2"/>
              </a:rPr>
              <a:t>Connessione TLS 1.2 sulla porta 587</a:t>
            </a: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ym typeface="Wingdings" panose="05000000000000000000" pitchFamily="2" charset="2"/>
              </a:rPr>
              <a:t>Autenticazione con App Password di Google</a:t>
            </a:r>
          </a:p>
          <a:p>
            <a:pPr marL="742950" lvl="1" indent="-28575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sym typeface="Wingdings" panose="05000000000000000000" pitchFamily="2" charset="2"/>
              </a:rPr>
              <a:t>Salvataggio credenziali su file di configurazione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BA5A5D66-2821-18A1-3B59-F89D75C97212}"/>
              </a:ext>
            </a:extLst>
          </p:cNvPr>
          <p:cNvGrpSpPr/>
          <p:nvPr/>
        </p:nvGrpSpPr>
        <p:grpSpPr>
          <a:xfrm>
            <a:off x="2449427" y="4017322"/>
            <a:ext cx="6353346" cy="2162032"/>
            <a:chOff x="1890015" y="3429000"/>
            <a:chExt cx="6353346" cy="216203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02E8882-0855-39C7-4169-36C5492C2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798" y="4265469"/>
              <a:ext cx="1325563" cy="1325563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1DFF8F52-D64D-8808-4141-A5D97B889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015" y="4265468"/>
              <a:ext cx="1325563" cy="1325563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9FF5DB3B-AF31-7B88-A381-41DB13403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3221" y="4071670"/>
              <a:ext cx="1152879" cy="1152879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4084C867-D595-8EC4-E039-5C078B0B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13714" y="3429000"/>
              <a:ext cx="1071891" cy="1071891"/>
            </a:xfrm>
            <a:prstGeom prst="rect">
              <a:avLst/>
            </a:prstGeom>
          </p:spPr>
        </p:pic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74DE00D4-E82A-A56A-7194-33EACCB025F4}"/>
                </a:ext>
              </a:extLst>
            </p:cNvPr>
            <p:cNvGrpSpPr/>
            <p:nvPr/>
          </p:nvGrpSpPr>
          <p:grpSpPr>
            <a:xfrm>
              <a:off x="4092796" y="4919074"/>
              <a:ext cx="420917" cy="141358"/>
              <a:chOff x="4027152" y="4919074"/>
              <a:chExt cx="486562" cy="141358"/>
            </a:xfrm>
          </p:grpSpPr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BAFFFE3A-45C8-60A1-17BD-A6A04D1012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68207" t="73503" b="14236"/>
              <a:stretch/>
            </p:blipFill>
            <p:spPr>
              <a:xfrm>
                <a:off x="4147181" y="4919074"/>
                <a:ext cx="366533" cy="141358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7EDC2CA6-2589-9663-35DE-F0E33C2A8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68207" t="73503" b="14236"/>
              <a:stretch/>
            </p:blipFill>
            <p:spPr>
              <a:xfrm rot="10800000">
                <a:off x="4027152" y="4919074"/>
                <a:ext cx="366533" cy="141358"/>
              </a:xfrm>
              <a:prstGeom prst="rect">
                <a:avLst/>
              </a:prstGeom>
            </p:spPr>
          </p:pic>
        </p:grp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F746C1A-AA79-E7A0-5A1A-1CCDBFA50FB0}"/>
                </a:ext>
              </a:extLst>
            </p:cNvPr>
            <p:cNvGrpSpPr/>
            <p:nvPr/>
          </p:nvGrpSpPr>
          <p:grpSpPr>
            <a:xfrm>
              <a:off x="3671878" y="4919074"/>
              <a:ext cx="420917" cy="141358"/>
              <a:chOff x="4027152" y="4919074"/>
              <a:chExt cx="486562" cy="141358"/>
            </a:xfrm>
          </p:grpSpPr>
          <p:pic>
            <p:nvPicPr>
              <p:cNvPr id="19" name="Immagine 18">
                <a:extLst>
                  <a:ext uri="{FF2B5EF4-FFF2-40B4-BE49-F238E27FC236}">
                    <a16:creationId xmlns:a16="http://schemas.microsoft.com/office/drawing/2014/main" id="{9DD08B35-1370-3C2F-6E5B-C8BD86F6D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68207" t="73503" b="14236"/>
              <a:stretch/>
            </p:blipFill>
            <p:spPr>
              <a:xfrm>
                <a:off x="4147181" y="4919074"/>
                <a:ext cx="366533" cy="141358"/>
              </a:xfrm>
              <a:prstGeom prst="rect">
                <a:avLst/>
              </a:prstGeom>
            </p:spPr>
          </p:pic>
          <p:pic>
            <p:nvPicPr>
              <p:cNvPr id="20" name="Immagine 19">
                <a:extLst>
                  <a:ext uri="{FF2B5EF4-FFF2-40B4-BE49-F238E27FC236}">
                    <a16:creationId xmlns:a16="http://schemas.microsoft.com/office/drawing/2014/main" id="{8A5AF2B6-4662-C1FB-79CC-5A47A059E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68207" t="73503" b="14236"/>
              <a:stretch/>
            </p:blipFill>
            <p:spPr>
              <a:xfrm rot="10800000">
                <a:off x="4027152" y="4919074"/>
                <a:ext cx="366533" cy="141358"/>
              </a:xfrm>
              <a:prstGeom prst="rect">
                <a:avLst/>
              </a:prstGeom>
            </p:spPr>
          </p:pic>
        </p:grp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D1934A76-FA3E-9E42-4317-5DAE9FD994F8}"/>
                </a:ext>
              </a:extLst>
            </p:cNvPr>
            <p:cNvGrpSpPr/>
            <p:nvPr/>
          </p:nvGrpSpPr>
          <p:grpSpPr>
            <a:xfrm>
              <a:off x="3271290" y="4919074"/>
              <a:ext cx="420917" cy="141358"/>
              <a:chOff x="4027152" y="4919074"/>
              <a:chExt cx="486562" cy="141358"/>
            </a:xfrm>
          </p:grpSpPr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E941C391-6CB4-3D7F-F825-5523FB3D8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68207" t="73503" b="14236"/>
              <a:stretch/>
            </p:blipFill>
            <p:spPr>
              <a:xfrm>
                <a:off x="4147181" y="4919074"/>
                <a:ext cx="366533" cy="141358"/>
              </a:xfrm>
              <a:prstGeom prst="rect">
                <a:avLst/>
              </a:prstGeom>
            </p:spPr>
          </p:pic>
          <p:pic>
            <p:nvPicPr>
              <p:cNvPr id="23" name="Immagine 22">
                <a:extLst>
                  <a:ext uri="{FF2B5EF4-FFF2-40B4-BE49-F238E27FC236}">
                    <a16:creationId xmlns:a16="http://schemas.microsoft.com/office/drawing/2014/main" id="{097F427B-3087-2357-8195-AA0378178F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68207" t="73503" b="14236"/>
              <a:stretch/>
            </p:blipFill>
            <p:spPr>
              <a:xfrm rot="10800000">
                <a:off x="4027152" y="4919074"/>
                <a:ext cx="366533" cy="141358"/>
              </a:xfrm>
              <a:prstGeom prst="rect">
                <a:avLst/>
              </a:prstGeom>
            </p:spPr>
          </p:pic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4DC69039-DE62-17C3-C501-71829B59D6E6}"/>
                </a:ext>
              </a:extLst>
            </p:cNvPr>
            <p:cNvGrpSpPr/>
            <p:nvPr/>
          </p:nvGrpSpPr>
          <p:grpSpPr>
            <a:xfrm>
              <a:off x="6393045" y="4921406"/>
              <a:ext cx="420917" cy="141358"/>
              <a:chOff x="4027152" y="4919074"/>
              <a:chExt cx="486562" cy="141358"/>
            </a:xfrm>
          </p:grpSpPr>
          <p:pic>
            <p:nvPicPr>
              <p:cNvPr id="25" name="Immagine 24">
                <a:extLst>
                  <a:ext uri="{FF2B5EF4-FFF2-40B4-BE49-F238E27FC236}">
                    <a16:creationId xmlns:a16="http://schemas.microsoft.com/office/drawing/2014/main" id="{8CE1009D-5BFB-2E18-2587-9116B242C5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68207" t="73503" b="14236"/>
              <a:stretch/>
            </p:blipFill>
            <p:spPr>
              <a:xfrm>
                <a:off x="4147181" y="4919074"/>
                <a:ext cx="366533" cy="141358"/>
              </a:xfrm>
              <a:prstGeom prst="rect">
                <a:avLst/>
              </a:prstGeom>
            </p:spPr>
          </p:pic>
          <p:pic>
            <p:nvPicPr>
              <p:cNvPr id="26" name="Immagine 25">
                <a:extLst>
                  <a:ext uri="{FF2B5EF4-FFF2-40B4-BE49-F238E27FC236}">
                    <a16:creationId xmlns:a16="http://schemas.microsoft.com/office/drawing/2014/main" id="{40A69754-63B5-35E3-DF13-54487460A7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68207" t="73503" b="14236"/>
              <a:stretch/>
            </p:blipFill>
            <p:spPr>
              <a:xfrm rot="10800000">
                <a:off x="4027152" y="4919074"/>
                <a:ext cx="366533" cy="141358"/>
              </a:xfrm>
              <a:prstGeom prst="rect">
                <a:avLst/>
              </a:prstGeom>
            </p:spPr>
          </p:pic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1D746A34-2386-DDC3-483D-8F530A46BFF2}"/>
                </a:ext>
              </a:extLst>
            </p:cNvPr>
            <p:cNvGrpSpPr/>
            <p:nvPr/>
          </p:nvGrpSpPr>
          <p:grpSpPr>
            <a:xfrm>
              <a:off x="5972127" y="4921406"/>
              <a:ext cx="420917" cy="141358"/>
              <a:chOff x="4027152" y="4919074"/>
              <a:chExt cx="486562" cy="141358"/>
            </a:xfrm>
          </p:grpSpPr>
          <p:pic>
            <p:nvPicPr>
              <p:cNvPr id="28" name="Immagine 27">
                <a:extLst>
                  <a:ext uri="{FF2B5EF4-FFF2-40B4-BE49-F238E27FC236}">
                    <a16:creationId xmlns:a16="http://schemas.microsoft.com/office/drawing/2014/main" id="{0AE14FBC-86F5-9F94-8564-ABE309060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68207" t="73503" b="14236"/>
              <a:stretch/>
            </p:blipFill>
            <p:spPr>
              <a:xfrm>
                <a:off x="4147181" y="4919074"/>
                <a:ext cx="366533" cy="141358"/>
              </a:xfrm>
              <a:prstGeom prst="rect">
                <a:avLst/>
              </a:prstGeom>
            </p:spPr>
          </p:pic>
          <p:pic>
            <p:nvPicPr>
              <p:cNvPr id="29" name="Immagine 28">
                <a:extLst>
                  <a:ext uri="{FF2B5EF4-FFF2-40B4-BE49-F238E27FC236}">
                    <a16:creationId xmlns:a16="http://schemas.microsoft.com/office/drawing/2014/main" id="{F341E15B-F125-709F-F9F7-3D5C8D8326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68207" t="73503" b="14236"/>
              <a:stretch/>
            </p:blipFill>
            <p:spPr>
              <a:xfrm rot="10800000">
                <a:off x="4027152" y="4919074"/>
                <a:ext cx="366533" cy="141358"/>
              </a:xfrm>
              <a:prstGeom prst="rect">
                <a:avLst/>
              </a:prstGeom>
            </p:spPr>
          </p:pic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12A01BC1-9C93-5062-2C6B-C3A0B6B00CC7}"/>
                </a:ext>
              </a:extLst>
            </p:cNvPr>
            <p:cNvGrpSpPr/>
            <p:nvPr/>
          </p:nvGrpSpPr>
          <p:grpSpPr>
            <a:xfrm>
              <a:off x="5571539" y="4921406"/>
              <a:ext cx="420917" cy="141358"/>
              <a:chOff x="4027152" y="4919074"/>
              <a:chExt cx="486562" cy="141358"/>
            </a:xfrm>
          </p:grpSpPr>
          <p:pic>
            <p:nvPicPr>
              <p:cNvPr id="31" name="Immagine 30">
                <a:extLst>
                  <a:ext uri="{FF2B5EF4-FFF2-40B4-BE49-F238E27FC236}">
                    <a16:creationId xmlns:a16="http://schemas.microsoft.com/office/drawing/2014/main" id="{2AE2F098-69AF-D67F-B326-4768805C7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68207" t="73503" b="14236"/>
              <a:stretch/>
            </p:blipFill>
            <p:spPr>
              <a:xfrm>
                <a:off x="4147181" y="4919074"/>
                <a:ext cx="366533" cy="141358"/>
              </a:xfrm>
              <a:prstGeom prst="rect">
                <a:avLst/>
              </a:prstGeom>
            </p:spPr>
          </p:pic>
          <p:pic>
            <p:nvPicPr>
              <p:cNvPr id="32" name="Immagine 31">
                <a:extLst>
                  <a:ext uri="{FF2B5EF4-FFF2-40B4-BE49-F238E27FC236}">
                    <a16:creationId xmlns:a16="http://schemas.microsoft.com/office/drawing/2014/main" id="{FCEA0AF9-7A4B-1790-2FB8-E4911ABB1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68207" t="73503" b="14236"/>
              <a:stretch/>
            </p:blipFill>
            <p:spPr>
              <a:xfrm rot="10800000">
                <a:off x="4027152" y="4919074"/>
                <a:ext cx="366533" cy="14135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71861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350</Words>
  <Application>Microsoft Macintosh PowerPoint</Application>
  <PresentationFormat>Widescreen</PresentationFormat>
  <Paragraphs>96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Tema di Office</vt:lpstr>
      <vt:lpstr>Library Manager</vt:lpstr>
      <vt:lpstr>Obiettivi del Progetto</vt:lpstr>
      <vt:lpstr>Architettura Generale</vt:lpstr>
      <vt:lpstr>Comunicazione</vt:lpstr>
      <vt:lpstr>Base di Dati</vt:lpstr>
      <vt:lpstr>Design Patterns</vt:lpstr>
      <vt:lpstr>Funzionalità</vt:lpstr>
      <vt:lpstr>Tecnologie utilizzate</vt:lpstr>
      <vt:lpstr>Sicurezza</vt:lpstr>
      <vt:lpstr>Problemi riscontrati</vt:lpstr>
      <vt:lpstr>Considerazioni finali</vt:lpstr>
      <vt:lpstr>Bibliografia e Sitografia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Vianello</dc:creator>
  <cp:lastModifiedBy>Gabriele Vianello</cp:lastModifiedBy>
  <cp:revision>31</cp:revision>
  <dcterms:created xsi:type="dcterms:W3CDTF">2024-12-04T06:37:23Z</dcterms:created>
  <dcterms:modified xsi:type="dcterms:W3CDTF">2025-01-17T06:39:15Z</dcterms:modified>
</cp:coreProperties>
</file>