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2" r:id="rId7"/>
    <p:sldId id="263" r:id="rId8"/>
    <p:sldId id="280" r:id="rId9"/>
    <p:sldId id="271" r:id="rId10"/>
    <p:sldId id="272" r:id="rId11"/>
    <p:sldId id="273" r:id="rId12"/>
    <p:sldId id="274" r:id="rId13"/>
    <p:sldId id="275" r:id="rId14"/>
    <p:sldId id="276" r:id="rId15"/>
    <p:sldId id="277" r:id="rId16"/>
    <p:sldId id="278" r:id="rId17"/>
    <p:sldId id="279" r:id="rId18"/>
    <p:sldId id="265" r:id="rId19"/>
    <p:sldId id="266" r:id="rId20"/>
    <p:sldId id="269" r:id="rId21"/>
    <p:sldId id="281" r:id="rId22"/>
    <p:sldId id="282" r:id="rId23"/>
    <p:sldId id="267"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60C2E-60F1-4CB9-A695-A0728094D5F6}" v="1198" dt="2022-06-14T06:38:5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ea typeface="Calibri" panose="020F0502020204030204"/>
                <a:cs typeface="Calibri" panose="020F0502020204030204"/>
              </a:rPr>
              <a:t>Image based Diabetes (Disease) </a:t>
            </a:r>
            <a:r>
              <a:rPr lang="en-US">
                <a:ea typeface="Calibri" panose="020F0502020204030204"/>
                <a:cs typeface="Calibri" panose="020F0502020204030204"/>
              </a:rPr>
              <a:t>detection using </a:t>
            </a:r>
            <a:r>
              <a:rPr lang="en-US" dirty="0">
                <a:ea typeface="Calibri" panose="020F0502020204030204"/>
                <a:cs typeface="Calibri" panose="020F0502020204030204"/>
              </a:rPr>
              <a:t>Retinal Images</a:t>
            </a:r>
            <a:br>
              <a:rPr lang="en-US" dirty="0">
                <a:ea typeface="Calibri" panose="020F0502020204030204"/>
                <a:cs typeface="Calibri" panose="020F0502020204030204"/>
              </a:rPr>
            </a:br>
            <a:r>
              <a:rPr lang="en-US" sz="3200" dirty="0">
                <a:ea typeface="Calibri" panose="020F0502020204030204"/>
                <a:cs typeface="Calibri" panose="020F0502020204030204"/>
              </a:rPr>
              <a:t>(COMP-5413 Project)</a:t>
            </a:r>
            <a:endParaRPr lang="en-US" sz="3200" dirty="0">
              <a:cs typeface="Calibri Light"/>
            </a:endParaRPr>
          </a:p>
        </p:txBody>
      </p:sp>
      <p:sp>
        <p:nvSpPr>
          <p:cNvPr id="3" name="Subtitle 2"/>
          <p:cNvSpPr>
            <a:spLocks noGrp="1"/>
          </p:cNvSpPr>
          <p:nvPr>
            <p:ph type="subTitle" idx="1"/>
          </p:nvPr>
        </p:nvSpPr>
        <p:spPr>
          <a:xfrm>
            <a:off x="1524000" y="3602038"/>
            <a:ext cx="9144000" cy="2991871"/>
          </a:xfrm>
        </p:spPr>
        <p:txBody>
          <a:bodyPr vert="horz" lIns="91440" tIns="45720" rIns="91440" bIns="45720" rtlCol="0" anchor="t">
            <a:normAutofit lnSpcReduction="10000"/>
          </a:bodyPr>
          <a:lstStyle/>
          <a:p>
            <a:endParaRPr lang="en-US" dirty="0">
              <a:cs typeface="Calibri"/>
            </a:endParaRPr>
          </a:p>
          <a:p>
            <a:r>
              <a:rPr lang="en-US" dirty="0">
                <a:cs typeface="Calibri"/>
              </a:rPr>
              <a:t>Presented by:</a:t>
            </a:r>
          </a:p>
          <a:p>
            <a:r>
              <a:rPr lang="en-US" dirty="0" err="1">
                <a:cs typeface="Calibri"/>
              </a:rPr>
              <a:t>Vinen</a:t>
            </a:r>
            <a:r>
              <a:rPr lang="en-US" dirty="0">
                <a:cs typeface="Calibri"/>
              </a:rPr>
              <a:t> Patel (1140413)</a:t>
            </a:r>
            <a:endParaRPr lang="en-US" dirty="0">
              <a:ea typeface="Calibri"/>
              <a:cs typeface="Calibri"/>
            </a:endParaRPr>
          </a:p>
          <a:p>
            <a:r>
              <a:rPr lang="en-US" dirty="0">
                <a:cs typeface="Calibri"/>
              </a:rPr>
              <a:t>Rushi Patel (1131699)</a:t>
            </a:r>
          </a:p>
          <a:p>
            <a:endParaRPr lang="en-US" dirty="0">
              <a:cs typeface="Calibri"/>
            </a:endParaRPr>
          </a:p>
          <a:p>
            <a:r>
              <a:rPr lang="en-US" dirty="0">
                <a:ea typeface="Calibri" panose="020F0502020204030204"/>
                <a:cs typeface="Calibri"/>
              </a:rPr>
              <a:t>Project Guide:</a:t>
            </a:r>
          </a:p>
          <a:p>
            <a:r>
              <a:rPr lang="en-US" dirty="0">
                <a:ea typeface="Calibri" panose="020F0502020204030204"/>
                <a:cs typeface="Calibri"/>
              </a:rPr>
              <a:t>Dr. Zubair Fadlullah</a:t>
            </a:r>
          </a:p>
          <a:p>
            <a:endParaRPr lang="en-US" dirty="0">
              <a:ea typeface="Calibri" panose="020F0502020204030204"/>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7B9-B399-B9B2-F2BA-FCB630044FDA}"/>
              </a:ext>
            </a:extLst>
          </p:cNvPr>
          <p:cNvSpPr>
            <a:spLocks noGrp="1"/>
          </p:cNvSpPr>
          <p:nvPr>
            <p:ph type="title"/>
          </p:nvPr>
        </p:nvSpPr>
        <p:spPr/>
        <p:txBody>
          <a:bodyPr/>
          <a:lstStyle/>
          <a:p>
            <a:endParaRPr lang="en-US"/>
          </a:p>
        </p:txBody>
      </p:sp>
      <p:pic>
        <p:nvPicPr>
          <p:cNvPr id="4" name="Picture 4" descr="Shape&#10;&#10;Description automatically generated">
            <a:extLst>
              <a:ext uri="{FF2B5EF4-FFF2-40B4-BE49-F238E27FC236}">
                <a16:creationId xmlns:a16="http://schemas.microsoft.com/office/drawing/2014/main" id="{7FB9CE49-8784-DDC7-C91A-919F25FC63AA}"/>
              </a:ext>
            </a:extLst>
          </p:cNvPr>
          <p:cNvPicPr>
            <a:picLocks noGrp="1" noChangeAspect="1"/>
          </p:cNvPicPr>
          <p:nvPr>
            <p:ph idx="1"/>
          </p:nvPr>
        </p:nvPicPr>
        <p:blipFill>
          <a:blip r:embed="rId2"/>
          <a:stretch>
            <a:fillRect/>
          </a:stretch>
        </p:blipFill>
        <p:spPr>
          <a:xfrm>
            <a:off x="2329143" y="1866574"/>
            <a:ext cx="7096684" cy="4784911"/>
          </a:xfrm>
        </p:spPr>
      </p:pic>
    </p:spTree>
    <p:extLst>
      <p:ext uri="{BB962C8B-B14F-4D97-AF65-F5344CB8AC3E}">
        <p14:creationId xmlns:p14="http://schemas.microsoft.com/office/powerpoint/2010/main" val="100364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FE4F-23E0-8415-2ABE-07FE7A89647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79C4EC-DFC7-D06C-5B31-3C6E1A6164B7}"/>
              </a:ext>
            </a:extLst>
          </p:cNvPr>
          <p:cNvPicPr>
            <a:picLocks noGrp="1" noChangeAspect="1"/>
          </p:cNvPicPr>
          <p:nvPr>
            <p:ph idx="1"/>
          </p:nvPr>
        </p:nvPicPr>
        <p:blipFill>
          <a:blip r:embed="rId2"/>
          <a:stretch>
            <a:fillRect/>
          </a:stretch>
        </p:blipFill>
        <p:spPr>
          <a:xfrm>
            <a:off x="2408705" y="1999364"/>
            <a:ext cx="7228914" cy="4272802"/>
          </a:xfrm>
        </p:spPr>
      </p:pic>
    </p:spTree>
    <p:extLst>
      <p:ext uri="{BB962C8B-B14F-4D97-AF65-F5344CB8AC3E}">
        <p14:creationId xmlns:p14="http://schemas.microsoft.com/office/powerpoint/2010/main" val="316243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3724-5D39-0CE6-70F2-ED52F70EBA4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9FF399F-E292-A9A5-387D-5382AC3A694B}"/>
              </a:ext>
            </a:extLst>
          </p:cNvPr>
          <p:cNvPicPr>
            <a:picLocks noGrp="1" noChangeAspect="1"/>
          </p:cNvPicPr>
          <p:nvPr>
            <p:ph idx="1"/>
          </p:nvPr>
        </p:nvPicPr>
        <p:blipFill>
          <a:blip r:embed="rId2"/>
          <a:stretch>
            <a:fillRect/>
          </a:stretch>
        </p:blipFill>
        <p:spPr>
          <a:xfrm>
            <a:off x="2326061" y="1795977"/>
            <a:ext cx="7170083" cy="4690781"/>
          </a:xfrm>
        </p:spPr>
      </p:pic>
    </p:spTree>
    <p:extLst>
      <p:ext uri="{BB962C8B-B14F-4D97-AF65-F5344CB8AC3E}">
        <p14:creationId xmlns:p14="http://schemas.microsoft.com/office/powerpoint/2010/main" val="5525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8307-E0B2-9871-F074-CC8EB732121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8B17460-65E5-F52E-4957-7E1D3ACD9794}"/>
              </a:ext>
            </a:extLst>
          </p:cNvPr>
          <p:cNvPicPr>
            <a:picLocks noGrp="1" noChangeAspect="1"/>
          </p:cNvPicPr>
          <p:nvPr>
            <p:ph idx="1"/>
          </p:nvPr>
        </p:nvPicPr>
        <p:blipFill>
          <a:blip r:embed="rId2"/>
          <a:stretch>
            <a:fillRect/>
          </a:stretch>
        </p:blipFill>
        <p:spPr>
          <a:xfrm>
            <a:off x="2321300" y="1816147"/>
            <a:ext cx="7280460" cy="4471147"/>
          </a:xfrm>
        </p:spPr>
      </p:pic>
    </p:spTree>
    <p:extLst>
      <p:ext uri="{BB962C8B-B14F-4D97-AF65-F5344CB8AC3E}">
        <p14:creationId xmlns:p14="http://schemas.microsoft.com/office/powerpoint/2010/main" val="282699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D56F-0254-4C24-F4DD-8E2620D01DDF}"/>
              </a:ext>
            </a:extLst>
          </p:cNvPr>
          <p:cNvSpPr>
            <a:spLocks noGrp="1"/>
          </p:cNvSpPr>
          <p:nvPr>
            <p:ph type="title"/>
          </p:nvPr>
        </p:nvSpPr>
        <p:spPr/>
        <p:txBody>
          <a:bodyPr/>
          <a:lstStyle/>
          <a:p>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98CB167B-890D-99B8-2155-F1D13AD72E31}"/>
              </a:ext>
            </a:extLst>
          </p:cNvPr>
          <p:cNvPicPr>
            <a:picLocks noGrp="1" noChangeAspect="1"/>
          </p:cNvPicPr>
          <p:nvPr>
            <p:ph idx="1"/>
          </p:nvPr>
        </p:nvPicPr>
        <p:blipFill>
          <a:blip r:embed="rId2"/>
          <a:stretch>
            <a:fillRect/>
          </a:stretch>
        </p:blipFill>
        <p:spPr>
          <a:xfrm>
            <a:off x="2322699" y="2143919"/>
            <a:ext cx="7143189" cy="4387102"/>
          </a:xfrm>
        </p:spPr>
      </p:pic>
    </p:spTree>
    <p:extLst>
      <p:ext uri="{BB962C8B-B14F-4D97-AF65-F5344CB8AC3E}">
        <p14:creationId xmlns:p14="http://schemas.microsoft.com/office/powerpoint/2010/main" val="372169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436D-31A5-3A5B-717C-7D8FE874DAD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A1CC31A-2C6A-4BA6-430A-65DC1EBC3E3F}"/>
              </a:ext>
            </a:extLst>
          </p:cNvPr>
          <p:cNvPicPr>
            <a:picLocks noGrp="1" noChangeAspect="1"/>
          </p:cNvPicPr>
          <p:nvPr>
            <p:ph idx="1"/>
          </p:nvPr>
        </p:nvPicPr>
        <p:blipFill>
          <a:blip r:embed="rId2"/>
          <a:stretch>
            <a:fillRect/>
          </a:stretch>
        </p:blipFill>
        <p:spPr>
          <a:xfrm>
            <a:off x="2359118" y="2134394"/>
            <a:ext cx="6958292" cy="4518211"/>
          </a:xfrm>
        </p:spPr>
      </p:pic>
    </p:spTree>
    <p:extLst>
      <p:ext uri="{BB962C8B-B14F-4D97-AF65-F5344CB8AC3E}">
        <p14:creationId xmlns:p14="http://schemas.microsoft.com/office/powerpoint/2010/main" val="51959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D20B-261E-93A2-E765-4AACE3CE16FB}"/>
              </a:ext>
            </a:extLst>
          </p:cNvPr>
          <p:cNvSpPr>
            <a:spLocks noGrp="1"/>
          </p:cNvSpPr>
          <p:nvPr>
            <p:ph type="title"/>
          </p:nvPr>
        </p:nvSpPr>
        <p:spPr/>
        <p:txBody>
          <a:bodyPr/>
          <a:lstStyle/>
          <a:p>
            <a:endParaRPr lang="en-US"/>
          </a:p>
        </p:txBody>
      </p:sp>
      <p:pic>
        <p:nvPicPr>
          <p:cNvPr id="4" name="Picture 4" descr="A picture containing shape&#10;&#10;Description automatically generated">
            <a:extLst>
              <a:ext uri="{FF2B5EF4-FFF2-40B4-BE49-F238E27FC236}">
                <a16:creationId xmlns:a16="http://schemas.microsoft.com/office/drawing/2014/main" id="{0A1629A0-717E-2303-D505-D51531F2E883}"/>
              </a:ext>
            </a:extLst>
          </p:cNvPr>
          <p:cNvPicPr>
            <a:picLocks noGrp="1" noChangeAspect="1"/>
          </p:cNvPicPr>
          <p:nvPr>
            <p:ph idx="1"/>
          </p:nvPr>
        </p:nvPicPr>
        <p:blipFill>
          <a:blip r:embed="rId2"/>
          <a:stretch>
            <a:fillRect/>
          </a:stretch>
        </p:blipFill>
        <p:spPr>
          <a:xfrm>
            <a:off x="2389374" y="2305844"/>
            <a:ext cx="6796927" cy="4152900"/>
          </a:xfrm>
        </p:spPr>
      </p:pic>
    </p:spTree>
    <p:extLst>
      <p:ext uri="{BB962C8B-B14F-4D97-AF65-F5344CB8AC3E}">
        <p14:creationId xmlns:p14="http://schemas.microsoft.com/office/powerpoint/2010/main" val="196522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4CC1-1308-6D5B-DB1F-056BD95AD5F3}"/>
              </a:ext>
            </a:extLst>
          </p:cNvPr>
          <p:cNvSpPr>
            <a:spLocks noGrp="1"/>
          </p:cNvSpPr>
          <p:nvPr>
            <p:ph type="title"/>
          </p:nvPr>
        </p:nvSpPr>
        <p:spPr/>
        <p:txBody>
          <a:bodyPr/>
          <a:lstStyle/>
          <a:p>
            <a:endParaRPr lang="en-US"/>
          </a:p>
        </p:txBody>
      </p:sp>
      <p:pic>
        <p:nvPicPr>
          <p:cNvPr id="4" name="Picture 4" descr="A picture containing shape&#10;&#10;Description automatically generated">
            <a:extLst>
              <a:ext uri="{FF2B5EF4-FFF2-40B4-BE49-F238E27FC236}">
                <a16:creationId xmlns:a16="http://schemas.microsoft.com/office/drawing/2014/main" id="{EA2CA655-5F77-6133-538C-886E7233DEC1}"/>
              </a:ext>
            </a:extLst>
          </p:cNvPr>
          <p:cNvPicPr>
            <a:picLocks noGrp="1" noChangeAspect="1"/>
          </p:cNvPicPr>
          <p:nvPr>
            <p:ph idx="1"/>
          </p:nvPr>
        </p:nvPicPr>
        <p:blipFill>
          <a:blip r:embed="rId2"/>
          <a:stretch>
            <a:fillRect/>
          </a:stretch>
        </p:blipFill>
        <p:spPr>
          <a:xfrm>
            <a:off x="2870948" y="2132714"/>
            <a:ext cx="6573369" cy="3950072"/>
          </a:xfrm>
        </p:spPr>
      </p:pic>
    </p:spTree>
    <p:extLst>
      <p:ext uri="{BB962C8B-B14F-4D97-AF65-F5344CB8AC3E}">
        <p14:creationId xmlns:p14="http://schemas.microsoft.com/office/powerpoint/2010/main" val="159934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F4F0-43DD-3D1F-0013-A23F4B46288F}"/>
              </a:ext>
            </a:extLst>
          </p:cNvPr>
          <p:cNvSpPr>
            <a:spLocks noGrp="1"/>
          </p:cNvSpPr>
          <p:nvPr>
            <p:ph type="title"/>
          </p:nvPr>
        </p:nvSpPr>
        <p:spPr/>
        <p:txBody>
          <a:bodyPr/>
          <a:lstStyle/>
          <a:p>
            <a:pPr algn="ctr"/>
            <a:r>
              <a:rPr lang="en-US" b="1" dirty="0">
                <a:ea typeface="Calibri Light"/>
                <a:cs typeface="Calibri Light"/>
              </a:rPr>
              <a:t>Cont...</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F372C258-2ED3-AADC-C036-9F24E2F72300}"/>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Federated learning or FL</a:t>
            </a:r>
            <a:r>
              <a:rPr lang="en-US" dirty="0">
                <a:ea typeface="+mn-lt"/>
                <a:cs typeface="+mn-lt"/>
              </a:rPr>
              <a:t> (sometimes referred to as </a:t>
            </a:r>
            <a:r>
              <a:rPr lang="en-US" b="1" dirty="0">
                <a:ea typeface="+mn-lt"/>
                <a:cs typeface="+mn-lt"/>
              </a:rPr>
              <a:t>collaborative learning</a:t>
            </a:r>
            <a:r>
              <a:rPr lang="en-US" dirty="0">
                <a:ea typeface="+mn-lt"/>
                <a:cs typeface="+mn-lt"/>
              </a:rPr>
              <a:t>) is an emerging approach used to train a decentralized machine learning model (deep neural networks) across multiple edge devices.</a:t>
            </a:r>
            <a:endParaRPr lang="en-US" dirty="0">
              <a:ea typeface="Calibri"/>
              <a:cs typeface="Calibri"/>
            </a:endParaRPr>
          </a:p>
          <a:p>
            <a:pPr algn="just"/>
            <a:endParaRPr lang="en-US" dirty="0">
              <a:ea typeface="Calibri"/>
              <a:cs typeface="Calibri"/>
            </a:endParaRPr>
          </a:p>
          <a:p>
            <a:pPr algn="just"/>
            <a:endParaRPr lang="en-US" dirty="0">
              <a:ea typeface="Calibri"/>
              <a:cs typeface="Calibri"/>
            </a:endParaRPr>
          </a:p>
        </p:txBody>
      </p:sp>
    </p:spTree>
    <p:extLst>
      <p:ext uri="{BB962C8B-B14F-4D97-AF65-F5344CB8AC3E}">
        <p14:creationId xmlns:p14="http://schemas.microsoft.com/office/powerpoint/2010/main" val="370529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FEC7-81B7-394A-1110-8BCF67593EF2}"/>
              </a:ext>
            </a:extLst>
          </p:cNvPr>
          <p:cNvSpPr>
            <a:spLocks noGrp="1"/>
          </p:cNvSpPr>
          <p:nvPr>
            <p:ph type="title"/>
          </p:nvPr>
        </p:nvSpPr>
        <p:spPr/>
        <p:txBody>
          <a:bodyPr/>
          <a:lstStyle/>
          <a:p>
            <a:pPr algn="ctr"/>
            <a:r>
              <a:rPr lang="en-US" b="1" dirty="0">
                <a:ea typeface="Calibri Light"/>
                <a:cs typeface="Calibri Light"/>
              </a:rPr>
              <a:t>Cont...</a:t>
            </a:r>
          </a:p>
        </p:txBody>
      </p:sp>
      <p:sp>
        <p:nvSpPr>
          <p:cNvPr id="3" name="Content Placeholder 2">
            <a:extLst>
              <a:ext uri="{FF2B5EF4-FFF2-40B4-BE49-F238E27FC236}">
                <a16:creationId xmlns:a16="http://schemas.microsoft.com/office/drawing/2014/main" id="{4DC33B25-2C95-5FA1-D1B1-775804D83199}"/>
              </a:ext>
            </a:extLst>
          </p:cNvPr>
          <p:cNvSpPr>
            <a:spLocks noGrp="1"/>
          </p:cNvSpPr>
          <p:nvPr>
            <p:ph idx="1"/>
          </p:nvPr>
        </p:nvSpPr>
        <p:spPr/>
        <p:txBody>
          <a:bodyPr vert="horz" lIns="91440" tIns="45720" rIns="91440" bIns="45720" rtlCol="0" anchor="t">
            <a:normAutofit/>
          </a:bodyPr>
          <a:lstStyle/>
          <a:p>
            <a:pPr algn="just"/>
            <a:r>
              <a:rPr lang="en-US" dirty="0">
                <a:ea typeface="Calibri"/>
                <a:cs typeface="Calibri"/>
              </a:rPr>
              <a:t>This creates an alternative to the traditional centralized approach to building machine learning models where data from different sources is collected and stored on one server, and then the model is trained on a single server too.</a:t>
            </a:r>
            <a:endParaRPr lang="en-US" dirty="0">
              <a:ea typeface="+mn-lt"/>
              <a:cs typeface="+mn-lt"/>
            </a:endParaRPr>
          </a:p>
          <a:p>
            <a:pPr algn="just"/>
            <a:r>
              <a:rPr lang="en-US" dirty="0">
                <a:ea typeface="Calibri"/>
                <a:cs typeface="Calibri"/>
              </a:rPr>
              <a:t>In simple terms, with federated learning, it is not data that moves to a model but it is a model that moves to data, meaning training is happening from user interaction with end devices.</a:t>
            </a:r>
          </a:p>
        </p:txBody>
      </p:sp>
    </p:spTree>
    <p:extLst>
      <p:ext uri="{BB962C8B-B14F-4D97-AF65-F5344CB8AC3E}">
        <p14:creationId xmlns:p14="http://schemas.microsoft.com/office/powerpoint/2010/main" val="212000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DD84-34D7-FCE0-4B4E-F7A4F1422F33}"/>
              </a:ext>
            </a:extLst>
          </p:cNvPr>
          <p:cNvSpPr>
            <a:spLocks noGrp="1"/>
          </p:cNvSpPr>
          <p:nvPr>
            <p:ph type="title"/>
          </p:nvPr>
        </p:nvSpPr>
        <p:spPr/>
        <p:txBody>
          <a:bodyPr/>
          <a:lstStyle/>
          <a:p>
            <a:pPr algn="ctr"/>
            <a:r>
              <a:rPr lang="en-US" b="1" dirty="0">
                <a:ea typeface="Calibri Light"/>
                <a:cs typeface="Calibri Light"/>
              </a:rPr>
              <a:t>Problem Statement</a:t>
            </a:r>
          </a:p>
        </p:txBody>
      </p:sp>
      <p:sp>
        <p:nvSpPr>
          <p:cNvPr id="3" name="Content Placeholder 2">
            <a:extLst>
              <a:ext uri="{FF2B5EF4-FFF2-40B4-BE49-F238E27FC236}">
                <a16:creationId xmlns:a16="http://schemas.microsoft.com/office/drawing/2014/main" id="{E78C6B4A-4317-CEBA-A281-D51AE1C1D769}"/>
              </a:ext>
            </a:extLst>
          </p:cNvPr>
          <p:cNvSpPr>
            <a:spLocks noGrp="1"/>
          </p:cNvSpPr>
          <p:nvPr>
            <p:ph idx="1"/>
          </p:nvPr>
        </p:nvSpPr>
        <p:spPr/>
        <p:txBody>
          <a:bodyPr vert="horz" lIns="91440" tIns="45720" rIns="91440" bIns="45720" rtlCol="0" anchor="t">
            <a:normAutofit/>
          </a:bodyPr>
          <a:lstStyle/>
          <a:p>
            <a:pPr algn="just"/>
            <a:r>
              <a:rPr lang="en-US" dirty="0">
                <a:ea typeface="Calibri" panose="020F0502020204030204"/>
                <a:cs typeface="Calibri" panose="020F0502020204030204"/>
              </a:rPr>
              <a:t>Image based Diabetes (Disease) detection using Retinal Images:</a:t>
            </a:r>
            <a:endParaRPr lang="en-US" dirty="0"/>
          </a:p>
          <a:p>
            <a:pPr algn="just"/>
            <a:r>
              <a:rPr lang="en-US" dirty="0">
                <a:ea typeface="Calibri" panose="020F0502020204030204"/>
                <a:cs typeface="Calibri" panose="020F0502020204030204"/>
              </a:rPr>
              <a:t>Vision is the most important human sense. Retinal disease affects millions of people and it may result in loss of vision if proper treatment is not done. That's why we have decided to put some efforts on this definition.</a:t>
            </a:r>
          </a:p>
        </p:txBody>
      </p:sp>
    </p:spTree>
    <p:extLst>
      <p:ext uri="{BB962C8B-B14F-4D97-AF65-F5344CB8AC3E}">
        <p14:creationId xmlns:p14="http://schemas.microsoft.com/office/powerpoint/2010/main" val="39715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F744-F4A3-3262-A340-F73DCEDCE884}"/>
              </a:ext>
            </a:extLst>
          </p:cNvPr>
          <p:cNvSpPr>
            <a:spLocks noGrp="1"/>
          </p:cNvSpPr>
          <p:nvPr>
            <p:ph type="title"/>
          </p:nvPr>
        </p:nvSpPr>
        <p:spPr/>
        <p:txBody>
          <a:bodyPr/>
          <a:lstStyle/>
          <a:p>
            <a:pPr algn="ctr"/>
            <a:r>
              <a:rPr lang="en-US" b="1" dirty="0">
                <a:ea typeface="Calibri Light"/>
                <a:cs typeface="Calibri Light"/>
              </a:rPr>
              <a:t>What we have used </a:t>
            </a:r>
            <a:endParaRPr lang="en-US"/>
          </a:p>
        </p:txBody>
      </p:sp>
      <p:sp>
        <p:nvSpPr>
          <p:cNvPr id="3" name="Content Placeholder 2">
            <a:extLst>
              <a:ext uri="{FF2B5EF4-FFF2-40B4-BE49-F238E27FC236}">
                <a16:creationId xmlns:a16="http://schemas.microsoft.com/office/drawing/2014/main" id="{068F9D4D-D387-63C9-FB5C-CC4D3D83CF57}"/>
              </a:ext>
            </a:extLst>
          </p:cNvPr>
          <p:cNvSpPr>
            <a:spLocks noGrp="1"/>
          </p:cNvSpPr>
          <p:nvPr>
            <p:ph idx="1"/>
          </p:nvPr>
        </p:nvSpPr>
        <p:spPr/>
        <p:txBody>
          <a:bodyPr vert="horz" lIns="91440" tIns="45720" rIns="91440" bIns="45720" rtlCol="0" anchor="t">
            <a:normAutofit fontScale="92500" lnSpcReduction="10000"/>
          </a:bodyPr>
          <a:lstStyle/>
          <a:p>
            <a:pPr algn="just"/>
            <a:r>
              <a:rPr lang="en-US" dirty="0"/>
              <a:t>TensorFlow Federated</a:t>
            </a:r>
            <a:endParaRPr lang="en-US" dirty="0">
              <a:ea typeface="Calibri" panose="020F0502020204030204"/>
              <a:cs typeface="Calibri" panose="020F0502020204030204"/>
            </a:endParaRPr>
          </a:p>
          <a:p>
            <a:pPr algn="just"/>
            <a:r>
              <a:rPr lang="en-US" dirty="0">
                <a:ea typeface="+mn-lt"/>
                <a:cs typeface="+mn-lt"/>
              </a:rPr>
              <a:t>Developed by Google, TensorFlow Federated (TFF) is a Python-based, open-source framework for training machine learning models on decentralized data. This framework has been pioneering the experimentation with federated learning as an approach.</a:t>
            </a:r>
            <a:endParaRPr lang="en-US" dirty="0">
              <a:ea typeface="Calibri" panose="020F0502020204030204"/>
              <a:cs typeface="Calibri" panose="020F0502020204030204"/>
            </a:endParaRPr>
          </a:p>
          <a:p>
            <a:pPr algn="just"/>
            <a:r>
              <a:rPr lang="en-US" dirty="0">
                <a:ea typeface="+mn-lt"/>
                <a:cs typeface="+mn-lt"/>
              </a:rPr>
              <a:t>TFF performs in two main API layers:</a:t>
            </a:r>
            <a:endParaRPr lang="en-US" dirty="0">
              <a:ea typeface="Calibri" panose="020F0502020204030204"/>
              <a:cs typeface="Calibri" panose="020F0502020204030204"/>
            </a:endParaRPr>
          </a:p>
          <a:p>
            <a:pPr algn="just"/>
            <a:r>
              <a:rPr lang="en-US" dirty="0">
                <a:ea typeface="+mn-lt"/>
                <a:cs typeface="+mn-lt"/>
              </a:rPr>
              <a:t>Federated Learning (FL) API offers high-level interfaces that enable developers to plug existing machine learning models to TFF without the need to dive deeply into how federated learning works.</a:t>
            </a:r>
            <a:endParaRPr lang="en-US" dirty="0">
              <a:ea typeface="Calibri" panose="020F0502020204030204"/>
              <a:cs typeface="Calibri" panose="020F0502020204030204"/>
            </a:endParaRPr>
          </a:p>
          <a:p>
            <a:pPr algn="just"/>
            <a:r>
              <a:rPr lang="en-US" dirty="0">
                <a:ea typeface="+mn-lt"/>
                <a:cs typeface="+mn-lt"/>
              </a:rPr>
              <a:t>Federated Core (FC) API offers low-level interfaces that provide opportunities to build novel federated algorithms.</a:t>
            </a:r>
            <a:endParaRPr lang="en-US" dirty="0">
              <a:ea typeface="Calibri"/>
              <a:cs typeface="Calibri"/>
            </a:endParaRPr>
          </a:p>
          <a:p>
            <a:pPr algn="just"/>
            <a:endParaRPr lang="en-US" dirty="0">
              <a:ea typeface="Calibri"/>
              <a:cs typeface="Calibri"/>
            </a:endParaRPr>
          </a:p>
        </p:txBody>
      </p:sp>
    </p:spTree>
    <p:extLst>
      <p:ext uri="{BB962C8B-B14F-4D97-AF65-F5344CB8AC3E}">
        <p14:creationId xmlns:p14="http://schemas.microsoft.com/office/powerpoint/2010/main" val="371475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55FB-A082-D1C4-C9AF-6EE6AF3F283A}"/>
              </a:ext>
            </a:extLst>
          </p:cNvPr>
          <p:cNvSpPr>
            <a:spLocks noGrp="1"/>
          </p:cNvSpPr>
          <p:nvPr>
            <p:ph type="title"/>
          </p:nvPr>
        </p:nvSpPr>
        <p:spPr/>
        <p:txBody>
          <a:bodyPr/>
          <a:lstStyle/>
          <a:p>
            <a:pPr algn="ctr"/>
            <a:r>
              <a:rPr lang="en-US" b="1" dirty="0">
                <a:ea typeface="Calibri Light"/>
                <a:cs typeface="Calibri Light"/>
              </a:rPr>
              <a:t>Steps for fed. Learning</a:t>
            </a:r>
            <a:endParaRPr lang="en-US"/>
          </a:p>
        </p:txBody>
      </p:sp>
      <p:sp>
        <p:nvSpPr>
          <p:cNvPr id="3" name="Content Placeholder 2">
            <a:extLst>
              <a:ext uri="{FF2B5EF4-FFF2-40B4-BE49-F238E27FC236}">
                <a16:creationId xmlns:a16="http://schemas.microsoft.com/office/drawing/2014/main" id="{F721F743-54E0-B758-3CDB-95EC076238AB}"/>
              </a:ext>
            </a:extLst>
          </p:cNvPr>
          <p:cNvSpPr>
            <a:spLocks noGrp="1"/>
          </p:cNvSpPr>
          <p:nvPr>
            <p:ph idx="1"/>
          </p:nvPr>
        </p:nvSpPr>
        <p:spPr/>
        <p:txBody>
          <a:bodyPr vert="horz" lIns="91440" tIns="45720" rIns="91440" bIns="45720" rtlCol="0" anchor="t">
            <a:normAutofit lnSpcReduction="10000"/>
          </a:bodyPr>
          <a:lstStyle/>
          <a:p>
            <a:pPr algn="just"/>
            <a:r>
              <a:rPr lang="en-US" dirty="0">
                <a:ea typeface="Calibri"/>
                <a:cs typeface="Calibri"/>
              </a:rPr>
              <a:t>Import all the necessary packages and libraries</a:t>
            </a:r>
            <a:endParaRPr lang="en-US"/>
          </a:p>
          <a:p>
            <a:pPr algn="just"/>
            <a:r>
              <a:rPr lang="en-US" dirty="0">
                <a:ea typeface="Calibri"/>
                <a:cs typeface="Calibri"/>
              </a:rPr>
              <a:t>Reading and preprocessing the dataset</a:t>
            </a:r>
          </a:p>
          <a:p>
            <a:pPr algn="just"/>
            <a:r>
              <a:rPr lang="en-US" dirty="0">
                <a:ea typeface="Calibri"/>
                <a:cs typeface="Calibri"/>
              </a:rPr>
              <a:t>Creating the test-train split </a:t>
            </a:r>
          </a:p>
          <a:p>
            <a:pPr algn="just"/>
            <a:r>
              <a:rPr lang="en-US" dirty="0">
                <a:ea typeface="Calibri"/>
                <a:cs typeface="Calibri"/>
              </a:rPr>
              <a:t>Federated members or clients as data shards</a:t>
            </a:r>
          </a:p>
          <a:p>
            <a:pPr algn="just"/>
            <a:r>
              <a:rPr lang="en-US" dirty="0">
                <a:ea typeface="Calibri"/>
                <a:cs typeface="Calibri"/>
              </a:rPr>
              <a:t>Processing and batching clients' and test data</a:t>
            </a:r>
          </a:p>
          <a:p>
            <a:pPr algn="just"/>
            <a:r>
              <a:rPr lang="en-US" dirty="0">
                <a:ea typeface="Calibri"/>
                <a:cs typeface="Calibri"/>
              </a:rPr>
              <a:t>Creating </a:t>
            </a:r>
            <a:r>
              <a:rPr lang="en-US" dirty="0" err="1">
                <a:ea typeface="Calibri"/>
                <a:cs typeface="Calibri"/>
              </a:rPr>
              <a:t>Multi layer</a:t>
            </a:r>
            <a:r>
              <a:rPr lang="en-US" dirty="0">
                <a:ea typeface="Calibri"/>
                <a:cs typeface="Calibri"/>
              </a:rPr>
              <a:t> Perceptron model:</a:t>
            </a:r>
          </a:p>
          <a:p>
            <a:pPr marL="0" indent="0" algn="just">
              <a:buNone/>
            </a:pPr>
            <a:r>
              <a:rPr lang="en-US" dirty="0">
                <a:ea typeface="Calibri"/>
                <a:cs typeface="Calibri"/>
              </a:rPr>
              <a:t>         We have created a 3 layer MLP model for classification task in federated learning program.</a:t>
            </a:r>
          </a:p>
          <a:p>
            <a:pPr marL="0" indent="0" algn="just">
              <a:buNone/>
            </a:pPr>
            <a:r>
              <a:rPr lang="en-US" dirty="0">
                <a:ea typeface="Calibri"/>
                <a:cs typeface="Calibri"/>
              </a:rPr>
              <a:t>We have added 3 functions to create this model.</a:t>
            </a:r>
          </a:p>
        </p:txBody>
      </p:sp>
    </p:spTree>
    <p:extLst>
      <p:ext uri="{BB962C8B-B14F-4D97-AF65-F5344CB8AC3E}">
        <p14:creationId xmlns:p14="http://schemas.microsoft.com/office/powerpoint/2010/main" val="372160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324C-5CCB-61C2-0D66-D28C59D5AB37}"/>
              </a:ext>
            </a:extLst>
          </p:cNvPr>
          <p:cNvSpPr>
            <a:spLocks noGrp="1"/>
          </p:cNvSpPr>
          <p:nvPr>
            <p:ph type="title"/>
          </p:nvPr>
        </p:nvSpPr>
        <p:spPr/>
        <p:txBody>
          <a:bodyPr/>
          <a:lstStyle/>
          <a:p>
            <a:pPr algn="ctr"/>
            <a:r>
              <a:rPr lang="en-US" b="1" dirty="0">
                <a:ea typeface="Calibri Light"/>
                <a:cs typeface="Calibri Light"/>
              </a:rPr>
              <a:t>Cont...</a:t>
            </a:r>
          </a:p>
        </p:txBody>
      </p:sp>
      <p:sp>
        <p:nvSpPr>
          <p:cNvPr id="3" name="Content Placeholder 2">
            <a:extLst>
              <a:ext uri="{FF2B5EF4-FFF2-40B4-BE49-F238E27FC236}">
                <a16:creationId xmlns:a16="http://schemas.microsoft.com/office/drawing/2014/main" id="{C71E58C2-F5E1-6E08-D1B8-4942263967D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training logic has two main loops, the outer loop is for the global iteration, the inner is for iterating through client’s local training. </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30115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6FBE-139E-FBD1-2B65-64C21CD4A368}"/>
              </a:ext>
            </a:extLst>
          </p:cNvPr>
          <p:cNvSpPr>
            <a:spLocks noGrp="1"/>
          </p:cNvSpPr>
          <p:nvPr>
            <p:ph type="title"/>
          </p:nvPr>
        </p:nvSpPr>
        <p:spPr/>
        <p:txBody>
          <a:bodyPr/>
          <a:lstStyle/>
          <a:p>
            <a:pPr algn="ctr"/>
            <a:r>
              <a:rPr lang="en-US" b="1" dirty="0">
                <a:ea typeface="Calibri Light"/>
                <a:cs typeface="Calibri Light"/>
              </a:rPr>
              <a:t>Literature Review</a:t>
            </a:r>
          </a:p>
        </p:txBody>
      </p:sp>
      <p:sp>
        <p:nvSpPr>
          <p:cNvPr id="3" name="Content Placeholder 2">
            <a:extLst>
              <a:ext uri="{FF2B5EF4-FFF2-40B4-BE49-F238E27FC236}">
                <a16:creationId xmlns:a16="http://schemas.microsoft.com/office/drawing/2014/main" id="{10DBD79F-A7D8-9707-B2F3-BD26E3405962}"/>
              </a:ext>
            </a:extLst>
          </p:cNvPr>
          <p:cNvSpPr>
            <a:spLocks noGrp="1"/>
          </p:cNvSpPr>
          <p:nvPr>
            <p:ph idx="1"/>
          </p:nvPr>
        </p:nvSpPr>
        <p:spPr/>
        <p:txBody>
          <a:bodyPr vert="horz" lIns="91440" tIns="45720" rIns="91440" bIns="45720" rtlCol="0" anchor="t">
            <a:normAutofit/>
          </a:bodyPr>
          <a:lstStyle/>
          <a:p>
            <a:pPr algn="just"/>
            <a:r>
              <a:rPr lang="en-US" dirty="0"/>
              <a:t>Federated Transfer Learning For Diabetic Retinopathy Detection Using CNN Architectures:</a:t>
            </a:r>
            <a:endParaRPr lang="en-US"/>
          </a:p>
          <a:p>
            <a:pPr algn="just"/>
            <a:r>
              <a:rPr lang="en-US" dirty="0"/>
              <a:t>M</a:t>
            </a:r>
            <a:r>
              <a:rPr lang="en-US" dirty="0">
                <a:ea typeface="+mn-lt"/>
                <a:cs typeface="+mn-lt"/>
              </a:rPr>
              <a:t>. </a:t>
            </a:r>
            <a:r>
              <a:rPr lang="en-US" dirty="0" err="1">
                <a:ea typeface="+mn-lt"/>
                <a:cs typeface="+mn-lt"/>
              </a:rPr>
              <a:t>Nasajpour</a:t>
            </a:r>
            <a:r>
              <a:rPr lang="en-US" dirty="0">
                <a:ea typeface="+mn-lt"/>
                <a:cs typeface="+mn-lt"/>
              </a:rPr>
              <a:t>, M. Karakaya, S. </a:t>
            </a:r>
            <a:r>
              <a:rPr lang="en-US" dirty="0" err="1">
                <a:ea typeface="+mn-lt"/>
                <a:cs typeface="+mn-lt"/>
              </a:rPr>
              <a:t>Pouriyeh</a:t>
            </a:r>
            <a:r>
              <a:rPr lang="en-US" dirty="0">
                <a:ea typeface="+mn-lt"/>
                <a:cs typeface="+mn-lt"/>
              </a:rPr>
              <a:t> and R. M. </a:t>
            </a:r>
            <a:r>
              <a:rPr lang="en-US" dirty="0" err="1">
                <a:ea typeface="+mn-lt"/>
                <a:cs typeface="+mn-lt"/>
              </a:rPr>
              <a:t>Parizi</a:t>
            </a:r>
            <a:r>
              <a:rPr lang="en-US" dirty="0">
                <a:ea typeface="+mn-lt"/>
                <a:cs typeface="+mn-lt"/>
              </a:rPr>
              <a:t>, "Federated Transfer Learning For Diabetic Retinopathy Detection Using CNN Architectures," </a:t>
            </a:r>
            <a:r>
              <a:rPr lang="en-US" i="1" dirty="0" err="1">
                <a:ea typeface="+mn-lt"/>
                <a:cs typeface="+mn-lt"/>
              </a:rPr>
              <a:t>SoutheastCon</a:t>
            </a:r>
            <a:r>
              <a:rPr lang="en-US" i="1" dirty="0">
                <a:ea typeface="+mn-lt"/>
                <a:cs typeface="+mn-lt"/>
              </a:rPr>
              <a:t> 2022</a:t>
            </a:r>
            <a:r>
              <a:rPr lang="en-US" dirty="0">
                <a:ea typeface="+mn-lt"/>
                <a:cs typeface="+mn-lt"/>
              </a:rPr>
              <a:t>, 2022, pp. 655-660, </a:t>
            </a:r>
            <a:r>
              <a:rPr lang="en-US" dirty="0" err="1">
                <a:ea typeface="+mn-lt"/>
                <a:cs typeface="+mn-lt"/>
              </a:rPr>
              <a:t>doi</a:t>
            </a:r>
            <a:r>
              <a:rPr lang="en-US" dirty="0">
                <a:ea typeface="+mn-lt"/>
                <a:cs typeface="+mn-lt"/>
              </a:rPr>
              <a:t>: 10.1109/SoutheastCon48659.2022.9764031.</a:t>
            </a:r>
          </a:p>
          <a:p>
            <a:pPr algn="just"/>
            <a:r>
              <a:rPr lang="en-US" dirty="0">
                <a:ea typeface="Calibri"/>
                <a:cs typeface="Calibri"/>
              </a:rPr>
              <a:t>They have</a:t>
            </a:r>
            <a:r>
              <a:rPr lang="en-US" dirty="0">
                <a:ea typeface="+mn-lt"/>
                <a:cs typeface="+mn-lt"/>
              </a:rPr>
              <a:t> demonstrated their three models, including standard, </a:t>
            </a:r>
            <a:r>
              <a:rPr lang="en-US" dirty="0" err="1">
                <a:ea typeface="+mn-lt"/>
                <a:cs typeface="+mn-lt"/>
              </a:rPr>
              <a:t>FedAVG</a:t>
            </a:r>
            <a:r>
              <a:rPr lang="en-US" dirty="0">
                <a:ea typeface="+mn-lt"/>
                <a:cs typeface="+mn-lt"/>
              </a:rPr>
              <a:t>, and </a:t>
            </a:r>
            <a:r>
              <a:rPr lang="en-US" dirty="0" err="1">
                <a:ea typeface="+mn-lt"/>
                <a:cs typeface="+mn-lt"/>
              </a:rPr>
              <a:t>FedProx</a:t>
            </a:r>
            <a:r>
              <a:rPr lang="en-US" dirty="0">
                <a:ea typeface="+mn-lt"/>
                <a:cs typeface="+mn-lt"/>
              </a:rPr>
              <a:t>, were able to detect DR or non-DR images</a:t>
            </a:r>
            <a:endParaRPr lang="en-US" dirty="0">
              <a:ea typeface="Calibri"/>
              <a:cs typeface="Calibri"/>
            </a:endParaRPr>
          </a:p>
        </p:txBody>
      </p:sp>
    </p:spTree>
    <p:extLst>
      <p:ext uri="{BB962C8B-B14F-4D97-AF65-F5344CB8AC3E}">
        <p14:creationId xmlns:p14="http://schemas.microsoft.com/office/powerpoint/2010/main" val="7860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021C-20DE-2497-296A-BFA761D22731}"/>
              </a:ext>
            </a:extLst>
          </p:cNvPr>
          <p:cNvSpPr>
            <a:spLocks noGrp="1"/>
          </p:cNvSpPr>
          <p:nvPr>
            <p:ph type="title"/>
          </p:nvPr>
        </p:nvSpPr>
        <p:spPr>
          <a:xfrm>
            <a:off x="749300" y="2346325"/>
            <a:ext cx="10210800" cy="2659063"/>
          </a:xfrm>
        </p:spPr>
        <p:txBody>
          <a:bodyPr/>
          <a:lstStyle/>
          <a:p>
            <a:pPr algn="ctr"/>
            <a:r>
              <a:rPr lang="en-US" b="1" dirty="0">
                <a:ea typeface="Calibri Light"/>
                <a:cs typeface="Calibri Light"/>
              </a:rPr>
              <a:t>Thank you for your Attention!</a:t>
            </a:r>
            <a:br>
              <a:rPr lang="en-US" b="1" dirty="0">
                <a:ea typeface="Calibri Light"/>
                <a:cs typeface="Calibri Light"/>
              </a:rPr>
            </a:br>
            <a:r>
              <a:rPr lang="en-US" b="1" dirty="0">
                <a:ea typeface="Calibri Light"/>
                <a:cs typeface="Calibri Light"/>
              </a:rPr>
              <a:t>ANY Questions?!</a:t>
            </a:r>
          </a:p>
        </p:txBody>
      </p:sp>
    </p:spTree>
    <p:extLst>
      <p:ext uri="{BB962C8B-B14F-4D97-AF65-F5344CB8AC3E}">
        <p14:creationId xmlns:p14="http://schemas.microsoft.com/office/powerpoint/2010/main" val="427381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B8BE-BB5A-22F4-3B50-7E5D6D6BF580}"/>
              </a:ext>
            </a:extLst>
          </p:cNvPr>
          <p:cNvSpPr>
            <a:spLocks noGrp="1"/>
          </p:cNvSpPr>
          <p:nvPr>
            <p:ph type="title"/>
          </p:nvPr>
        </p:nvSpPr>
        <p:spPr/>
        <p:txBody>
          <a:bodyPr/>
          <a:lstStyle/>
          <a:p>
            <a:pPr algn="ctr"/>
            <a:r>
              <a:rPr lang="en-US" b="1" dirty="0">
                <a:ea typeface="Calibri Light"/>
                <a:cs typeface="Calibri Light"/>
              </a:rPr>
              <a:t>Objectives</a:t>
            </a:r>
            <a:endParaRPr lang="en-US"/>
          </a:p>
        </p:txBody>
      </p:sp>
      <p:sp>
        <p:nvSpPr>
          <p:cNvPr id="3" name="Content Placeholder 2">
            <a:extLst>
              <a:ext uri="{FF2B5EF4-FFF2-40B4-BE49-F238E27FC236}">
                <a16:creationId xmlns:a16="http://schemas.microsoft.com/office/drawing/2014/main" id="{8B80C6FA-3A80-883C-94E3-2E141BE97B80}"/>
              </a:ext>
            </a:extLst>
          </p:cNvPr>
          <p:cNvSpPr>
            <a:spLocks noGrp="1"/>
          </p:cNvSpPr>
          <p:nvPr>
            <p:ph idx="1"/>
          </p:nvPr>
        </p:nvSpPr>
        <p:spPr/>
        <p:txBody>
          <a:bodyPr vert="horz" lIns="91440" tIns="45720" rIns="91440" bIns="45720" rtlCol="0" anchor="t">
            <a:normAutofit/>
          </a:bodyPr>
          <a:lstStyle/>
          <a:p>
            <a:pPr algn="just"/>
            <a:r>
              <a:rPr lang="en-US" dirty="0">
                <a:ea typeface="Calibri"/>
                <a:cs typeface="Calibri"/>
              </a:rPr>
              <a:t>Detect the diabetic eye with maximum accuracy.</a:t>
            </a:r>
          </a:p>
          <a:p>
            <a:pPr algn="just"/>
            <a:r>
              <a:rPr lang="en-US" dirty="0">
                <a:ea typeface="Calibri"/>
                <a:cs typeface="Calibri"/>
              </a:rPr>
              <a:t>Requirements: A good amount of dataset which has quality data.</a:t>
            </a:r>
          </a:p>
          <a:p>
            <a:pPr algn="just"/>
            <a:r>
              <a:rPr lang="en-US" dirty="0">
                <a:ea typeface="Calibri"/>
                <a:cs typeface="Calibri"/>
              </a:rPr>
              <a:t>To make this system less time consuming and cost effective.</a:t>
            </a:r>
          </a:p>
        </p:txBody>
      </p:sp>
    </p:spTree>
    <p:extLst>
      <p:ext uri="{BB962C8B-B14F-4D97-AF65-F5344CB8AC3E}">
        <p14:creationId xmlns:p14="http://schemas.microsoft.com/office/powerpoint/2010/main" val="368920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3D5-0BE9-A4EC-47DB-2B5FE9CCFC8D}"/>
              </a:ext>
            </a:extLst>
          </p:cNvPr>
          <p:cNvSpPr>
            <a:spLocks noGrp="1"/>
          </p:cNvSpPr>
          <p:nvPr>
            <p:ph type="title"/>
          </p:nvPr>
        </p:nvSpPr>
        <p:spPr/>
        <p:txBody>
          <a:bodyPr/>
          <a:lstStyle/>
          <a:p>
            <a:pPr algn="ctr"/>
            <a:r>
              <a:rPr lang="en-US" b="1" dirty="0">
                <a:ea typeface="Calibri Light"/>
                <a:cs typeface="Calibri Light"/>
              </a:rPr>
              <a:t>Literature Review</a:t>
            </a:r>
          </a:p>
        </p:txBody>
      </p:sp>
      <p:pic>
        <p:nvPicPr>
          <p:cNvPr id="5" name="Picture 5" descr="Chart, treemap chart&#10;&#10;Description automatically generated">
            <a:extLst>
              <a:ext uri="{FF2B5EF4-FFF2-40B4-BE49-F238E27FC236}">
                <a16:creationId xmlns:a16="http://schemas.microsoft.com/office/drawing/2014/main" id="{FD753291-D4FC-8D8E-1B60-F472475D4A63}"/>
              </a:ext>
            </a:extLst>
          </p:cNvPr>
          <p:cNvPicPr>
            <a:picLocks noGrp="1" noChangeAspect="1"/>
          </p:cNvPicPr>
          <p:nvPr>
            <p:ph idx="1"/>
          </p:nvPr>
        </p:nvPicPr>
        <p:blipFill>
          <a:blip r:embed="rId2"/>
          <a:stretch>
            <a:fillRect/>
          </a:stretch>
        </p:blipFill>
        <p:spPr>
          <a:xfrm>
            <a:off x="838200" y="1712252"/>
            <a:ext cx="10515600" cy="4578084"/>
          </a:xfrm>
        </p:spPr>
      </p:pic>
    </p:spTree>
    <p:extLst>
      <p:ext uri="{BB962C8B-B14F-4D97-AF65-F5344CB8AC3E}">
        <p14:creationId xmlns:p14="http://schemas.microsoft.com/office/powerpoint/2010/main" val="12459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6A55-6B23-CD61-F1BA-3F8B1ACE24A0}"/>
              </a:ext>
            </a:extLst>
          </p:cNvPr>
          <p:cNvSpPr>
            <a:spLocks noGrp="1"/>
          </p:cNvSpPr>
          <p:nvPr>
            <p:ph type="title"/>
          </p:nvPr>
        </p:nvSpPr>
        <p:spPr/>
        <p:txBody>
          <a:bodyPr/>
          <a:lstStyle/>
          <a:p>
            <a:pPr algn="ctr"/>
            <a:r>
              <a:rPr lang="en-US" b="1" dirty="0">
                <a:ea typeface="Calibri Light"/>
                <a:cs typeface="Calibri Light"/>
              </a:rPr>
              <a:t>Experimental Dataset Description</a:t>
            </a:r>
          </a:p>
        </p:txBody>
      </p:sp>
      <p:sp>
        <p:nvSpPr>
          <p:cNvPr id="3" name="Content Placeholder 2">
            <a:extLst>
              <a:ext uri="{FF2B5EF4-FFF2-40B4-BE49-F238E27FC236}">
                <a16:creationId xmlns:a16="http://schemas.microsoft.com/office/drawing/2014/main" id="{DDEF8764-F365-5EB4-7C2B-8F2F16F0F496}"/>
              </a:ext>
            </a:extLst>
          </p:cNvPr>
          <p:cNvSpPr>
            <a:spLocks noGrp="1"/>
          </p:cNvSpPr>
          <p:nvPr>
            <p:ph idx="1"/>
          </p:nvPr>
        </p:nvSpPr>
        <p:spPr/>
        <p:txBody>
          <a:bodyPr vert="horz" lIns="91440" tIns="45720" rIns="91440" bIns="45720" rtlCol="0" anchor="t">
            <a:normAutofit/>
          </a:bodyPr>
          <a:lstStyle/>
          <a:p>
            <a:pPr algn="just"/>
            <a:r>
              <a:rPr lang="en-US" dirty="0">
                <a:ea typeface="Calibri"/>
                <a:cs typeface="Calibri"/>
              </a:rPr>
              <a:t>We took the dataset from </a:t>
            </a:r>
            <a:r>
              <a:rPr lang="en-US" b="1" dirty="0"/>
              <a:t>APTOS 2019 Blindness Detection: Detect diabetic retinopathy to stop blindness before it's too late.</a:t>
            </a:r>
            <a:endParaRPr lang="en-US" b="1" dirty="0">
              <a:ea typeface="Calibri"/>
              <a:cs typeface="Calibri"/>
            </a:endParaRPr>
          </a:p>
          <a:p>
            <a:pPr algn="just"/>
            <a:r>
              <a:rPr lang="en-US" b="1" dirty="0">
                <a:ea typeface="Calibri"/>
                <a:cs typeface="Calibri"/>
              </a:rPr>
              <a:t>APTOS is </a:t>
            </a:r>
            <a:r>
              <a:rPr lang="en-US" dirty="0">
                <a:ea typeface="+mn-lt"/>
                <a:cs typeface="+mn-lt"/>
              </a:rPr>
              <a:t>Asia Pacific Tele-Ophthalmology Society (APTOS)</a:t>
            </a:r>
          </a:p>
          <a:p>
            <a:pPr algn="just"/>
            <a:r>
              <a:rPr lang="en-US" dirty="0">
                <a:latin typeface="Inter"/>
              </a:rPr>
              <a:t>A</a:t>
            </a:r>
            <a:r>
              <a:rPr lang="en-US" b="0" i="0" dirty="0">
                <a:effectLst/>
                <a:latin typeface="Inter"/>
              </a:rPr>
              <a:t> large set of retina images taken under a variety of imaging conditions.</a:t>
            </a:r>
            <a:endParaRPr lang="en-US" b="1" dirty="0">
              <a:ea typeface="Calibri"/>
              <a:cs typeface="Calibri"/>
            </a:endParaRPr>
          </a:p>
          <a:p>
            <a:pPr algn="just"/>
            <a:r>
              <a:rPr lang="en-US" dirty="0">
                <a:ea typeface="+mn-lt"/>
                <a:cs typeface="+mn-lt"/>
              </a:rPr>
              <a:t>Like any real-world data set, we have encountered noise in both the images and labels. Images may contain artifacts, be out of focus, underexposed, or overexposed. The images were gathered from multiple clinics using a variety of cameras over an extended period of time, which will introduce further variation.</a:t>
            </a:r>
            <a:endParaRPr lang="en-US" dirty="0">
              <a:ea typeface="Calibri"/>
              <a:cs typeface="Calibri"/>
            </a:endParaRPr>
          </a:p>
        </p:txBody>
      </p:sp>
    </p:spTree>
    <p:extLst>
      <p:ext uri="{BB962C8B-B14F-4D97-AF65-F5344CB8AC3E}">
        <p14:creationId xmlns:p14="http://schemas.microsoft.com/office/powerpoint/2010/main" val="95192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845E-0D11-5E74-C842-4D215AC4AB6D}"/>
              </a:ext>
            </a:extLst>
          </p:cNvPr>
          <p:cNvSpPr>
            <a:spLocks noGrp="1"/>
          </p:cNvSpPr>
          <p:nvPr>
            <p:ph type="title"/>
          </p:nvPr>
        </p:nvSpPr>
        <p:spPr/>
        <p:txBody>
          <a:bodyPr/>
          <a:lstStyle/>
          <a:p>
            <a:pPr algn="ctr"/>
            <a:r>
              <a:rPr lang="en-US" b="1" dirty="0">
                <a:ea typeface="Calibri Light"/>
                <a:cs typeface="Calibri Light"/>
              </a:rPr>
              <a:t>Cont...</a:t>
            </a:r>
          </a:p>
        </p:txBody>
      </p:sp>
      <p:sp>
        <p:nvSpPr>
          <p:cNvPr id="3" name="Content Placeholder 2">
            <a:extLst>
              <a:ext uri="{FF2B5EF4-FFF2-40B4-BE49-F238E27FC236}">
                <a16:creationId xmlns:a16="http://schemas.microsoft.com/office/drawing/2014/main" id="{812B3BB5-C711-2865-0885-953558946F57}"/>
              </a:ext>
            </a:extLst>
          </p:cNvPr>
          <p:cNvSpPr>
            <a:spLocks noGrp="1"/>
          </p:cNvSpPr>
          <p:nvPr>
            <p:ph idx="1"/>
          </p:nvPr>
        </p:nvSpPr>
        <p:spPr/>
        <p:txBody>
          <a:bodyPr vert="horz" lIns="91440" tIns="45720" rIns="91440" bIns="45720" rtlCol="0" anchor="t">
            <a:normAutofit/>
          </a:bodyPr>
          <a:lstStyle/>
          <a:p>
            <a:pPr algn="just"/>
            <a:r>
              <a:rPr lang="en-US" dirty="0">
                <a:ea typeface="Calibri"/>
                <a:cs typeface="Calibri"/>
              </a:rPr>
              <a:t>We have trained ResNet34 model on this dataset using the </a:t>
            </a:r>
            <a:r>
              <a:rPr lang="en-US" dirty="0" err="1">
                <a:ea typeface="Calibri"/>
                <a:cs typeface="Calibri"/>
              </a:rPr>
              <a:t>FastAI</a:t>
            </a:r>
            <a:r>
              <a:rPr lang="en-US" dirty="0">
                <a:ea typeface="Calibri"/>
                <a:cs typeface="Calibri"/>
              </a:rPr>
              <a:t> library.</a:t>
            </a:r>
            <a:endParaRPr lang="en-US"/>
          </a:p>
          <a:p>
            <a:pPr algn="just"/>
            <a:r>
              <a:rPr lang="en-US" dirty="0">
                <a:ea typeface="Calibri"/>
                <a:cs typeface="Calibri"/>
              </a:rPr>
              <a:t>We have resized the whole dataset images into 224 x 224 image size.</a:t>
            </a:r>
          </a:p>
          <a:p>
            <a:pPr algn="just"/>
            <a:r>
              <a:rPr lang="en-US" dirty="0">
                <a:ea typeface="Calibri"/>
                <a:cs typeface="Calibri"/>
              </a:rPr>
              <a:t>The 5 classes for whole dataset is saved by us. Which are Mild, moderate, proliferate, no disease and severe. So that we can get the classes of images as the output.</a:t>
            </a:r>
          </a:p>
          <a:p>
            <a:pPr algn="just"/>
            <a:r>
              <a:rPr lang="en-US" dirty="0">
                <a:ea typeface="Calibri"/>
                <a:cs typeface="Calibri"/>
              </a:rPr>
              <a:t>We have used 8 layer CNN model for the centralized approach.</a:t>
            </a:r>
          </a:p>
        </p:txBody>
      </p:sp>
    </p:spTree>
    <p:extLst>
      <p:ext uri="{BB962C8B-B14F-4D97-AF65-F5344CB8AC3E}">
        <p14:creationId xmlns:p14="http://schemas.microsoft.com/office/powerpoint/2010/main" val="396573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4B34-B31B-7255-2F27-8C76B576990A}"/>
              </a:ext>
            </a:extLst>
          </p:cNvPr>
          <p:cNvSpPr>
            <a:spLocks noGrp="1"/>
          </p:cNvSpPr>
          <p:nvPr>
            <p:ph type="title"/>
          </p:nvPr>
        </p:nvSpPr>
        <p:spPr/>
        <p:txBody>
          <a:bodyPr/>
          <a:lstStyle/>
          <a:p>
            <a:pPr algn="ctr"/>
            <a:r>
              <a:rPr lang="en-US" b="1" dirty="0">
                <a:ea typeface="Calibri Light"/>
                <a:cs typeface="Calibri Light"/>
              </a:rPr>
              <a:t>Federated Learning</a:t>
            </a:r>
          </a:p>
        </p:txBody>
      </p:sp>
      <p:sp>
        <p:nvSpPr>
          <p:cNvPr id="3" name="Content Placeholder 2">
            <a:extLst>
              <a:ext uri="{FF2B5EF4-FFF2-40B4-BE49-F238E27FC236}">
                <a16:creationId xmlns:a16="http://schemas.microsoft.com/office/drawing/2014/main" id="{5BD33FF4-14BE-F670-730D-E56235B6DBC8}"/>
              </a:ext>
            </a:extLst>
          </p:cNvPr>
          <p:cNvSpPr>
            <a:spLocks noGrp="1"/>
          </p:cNvSpPr>
          <p:nvPr>
            <p:ph idx="1"/>
          </p:nvPr>
        </p:nvSpPr>
        <p:spPr>
          <a:xfrm>
            <a:off x="838200" y="1825625"/>
            <a:ext cx="10515600" cy="4676308"/>
          </a:xfrm>
        </p:spPr>
        <p:txBody>
          <a:bodyPr vert="horz" lIns="91440" tIns="45720" rIns="91440" bIns="45720" rtlCol="0" anchor="t">
            <a:normAutofit/>
          </a:bodyPr>
          <a:lstStyle/>
          <a:p>
            <a:pPr algn="just"/>
            <a:r>
              <a:rPr lang="en-US" dirty="0">
                <a:ea typeface="+mn-lt"/>
                <a:cs typeface="+mn-lt"/>
              </a:rPr>
              <a:t>The FL architecture in its basic form consists of a curator or server that sits at its center and coordinates the training activities. </a:t>
            </a:r>
          </a:p>
          <a:p>
            <a:pPr algn="just"/>
            <a:r>
              <a:rPr lang="en-US" dirty="0">
                <a:ea typeface="+mn-lt"/>
                <a:cs typeface="+mn-lt"/>
              </a:rPr>
              <a:t>Clients are mainly edge devices. These devices communicate at least twice with the server per training iteration. </a:t>
            </a:r>
          </a:p>
          <a:p>
            <a:pPr algn="just"/>
            <a:r>
              <a:rPr lang="en-US" dirty="0">
                <a:ea typeface="+mn-lt"/>
                <a:cs typeface="+mn-lt"/>
              </a:rPr>
              <a:t>They each receive the current global model’s weights from the server, train it on each of their local data to generate updated parameters which are then uploaded back to the server for aggregation. This cycle of communication persists until a pre-set epoch number or an accuracy condition is reached. </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84839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39F-953B-1227-9C40-058E9BF00B18}"/>
              </a:ext>
            </a:extLst>
          </p:cNvPr>
          <p:cNvSpPr>
            <a:spLocks noGrp="1"/>
          </p:cNvSpPr>
          <p:nvPr>
            <p:ph type="title"/>
          </p:nvPr>
        </p:nvSpPr>
        <p:spPr/>
        <p:txBody>
          <a:bodyPr/>
          <a:lstStyle/>
          <a:p>
            <a:pPr algn="ctr"/>
            <a:r>
              <a:rPr lang="en-US" b="1" dirty="0">
                <a:latin typeface="Calibri"/>
                <a:ea typeface="Calibri"/>
                <a:cs typeface="Calibri"/>
              </a:rPr>
              <a:t>Federated Averaging Algorithm</a:t>
            </a:r>
            <a:endParaRPr lang="en-US" b="1"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6E537D1-9FA4-76C3-38BB-783C323B7DBF}"/>
              </a:ext>
            </a:extLst>
          </p:cNvPr>
          <p:cNvSpPr>
            <a:spLocks noGrp="1"/>
          </p:cNvSpPr>
          <p:nvPr>
            <p:ph idx="1"/>
          </p:nvPr>
        </p:nvSpPr>
        <p:spPr/>
        <p:txBody>
          <a:bodyPr vert="horz" lIns="91440" tIns="45720" rIns="91440" bIns="45720" rtlCol="0" anchor="t">
            <a:normAutofit/>
          </a:bodyPr>
          <a:lstStyle/>
          <a:p>
            <a:r>
              <a:rPr lang="en-US" dirty="0">
                <a:ea typeface="Calibri"/>
                <a:cs typeface="Calibri"/>
              </a:rPr>
              <a:t>In the Federated Averaging Algorithm, aggregation simply means an averaging operation.</a:t>
            </a:r>
          </a:p>
          <a:p>
            <a:r>
              <a:rPr lang="en-US" dirty="0">
                <a:ea typeface="+mn-lt"/>
                <a:cs typeface="Calibri"/>
              </a:rPr>
              <a:t>It can handle </a:t>
            </a:r>
          </a:p>
          <a:p>
            <a:pPr lvl="1"/>
            <a:r>
              <a:rPr lang="en-US" dirty="0">
                <a:ea typeface="+mn-lt"/>
                <a:cs typeface="Calibri"/>
              </a:rPr>
              <a:t>Non – IID Data</a:t>
            </a:r>
          </a:p>
          <a:p>
            <a:pPr lvl="1"/>
            <a:r>
              <a:rPr lang="en-US" dirty="0">
                <a:ea typeface="+mn-lt"/>
                <a:cs typeface="Calibri"/>
              </a:rPr>
              <a:t>Unbalanced Data</a:t>
            </a:r>
          </a:p>
          <a:p>
            <a:pPr lvl="1"/>
            <a:r>
              <a:rPr lang="en-US" dirty="0">
                <a:ea typeface="+mn-lt"/>
                <a:cs typeface="Calibri"/>
              </a:rPr>
              <a:t>Distributed data</a:t>
            </a:r>
          </a:p>
          <a:p>
            <a:pPr lvl="1"/>
            <a:r>
              <a:rPr lang="en-US" dirty="0">
                <a:ea typeface="+mn-lt"/>
                <a:cs typeface="Calibri"/>
              </a:rPr>
              <a:t>Limited Communication</a:t>
            </a:r>
            <a:endParaRPr lang="en-US" dirty="0">
              <a:ea typeface="+mn-lt"/>
              <a:cs typeface="+mn-lt"/>
            </a:endParaRPr>
          </a:p>
          <a:p>
            <a:r>
              <a:rPr lang="en-US" dirty="0">
                <a:ea typeface="Calibri"/>
                <a:cs typeface="Calibri"/>
              </a:rPr>
              <a:t>We have discussed in next slides.</a:t>
            </a:r>
          </a:p>
        </p:txBody>
      </p:sp>
    </p:spTree>
    <p:extLst>
      <p:ext uri="{BB962C8B-B14F-4D97-AF65-F5344CB8AC3E}">
        <p14:creationId xmlns:p14="http://schemas.microsoft.com/office/powerpoint/2010/main" val="397256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95DE-5DB1-47C0-BE6F-CFE85E050F67}"/>
              </a:ext>
            </a:extLst>
          </p:cNvPr>
          <p:cNvSpPr>
            <a:spLocks noGrp="1"/>
          </p:cNvSpPr>
          <p:nvPr>
            <p:ph type="title"/>
          </p:nvPr>
        </p:nvSpPr>
        <p:spPr/>
        <p:txBody>
          <a:bodyPr/>
          <a:lstStyle/>
          <a:p>
            <a:pPr algn="ctr"/>
            <a:endParaRPr lang="en-US" b="1" dirty="0">
              <a:ea typeface="Calibri Light"/>
              <a:cs typeface="Calibri Light"/>
            </a:endParaRPr>
          </a:p>
        </p:txBody>
      </p:sp>
      <p:pic>
        <p:nvPicPr>
          <p:cNvPr id="4" name="Picture 4" descr="Shape&#10;&#10;Description automatically generated">
            <a:extLst>
              <a:ext uri="{FF2B5EF4-FFF2-40B4-BE49-F238E27FC236}">
                <a16:creationId xmlns:a16="http://schemas.microsoft.com/office/drawing/2014/main" id="{4D5BCD88-9DF5-6AD9-76B0-3E34AEA0010F}"/>
              </a:ext>
            </a:extLst>
          </p:cNvPr>
          <p:cNvPicPr>
            <a:picLocks noGrp="1" noChangeAspect="1"/>
          </p:cNvPicPr>
          <p:nvPr>
            <p:ph idx="1"/>
          </p:nvPr>
        </p:nvPicPr>
        <p:blipFill>
          <a:blip r:embed="rId2"/>
          <a:stretch>
            <a:fillRect/>
          </a:stretch>
        </p:blipFill>
        <p:spPr>
          <a:xfrm>
            <a:off x="2552980" y="2138184"/>
            <a:ext cx="6940362" cy="4525495"/>
          </a:xfrm>
        </p:spPr>
      </p:pic>
    </p:spTree>
    <p:extLst>
      <p:ext uri="{BB962C8B-B14F-4D97-AF65-F5344CB8AC3E}">
        <p14:creationId xmlns:p14="http://schemas.microsoft.com/office/powerpoint/2010/main" val="1788620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TotalTime>
  <Words>845</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Inter</vt:lpstr>
      <vt:lpstr>office theme</vt:lpstr>
      <vt:lpstr>Image based Diabetes (Disease) detection using Retinal Images (COMP-5413 Project)</vt:lpstr>
      <vt:lpstr>Problem Statement</vt:lpstr>
      <vt:lpstr>Objectives</vt:lpstr>
      <vt:lpstr>Literature Review</vt:lpstr>
      <vt:lpstr>Experimental Dataset Description</vt:lpstr>
      <vt:lpstr>Cont...</vt:lpstr>
      <vt:lpstr>Federated Learning</vt:lpstr>
      <vt:lpstr>Federated Averaging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Cont...</vt:lpstr>
      <vt:lpstr>What we have used </vt:lpstr>
      <vt:lpstr>Steps for fed. Learning</vt:lpstr>
      <vt:lpstr>Cont...</vt:lpstr>
      <vt:lpstr>Literature Review</vt:lpstr>
      <vt:lpstr>Thank you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Vinen</dc:creator>
  <cp:lastModifiedBy>Vinen Atulkumar Patel</cp:lastModifiedBy>
  <cp:revision>293</cp:revision>
  <dcterms:created xsi:type="dcterms:W3CDTF">2022-06-14T03:35:30Z</dcterms:created>
  <dcterms:modified xsi:type="dcterms:W3CDTF">2022-06-14T15:02:57Z</dcterms:modified>
</cp:coreProperties>
</file>