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diagrams/data3.xml" ContentType="application/vnd.openxmlformats-officedocument.drawingml.diagramData+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diagrams/layout3.xml" ContentType="application/vnd.openxmlformats-officedocument.drawingml.diagramLayout+xml"/>
  <Override PartName="/ppt/diagrams/data4.xml" ContentType="application/vnd.openxmlformats-officedocument.drawingml.diagramData+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8"/>
  </p:notesMasterIdLst>
  <p:sldIdLst>
    <p:sldId id="343" r:id="rId2"/>
    <p:sldId id="256" r:id="rId3"/>
    <p:sldId id="257" r:id="rId4"/>
    <p:sldId id="258" r:id="rId5"/>
    <p:sldId id="335" r:id="rId6"/>
    <p:sldId id="261" r:id="rId7"/>
    <p:sldId id="259" r:id="rId8"/>
    <p:sldId id="262" r:id="rId9"/>
    <p:sldId id="263" r:id="rId10"/>
    <p:sldId id="264" r:id="rId11"/>
    <p:sldId id="265" r:id="rId12"/>
    <p:sldId id="266" r:id="rId13"/>
    <p:sldId id="267" r:id="rId14"/>
    <p:sldId id="268" r:id="rId15"/>
    <p:sldId id="269" r:id="rId16"/>
    <p:sldId id="260" r:id="rId17"/>
    <p:sldId id="406"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336" r:id="rId34"/>
    <p:sldId id="337" r:id="rId35"/>
    <p:sldId id="338" r:id="rId36"/>
    <p:sldId id="339" r:id="rId37"/>
    <p:sldId id="340" r:id="rId38"/>
    <p:sldId id="341" r:id="rId39"/>
    <p:sldId id="342" r:id="rId40"/>
    <p:sldId id="285" r:id="rId41"/>
    <p:sldId id="286" r:id="rId42"/>
    <p:sldId id="287" r:id="rId43"/>
    <p:sldId id="288" r:id="rId44"/>
    <p:sldId id="289" r:id="rId45"/>
    <p:sldId id="291" r:id="rId46"/>
    <p:sldId id="292" r:id="rId47"/>
    <p:sldId id="290" r:id="rId48"/>
    <p:sldId id="293" r:id="rId49"/>
    <p:sldId id="294" r:id="rId50"/>
    <p:sldId id="295" r:id="rId51"/>
    <p:sldId id="296" r:id="rId52"/>
    <p:sldId id="405"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407"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44" r:id="rId93"/>
    <p:sldId id="345" r:id="rId94"/>
    <p:sldId id="346" r:id="rId95"/>
    <p:sldId id="347" r:id="rId96"/>
    <p:sldId id="348" r:id="rId97"/>
    <p:sldId id="349" r:id="rId98"/>
    <p:sldId id="350" r:id="rId99"/>
    <p:sldId id="351" r:id="rId100"/>
    <p:sldId id="352" r:id="rId101"/>
    <p:sldId id="355" r:id="rId102"/>
    <p:sldId id="356" r:id="rId103"/>
    <p:sldId id="357" r:id="rId104"/>
    <p:sldId id="358" r:id="rId105"/>
    <p:sldId id="360" r:id="rId106"/>
    <p:sldId id="361" r:id="rId107"/>
    <p:sldId id="362" r:id="rId108"/>
    <p:sldId id="363" r:id="rId109"/>
    <p:sldId id="364" r:id="rId110"/>
    <p:sldId id="365" r:id="rId111"/>
    <p:sldId id="366" r:id="rId112"/>
    <p:sldId id="367" r:id="rId113"/>
    <p:sldId id="368" r:id="rId114"/>
    <p:sldId id="369" r:id="rId115"/>
    <p:sldId id="370" r:id="rId116"/>
    <p:sldId id="372" r:id="rId117"/>
    <p:sldId id="373" r:id="rId118"/>
    <p:sldId id="374" r:id="rId119"/>
    <p:sldId id="375" r:id="rId120"/>
    <p:sldId id="376" r:id="rId121"/>
    <p:sldId id="377" r:id="rId122"/>
    <p:sldId id="378" r:id="rId123"/>
    <p:sldId id="353" r:id="rId124"/>
    <p:sldId id="354" r:id="rId125"/>
    <p:sldId id="380" r:id="rId126"/>
    <p:sldId id="381" r:id="rId127"/>
    <p:sldId id="382"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8" r:id="rId149"/>
    <p:sldId id="409" r:id="rId150"/>
    <p:sldId id="410" r:id="rId151"/>
    <p:sldId id="411" r:id="rId152"/>
    <p:sldId id="413" r:id="rId153"/>
    <p:sldId id="414" r:id="rId154"/>
    <p:sldId id="415" r:id="rId155"/>
    <p:sldId id="416" r:id="rId156"/>
    <p:sldId id="417" r:id="rId157"/>
    <p:sldId id="418" r:id="rId158"/>
    <p:sldId id="419" r:id="rId159"/>
    <p:sldId id="420" r:id="rId160"/>
    <p:sldId id="421" r:id="rId161"/>
    <p:sldId id="422" r:id="rId162"/>
    <p:sldId id="423" r:id="rId163"/>
    <p:sldId id="424" r:id="rId164"/>
    <p:sldId id="425" r:id="rId165"/>
    <p:sldId id="426" r:id="rId166"/>
    <p:sldId id="427" r:id="rId167"/>
    <p:sldId id="428" r:id="rId168"/>
    <p:sldId id="429" r:id="rId169"/>
    <p:sldId id="430" r:id="rId170"/>
    <p:sldId id="432" r:id="rId171"/>
    <p:sldId id="433" r:id="rId172"/>
    <p:sldId id="434" r:id="rId173"/>
    <p:sldId id="435" r:id="rId174"/>
    <p:sldId id="436" r:id="rId175"/>
    <p:sldId id="437" r:id="rId176"/>
    <p:sldId id="438" r:id="rId177"/>
    <p:sldId id="439" r:id="rId178"/>
    <p:sldId id="440" r:id="rId179"/>
    <p:sldId id="441" r:id="rId180"/>
    <p:sldId id="442" r:id="rId181"/>
    <p:sldId id="443" r:id="rId182"/>
    <p:sldId id="444" r:id="rId183"/>
    <p:sldId id="445" r:id="rId184"/>
    <p:sldId id="446" r:id="rId185"/>
    <p:sldId id="447" r:id="rId186"/>
    <p:sldId id="448" r:id="rId187"/>
    <p:sldId id="449" r:id="rId188"/>
    <p:sldId id="450" r:id="rId189"/>
    <p:sldId id="451" r:id="rId190"/>
    <p:sldId id="452" r:id="rId191"/>
    <p:sldId id="453" r:id="rId192"/>
    <p:sldId id="454" r:id="rId193"/>
    <p:sldId id="455" r:id="rId194"/>
    <p:sldId id="456" r:id="rId195"/>
    <p:sldId id="457" r:id="rId196"/>
    <p:sldId id="458" r:id="rId197"/>
    <p:sldId id="459" r:id="rId198"/>
    <p:sldId id="460" r:id="rId199"/>
    <p:sldId id="461" r:id="rId200"/>
    <p:sldId id="462" r:id="rId201"/>
    <p:sldId id="463" r:id="rId202"/>
    <p:sldId id="464" r:id="rId203"/>
    <p:sldId id="465" r:id="rId204"/>
    <p:sldId id="466" r:id="rId205"/>
    <p:sldId id="467" r:id="rId206"/>
    <p:sldId id="468" r:id="rId2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presProps" Target="pres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A2A58E-C567-410B-ACDD-8831B05B6535}" type="doc">
      <dgm:prSet loTypeId="urn:microsoft.com/office/officeart/2005/8/layout/hierarchy3" loCatId="hierarchy" qsTypeId="urn:microsoft.com/office/officeart/2005/8/quickstyle/simple1" qsCatId="simple" csTypeId="urn:microsoft.com/office/officeart/2005/8/colors/colorful5" csCatId="colorful" phldr="1"/>
      <dgm:spPr/>
      <dgm:t>
        <a:bodyPr/>
        <a:lstStyle/>
        <a:p>
          <a:endParaRPr lang="en-US"/>
        </a:p>
      </dgm:t>
    </dgm:pt>
    <dgm:pt modelId="{BC512051-573A-4420-83D2-FF1781315F30}">
      <dgm:prSet phldrT="[Text]"/>
      <dgm:spPr/>
      <dgm:t>
        <a:bodyPr/>
        <a:lstStyle/>
        <a:p>
          <a:pPr algn="just"/>
          <a:r>
            <a:rPr lang="en-IN" dirty="0" smtClean="0"/>
            <a:t>1</a:t>
          </a:r>
          <a:r>
            <a:rPr lang="en-IN" baseline="30000" dirty="0" smtClean="0"/>
            <a:t>st</a:t>
          </a:r>
          <a:r>
            <a:rPr lang="en-IN" dirty="0" smtClean="0"/>
            <a:t>  generation</a:t>
          </a:r>
          <a:endParaRPr lang="en-US" dirty="0"/>
        </a:p>
      </dgm:t>
    </dgm:pt>
    <dgm:pt modelId="{C2B841A1-F944-4141-9FD5-C890B9E816A8}" type="parTrans" cxnId="{0F55BF65-AAC6-4776-99ED-04EBFD5C0176}">
      <dgm:prSet/>
      <dgm:spPr/>
      <dgm:t>
        <a:bodyPr/>
        <a:lstStyle/>
        <a:p>
          <a:endParaRPr lang="en-US"/>
        </a:p>
      </dgm:t>
    </dgm:pt>
    <dgm:pt modelId="{32C5392F-8BF9-4547-AA55-2340C7966ED3}" type="sibTrans" cxnId="{0F55BF65-AAC6-4776-99ED-04EBFD5C0176}">
      <dgm:prSet/>
      <dgm:spPr/>
      <dgm:t>
        <a:bodyPr/>
        <a:lstStyle/>
        <a:p>
          <a:endParaRPr lang="en-US"/>
        </a:p>
      </dgm:t>
    </dgm:pt>
    <dgm:pt modelId="{939E00E6-96C6-4995-B526-36C1C72454B7}">
      <dgm:prSet phldrT="[Text]"/>
      <dgm:spPr/>
      <dgm:t>
        <a:bodyPr/>
        <a:lstStyle/>
        <a:p>
          <a:pPr algn="just"/>
          <a:r>
            <a:rPr lang="en-IN" b="1" dirty="0" err="1" smtClean="0"/>
            <a:t>Parenteral</a:t>
          </a:r>
          <a:r>
            <a:rPr lang="en-IN" b="1" dirty="0" smtClean="0"/>
            <a:t>:</a:t>
          </a:r>
        </a:p>
        <a:p>
          <a:pPr algn="just"/>
          <a:r>
            <a:rPr lang="en-IN" dirty="0" err="1" smtClean="0"/>
            <a:t>Cefuroxime</a:t>
          </a:r>
          <a:r>
            <a:rPr lang="en-IN" dirty="0" smtClean="0"/>
            <a:t>.</a:t>
          </a:r>
          <a:endParaRPr lang="en-US" dirty="0"/>
        </a:p>
      </dgm:t>
    </dgm:pt>
    <dgm:pt modelId="{00F008E7-FCEB-4BC3-8212-ADC41433E6DA}" type="parTrans" cxnId="{34DE7FB4-27C9-4DE7-8DC3-4CB63D860459}">
      <dgm:prSet/>
      <dgm:spPr/>
      <dgm:t>
        <a:bodyPr/>
        <a:lstStyle/>
        <a:p>
          <a:pPr algn="just"/>
          <a:endParaRPr lang="en-US"/>
        </a:p>
      </dgm:t>
    </dgm:pt>
    <dgm:pt modelId="{514A4AF2-8540-44F5-894D-FB0C3F03D2C1}" type="sibTrans" cxnId="{34DE7FB4-27C9-4DE7-8DC3-4CB63D860459}">
      <dgm:prSet/>
      <dgm:spPr/>
      <dgm:t>
        <a:bodyPr/>
        <a:lstStyle/>
        <a:p>
          <a:endParaRPr lang="en-US"/>
        </a:p>
      </dgm:t>
    </dgm:pt>
    <dgm:pt modelId="{D1565308-44AE-4719-8B05-52C13C6A0A41}">
      <dgm:prSet phldrT="[Text]"/>
      <dgm:spPr/>
      <dgm:t>
        <a:bodyPr/>
        <a:lstStyle/>
        <a:p>
          <a:pPr algn="just"/>
          <a:r>
            <a:rPr lang="en-IN" b="1" dirty="0" smtClean="0"/>
            <a:t>Oral:</a:t>
          </a:r>
        </a:p>
        <a:p>
          <a:pPr algn="just"/>
          <a:r>
            <a:rPr lang="en-IN" dirty="0" err="1" smtClean="0"/>
            <a:t>Cephalexin</a:t>
          </a:r>
          <a:endParaRPr lang="en-IN" dirty="0" smtClean="0"/>
        </a:p>
        <a:p>
          <a:pPr algn="just"/>
          <a:r>
            <a:rPr lang="en-IN" dirty="0" err="1" smtClean="0"/>
            <a:t>Cephradine</a:t>
          </a:r>
          <a:endParaRPr lang="en-IN" dirty="0" smtClean="0"/>
        </a:p>
        <a:p>
          <a:pPr algn="just"/>
          <a:r>
            <a:rPr lang="en-IN" dirty="0" err="1" smtClean="0"/>
            <a:t>cephadroxil</a:t>
          </a:r>
          <a:endParaRPr lang="en-US" dirty="0"/>
        </a:p>
      </dgm:t>
    </dgm:pt>
    <dgm:pt modelId="{DE921B46-400E-4164-ACF8-BF669B3208D3}" type="parTrans" cxnId="{5006A7F9-5FFB-406D-9628-8C54E6703550}">
      <dgm:prSet/>
      <dgm:spPr/>
      <dgm:t>
        <a:bodyPr/>
        <a:lstStyle/>
        <a:p>
          <a:pPr algn="just"/>
          <a:endParaRPr lang="en-US"/>
        </a:p>
      </dgm:t>
    </dgm:pt>
    <dgm:pt modelId="{CD03B242-3BF4-416F-86A7-84CC48603F07}" type="sibTrans" cxnId="{5006A7F9-5FFB-406D-9628-8C54E6703550}">
      <dgm:prSet/>
      <dgm:spPr/>
      <dgm:t>
        <a:bodyPr/>
        <a:lstStyle/>
        <a:p>
          <a:endParaRPr lang="en-US"/>
        </a:p>
      </dgm:t>
    </dgm:pt>
    <dgm:pt modelId="{D8E47982-FD13-4A2F-B5CA-1A9ACCB56C6F}">
      <dgm:prSet phldrT="[Text]"/>
      <dgm:spPr/>
      <dgm:t>
        <a:bodyPr/>
        <a:lstStyle/>
        <a:p>
          <a:pPr algn="just"/>
          <a:r>
            <a:rPr lang="en-IN" dirty="0" smtClean="0"/>
            <a:t>2</a:t>
          </a:r>
          <a:r>
            <a:rPr lang="en-IN" baseline="30000" dirty="0" smtClean="0"/>
            <a:t>nd</a:t>
          </a:r>
          <a:r>
            <a:rPr lang="en-IN" dirty="0" smtClean="0"/>
            <a:t> generation</a:t>
          </a:r>
          <a:endParaRPr lang="en-US" dirty="0"/>
        </a:p>
      </dgm:t>
    </dgm:pt>
    <dgm:pt modelId="{7BB0575E-12FB-4BC3-9AC3-3AB6CD60FD97}" type="parTrans" cxnId="{C35EA13E-0116-41E5-9BC5-BFE72EED66A8}">
      <dgm:prSet/>
      <dgm:spPr/>
      <dgm:t>
        <a:bodyPr/>
        <a:lstStyle/>
        <a:p>
          <a:endParaRPr lang="en-US"/>
        </a:p>
      </dgm:t>
    </dgm:pt>
    <dgm:pt modelId="{DF7715FA-49ED-4C63-AC9F-0B731F5EA6CC}" type="sibTrans" cxnId="{C35EA13E-0116-41E5-9BC5-BFE72EED66A8}">
      <dgm:prSet/>
      <dgm:spPr/>
      <dgm:t>
        <a:bodyPr/>
        <a:lstStyle/>
        <a:p>
          <a:endParaRPr lang="en-US"/>
        </a:p>
      </dgm:t>
    </dgm:pt>
    <dgm:pt modelId="{6768BEF4-F75E-41F9-B973-8386FC2ECFB9}">
      <dgm:prSet phldrT="[Text]"/>
      <dgm:spPr/>
      <dgm:t>
        <a:bodyPr/>
        <a:lstStyle/>
        <a:p>
          <a:pPr algn="just"/>
          <a:r>
            <a:rPr lang="en-IN" b="1" dirty="0" err="1" smtClean="0"/>
            <a:t>Parenteral</a:t>
          </a:r>
          <a:r>
            <a:rPr lang="en-IN" b="1" dirty="0" smtClean="0"/>
            <a:t>:</a:t>
          </a:r>
        </a:p>
        <a:p>
          <a:pPr algn="just"/>
          <a:r>
            <a:rPr lang="en-IN" dirty="0" err="1" smtClean="0"/>
            <a:t>cefuroxime</a:t>
          </a:r>
          <a:endParaRPr lang="en-US" dirty="0"/>
        </a:p>
      </dgm:t>
    </dgm:pt>
    <dgm:pt modelId="{2B8000F5-0C2A-4BED-BAC7-B2EED293512A}" type="parTrans" cxnId="{2A78271E-DFAF-45DB-8A41-50A5A9FC2CED}">
      <dgm:prSet/>
      <dgm:spPr/>
      <dgm:t>
        <a:bodyPr/>
        <a:lstStyle/>
        <a:p>
          <a:pPr algn="just"/>
          <a:endParaRPr lang="en-US"/>
        </a:p>
      </dgm:t>
    </dgm:pt>
    <dgm:pt modelId="{45FAF0B9-194B-4D99-A826-A6DEBCE37EBB}" type="sibTrans" cxnId="{2A78271E-DFAF-45DB-8A41-50A5A9FC2CED}">
      <dgm:prSet/>
      <dgm:spPr/>
      <dgm:t>
        <a:bodyPr/>
        <a:lstStyle/>
        <a:p>
          <a:endParaRPr lang="en-US"/>
        </a:p>
      </dgm:t>
    </dgm:pt>
    <dgm:pt modelId="{636DA273-0B21-4B43-B469-BBB936909238}">
      <dgm:prSet phldrT="[Text]"/>
      <dgm:spPr/>
      <dgm:t>
        <a:bodyPr/>
        <a:lstStyle/>
        <a:p>
          <a:pPr algn="just"/>
          <a:r>
            <a:rPr lang="en-IN" b="1" dirty="0" smtClean="0"/>
            <a:t>Oral:</a:t>
          </a:r>
        </a:p>
        <a:p>
          <a:pPr algn="just"/>
          <a:r>
            <a:rPr lang="en-IN" dirty="0" err="1" smtClean="0"/>
            <a:t>Cefaclor</a:t>
          </a:r>
          <a:endParaRPr lang="en-IN" dirty="0" smtClean="0"/>
        </a:p>
        <a:p>
          <a:pPr algn="just"/>
          <a:r>
            <a:rPr lang="en-IN" dirty="0" err="1" smtClean="0"/>
            <a:t>Cefuroxime</a:t>
          </a:r>
          <a:r>
            <a:rPr lang="en-IN" dirty="0" smtClean="0"/>
            <a:t> </a:t>
          </a:r>
          <a:r>
            <a:rPr lang="en-IN" dirty="0" err="1" smtClean="0"/>
            <a:t>axetil</a:t>
          </a:r>
          <a:endParaRPr lang="en-US" dirty="0"/>
        </a:p>
      </dgm:t>
    </dgm:pt>
    <dgm:pt modelId="{53F3F2F7-B95A-422F-9D61-E01A4A12BEC7}" type="parTrans" cxnId="{FE4CEEA4-5B71-4DAC-8130-8C943E62A6BB}">
      <dgm:prSet/>
      <dgm:spPr/>
      <dgm:t>
        <a:bodyPr/>
        <a:lstStyle/>
        <a:p>
          <a:pPr algn="just"/>
          <a:endParaRPr lang="en-US"/>
        </a:p>
      </dgm:t>
    </dgm:pt>
    <dgm:pt modelId="{FCFD61DD-3DD1-4EC1-AA58-9A9927DF3281}" type="sibTrans" cxnId="{FE4CEEA4-5B71-4DAC-8130-8C943E62A6BB}">
      <dgm:prSet/>
      <dgm:spPr/>
      <dgm:t>
        <a:bodyPr/>
        <a:lstStyle/>
        <a:p>
          <a:endParaRPr lang="en-US"/>
        </a:p>
      </dgm:t>
    </dgm:pt>
    <dgm:pt modelId="{7042D628-2F69-4D14-A524-320957DAF7E4}" type="pres">
      <dgm:prSet presAssocID="{DAA2A58E-C567-410B-ACDD-8831B05B6535}" presName="diagram" presStyleCnt="0">
        <dgm:presLayoutVars>
          <dgm:chPref val="1"/>
          <dgm:dir/>
          <dgm:animOne val="branch"/>
          <dgm:animLvl val="lvl"/>
          <dgm:resizeHandles/>
        </dgm:presLayoutVars>
      </dgm:prSet>
      <dgm:spPr/>
      <dgm:t>
        <a:bodyPr/>
        <a:lstStyle/>
        <a:p>
          <a:endParaRPr lang="en-US"/>
        </a:p>
      </dgm:t>
    </dgm:pt>
    <dgm:pt modelId="{3A28C45C-73C2-44F0-B5C0-226B7899FE99}" type="pres">
      <dgm:prSet presAssocID="{BC512051-573A-4420-83D2-FF1781315F30}" presName="root" presStyleCnt="0"/>
      <dgm:spPr/>
    </dgm:pt>
    <dgm:pt modelId="{2ED215B1-4B35-4325-9B65-92517AF114FA}" type="pres">
      <dgm:prSet presAssocID="{BC512051-573A-4420-83D2-FF1781315F30}" presName="rootComposite" presStyleCnt="0"/>
      <dgm:spPr/>
    </dgm:pt>
    <dgm:pt modelId="{14AA4614-135B-4C5F-867B-8EB43D3EF092}" type="pres">
      <dgm:prSet presAssocID="{BC512051-573A-4420-83D2-FF1781315F30}" presName="rootText" presStyleLbl="node1" presStyleIdx="0" presStyleCnt="2" custScaleY="60101"/>
      <dgm:spPr/>
      <dgm:t>
        <a:bodyPr/>
        <a:lstStyle/>
        <a:p>
          <a:endParaRPr lang="en-US"/>
        </a:p>
      </dgm:t>
    </dgm:pt>
    <dgm:pt modelId="{35DB51E0-3C3B-41EE-8AA4-CF37F9D662DC}" type="pres">
      <dgm:prSet presAssocID="{BC512051-573A-4420-83D2-FF1781315F30}" presName="rootConnector" presStyleLbl="node1" presStyleIdx="0" presStyleCnt="2"/>
      <dgm:spPr/>
      <dgm:t>
        <a:bodyPr/>
        <a:lstStyle/>
        <a:p>
          <a:endParaRPr lang="en-US"/>
        </a:p>
      </dgm:t>
    </dgm:pt>
    <dgm:pt modelId="{17459E6D-64A2-4D7B-91D6-00E1B2D03765}" type="pres">
      <dgm:prSet presAssocID="{BC512051-573A-4420-83D2-FF1781315F30}" presName="childShape" presStyleCnt="0"/>
      <dgm:spPr/>
    </dgm:pt>
    <dgm:pt modelId="{82B99FCE-42A2-43DD-9E73-D466F8795B02}" type="pres">
      <dgm:prSet presAssocID="{00F008E7-FCEB-4BC3-8212-ADC41433E6DA}" presName="Name13" presStyleLbl="parChTrans1D2" presStyleIdx="0" presStyleCnt="4"/>
      <dgm:spPr/>
      <dgm:t>
        <a:bodyPr/>
        <a:lstStyle/>
        <a:p>
          <a:endParaRPr lang="en-US"/>
        </a:p>
      </dgm:t>
    </dgm:pt>
    <dgm:pt modelId="{13B83BFB-DA60-4D8D-A003-1B75EE59F4C2}" type="pres">
      <dgm:prSet presAssocID="{939E00E6-96C6-4995-B526-36C1C72454B7}" presName="childText" presStyleLbl="bgAcc1" presStyleIdx="0" presStyleCnt="4">
        <dgm:presLayoutVars>
          <dgm:bulletEnabled val="1"/>
        </dgm:presLayoutVars>
      </dgm:prSet>
      <dgm:spPr/>
      <dgm:t>
        <a:bodyPr/>
        <a:lstStyle/>
        <a:p>
          <a:endParaRPr lang="en-US"/>
        </a:p>
      </dgm:t>
    </dgm:pt>
    <dgm:pt modelId="{28547875-ACDF-4A2E-BE14-85FF94D340FD}" type="pres">
      <dgm:prSet presAssocID="{DE921B46-400E-4164-ACF8-BF669B3208D3}" presName="Name13" presStyleLbl="parChTrans1D2" presStyleIdx="1" presStyleCnt="4"/>
      <dgm:spPr/>
      <dgm:t>
        <a:bodyPr/>
        <a:lstStyle/>
        <a:p>
          <a:endParaRPr lang="en-US"/>
        </a:p>
      </dgm:t>
    </dgm:pt>
    <dgm:pt modelId="{72B8B6E3-4679-4C99-A86E-AFEE116375E4}" type="pres">
      <dgm:prSet presAssocID="{D1565308-44AE-4719-8B05-52C13C6A0A41}" presName="childText" presStyleLbl="bgAcc1" presStyleIdx="1" presStyleCnt="4">
        <dgm:presLayoutVars>
          <dgm:bulletEnabled val="1"/>
        </dgm:presLayoutVars>
      </dgm:prSet>
      <dgm:spPr/>
      <dgm:t>
        <a:bodyPr/>
        <a:lstStyle/>
        <a:p>
          <a:endParaRPr lang="en-US"/>
        </a:p>
      </dgm:t>
    </dgm:pt>
    <dgm:pt modelId="{B4F4D941-BA10-4AD5-AEB1-A587E0965423}" type="pres">
      <dgm:prSet presAssocID="{D8E47982-FD13-4A2F-B5CA-1A9ACCB56C6F}" presName="root" presStyleCnt="0"/>
      <dgm:spPr/>
    </dgm:pt>
    <dgm:pt modelId="{AA6A7275-E76F-411F-819E-0F4FCD4AAEA0}" type="pres">
      <dgm:prSet presAssocID="{D8E47982-FD13-4A2F-B5CA-1A9ACCB56C6F}" presName="rootComposite" presStyleCnt="0"/>
      <dgm:spPr/>
    </dgm:pt>
    <dgm:pt modelId="{A9CBBABF-E92D-4E00-AA89-93BC8E2EAE24}" type="pres">
      <dgm:prSet presAssocID="{D8E47982-FD13-4A2F-B5CA-1A9ACCB56C6F}" presName="rootText" presStyleLbl="node1" presStyleIdx="1" presStyleCnt="2" custScaleY="54621"/>
      <dgm:spPr/>
      <dgm:t>
        <a:bodyPr/>
        <a:lstStyle/>
        <a:p>
          <a:endParaRPr lang="en-US"/>
        </a:p>
      </dgm:t>
    </dgm:pt>
    <dgm:pt modelId="{85EBF635-DEAC-4771-9BE2-6C756DF94D3B}" type="pres">
      <dgm:prSet presAssocID="{D8E47982-FD13-4A2F-B5CA-1A9ACCB56C6F}" presName="rootConnector" presStyleLbl="node1" presStyleIdx="1" presStyleCnt="2"/>
      <dgm:spPr/>
      <dgm:t>
        <a:bodyPr/>
        <a:lstStyle/>
        <a:p>
          <a:endParaRPr lang="en-US"/>
        </a:p>
      </dgm:t>
    </dgm:pt>
    <dgm:pt modelId="{92E9FE11-0793-4E98-9F2A-B568F27B4B5C}" type="pres">
      <dgm:prSet presAssocID="{D8E47982-FD13-4A2F-B5CA-1A9ACCB56C6F}" presName="childShape" presStyleCnt="0"/>
      <dgm:spPr/>
    </dgm:pt>
    <dgm:pt modelId="{C18B8D86-CD78-42AA-8C37-473AA95621E3}" type="pres">
      <dgm:prSet presAssocID="{2B8000F5-0C2A-4BED-BAC7-B2EED293512A}" presName="Name13" presStyleLbl="parChTrans1D2" presStyleIdx="2" presStyleCnt="4"/>
      <dgm:spPr/>
      <dgm:t>
        <a:bodyPr/>
        <a:lstStyle/>
        <a:p>
          <a:endParaRPr lang="en-US"/>
        </a:p>
      </dgm:t>
    </dgm:pt>
    <dgm:pt modelId="{CF78FFB2-87C1-4841-A85B-8127005F14D0}" type="pres">
      <dgm:prSet presAssocID="{6768BEF4-F75E-41F9-B973-8386FC2ECFB9}" presName="childText" presStyleLbl="bgAcc1" presStyleIdx="2" presStyleCnt="4">
        <dgm:presLayoutVars>
          <dgm:bulletEnabled val="1"/>
        </dgm:presLayoutVars>
      </dgm:prSet>
      <dgm:spPr/>
      <dgm:t>
        <a:bodyPr/>
        <a:lstStyle/>
        <a:p>
          <a:endParaRPr lang="en-US"/>
        </a:p>
      </dgm:t>
    </dgm:pt>
    <dgm:pt modelId="{5822C962-FEE7-4FD6-85A5-3B8E157F82B1}" type="pres">
      <dgm:prSet presAssocID="{53F3F2F7-B95A-422F-9D61-E01A4A12BEC7}" presName="Name13" presStyleLbl="parChTrans1D2" presStyleIdx="3" presStyleCnt="4"/>
      <dgm:spPr/>
      <dgm:t>
        <a:bodyPr/>
        <a:lstStyle/>
        <a:p>
          <a:endParaRPr lang="en-US"/>
        </a:p>
      </dgm:t>
    </dgm:pt>
    <dgm:pt modelId="{B8AE5692-CC2B-4632-AC5B-C22E4E3FB219}" type="pres">
      <dgm:prSet presAssocID="{636DA273-0B21-4B43-B469-BBB936909238}" presName="childText" presStyleLbl="bgAcc1" presStyleIdx="3" presStyleCnt="4">
        <dgm:presLayoutVars>
          <dgm:bulletEnabled val="1"/>
        </dgm:presLayoutVars>
      </dgm:prSet>
      <dgm:spPr/>
      <dgm:t>
        <a:bodyPr/>
        <a:lstStyle/>
        <a:p>
          <a:endParaRPr lang="en-US"/>
        </a:p>
      </dgm:t>
    </dgm:pt>
  </dgm:ptLst>
  <dgm:cxnLst>
    <dgm:cxn modelId="{34DE7FB4-27C9-4DE7-8DC3-4CB63D860459}" srcId="{BC512051-573A-4420-83D2-FF1781315F30}" destId="{939E00E6-96C6-4995-B526-36C1C72454B7}" srcOrd="0" destOrd="0" parTransId="{00F008E7-FCEB-4BC3-8212-ADC41433E6DA}" sibTransId="{514A4AF2-8540-44F5-894D-FB0C3F03D2C1}"/>
    <dgm:cxn modelId="{C35EA13E-0116-41E5-9BC5-BFE72EED66A8}" srcId="{DAA2A58E-C567-410B-ACDD-8831B05B6535}" destId="{D8E47982-FD13-4A2F-B5CA-1A9ACCB56C6F}" srcOrd="1" destOrd="0" parTransId="{7BB0575E-12FB-4BC3-9AC3-3AB6CD60FD97}" sibTransId="{DF7715FA-49ED-4C63-AC9F-0B731F5EA6CC}"/>
    <dgm:cxn modelId="{0F55BF65-AAC6-4776-99ED-04EBFD5C0176}" srcId="{DAA2A58E-C567-410B-ACDD-8831B05B6535}" destId="{BC512051-573A-4420-83D2-FF1781315F30}" srcOrd="0" destOrd="0" parTransId="{C2B841A1-F944-4141-9FD5-C890B9E816A8}" sibTransId="{32C5392F-8BF9-4547-AA55-2340C7966ED3}"/>
    <dgm:cxn modelId="{8ADBFD40-438E-45EB-9DAD-1BEC57384338}" type="presOf" srcId="{DE921B46-400E-4164-ACF8-BF669B3208D3}" destId="{28547875-ACDF-4A2E-BE14-85FF94D340FD}" srcOrd="0" destOrd="0" presId="urn:microsoft.com/office/officeart/2005/8/layout/hierarchy3"/>
    <dgm:cxn modelId="{2A78271E-DFAF-45DB-8A41-50A5A9FC2CED}" srcId="{D8E47982-FD13-4A2F-B5CA-1A9ACCB56C6F}" destId="{6768BEF4-F75E-41F9-B973-8386FC2ECFB9}" srcOrd="0" destOrd="0" parTransId="{2B8000F5-0C2A-4BED-BAC7-B2EED293512A}" sibTransId="{45FAF0B9-194B-4D99-A826-A6DEBCE37EBB}"/>
    <dgm:cxn modelId="{A82342DC-533E-4BAA-A8E6-F0A25CB6E5E9}" type="presOf" srcId="{2B8000F5-0C2A-4BED-BAC7-B2EED293512A}" destId="{C18B8D86-CD78-42AA-8C37-473AA95621E3}" srcOrd="0" destOrd="0" presId="urn:microsoft.com/office/officeart/2005/8/layout/hierarchy3"/>
    <dgm:cxn modelId="{74548388-76E2-42CA-8F3B-25D166EDDD9A}" type="presOf" srcId="{6768BEF4-F75E-41F9-B973-8386FC2ECFB9}" destId="{CF78FFB2-87C1-4841-A85B-8127005F14D0}" srcOrd="0" destOrd="0" presId="urn:microsoft.com/office/officeart/2005/8/layout/hierarchy3"/>
    <dgm:cxn modelId="{5BE9D4CA-CF07-442D-AEBE-A4CE59FD3B37}" type="presOf" srcId="{00F008E7-FCEB-4BC3-8212-ADC41433E6DA}" destId="{82B99FCE-42A2-43DD-9E73-D466F8795B02}" srcOrd="0" destOrd="0" presId="urn:microsoft.com/office/officeart/2005/8/layout/hierarchy3"/>
    <dgm:cxn modelId="{6F752E69-5832-49AF-BA0B-86E15CA54495}" type="presOf" srcId="{D8E47982-FD13-4A2F-B5CA-1A9ACCB56C6F}" destId="{85EBF635-DEAC-4771-9BE2-6C756DF94D3B}" srcOrd="1" destOrd="0" presId="urn:microsoft.com/office/officeart/2005/8/layout/hierarchy3"/>
    <dgm:cxn modelId="{B92F0B51-117C-45CD-A336-281630FC3C98}" type="presOf" srcId="{D8E47982-FD13-4A2F-B5CA-1A9ACCB56C6F}" destId="{A9CBBABF-E92D-4E00-AA89-93BC8E2EAE24}" srcOrd="0" destOrd="0" presId="urn:microsoft.com/office/officeart/2005/8/layout/hierarchy3"/>
    <dgm:cxn modelId="{FE4CEEA4-5B71-4DAC-8130-8C943E62A6BB}" srcId="{D8E47982-FD13-4A2F-B5CA-1A9ACCB56C6F}" destId="{636DA273-0B21-4B43-B469-BBB936909238}" srcOrd="1" destOrd="0" parTransId="{53F3F2F7-B95A-422F-9D61-E01A4A12BEC7}" sibTransId="{FCFD61DD-3DD1-4EC1-AA58-9A9927DF3281}"/>
    <dgm:cxn modelId="{6A8320F1-6137-43AF-8A54-A9EE9C372F28}" type="presOf" srcId="{DAA2A58E-C567-410B-ACDD-8831B05B6535}" destId="{7042D628-2F69-4D14-A524-320957DAF7E4}" srcOrd="0" destOrd="0" presId="urn:microsoft.com/office/officeart/2005/8/layout/hierarchy3"/>
    <dgm:cxn modelId="{5006A7F9-5FFB-406D-9628-8C54E6703550}" srcId="{BC512051-573A-4420-83D2-FF1781315F30}" destId="{D1565308-44AE-4719-8B05-52C13C6A0A41}" srcOrd="1" destOrd="0" parTransId="{DE921B46-400E-4164-ACF8-BF669B3208D3}" sibTransId="{CD03B242-3BF4-416F-86A7-84CC48603F07}"/>
    <dgm:cxn modelId="{2FB39B28-72CD-4779-9A09-E009A6289361}" type="presOf" srcId="{636DA273-0B21-4B43-B469-BBB936909238}" destId="{B8AE5692-CC2B-4632-AC5B-C22E4E3FB219}" srcOrd="0" destOrd="0" presId="urn:microsoft.com/office/officeart/2005/8/layout/hierarchy3"/>
    <dgm:cxn modelId="{6F53701A-2811-41BD-902F-A3E47D05F68D}" type="presOf" srcId="{D1565308-44AE-4719-8B05-52C13C6A0A41}" destId="{72B8B6E3-4679-4C99-A86E-AFEE116375E4}" srcOrd="0" destOrd="0" presId="urn:microsoft.com/office/officeart/2005/8/layout/hierarchy3"/>
    <dgm:cxn modelId="{507A3340-E3FA-4DA6-8BBC-E8E91CEB7DF0}" type="presOf" srcId="{BC512051-573A-4420-83D2-FF1781315F30}" destId="{35DB51E0-3C3B-41EE-8AA4-CF37F9D662DC}" srcOrd="1" destOrd="0" presId="urn:microsoft.com/office/officeart/2005/8/layout/hierarchy3"/>
    <dgm:cxn modelId="{9975A284-30E2-430E-91B2-850E87F64C86}" type="presOf" srcId="{BC512051-573A-4420-83D2-FF1781315F30}" destId="{14AA4614-135B-4C5F-867B-8EB43D3EF092}" srcOrd="0" destOrd="0" presId="urn:microsoft.com/office/officeart/2005/8/layout/hierarchy3"/>
    <dgm:cxn modelId="{8C5DF2B2-2770-461C-9601-1813BBF72DB4}" type="presOf" srcId="{53F3F2F7-B95A-422F-9D61-E01A4A12BEC7}" destId="{5822C962-FEE7-4FD6-85A5-3B8E157F82B1}" srcOrd="0" destOrd="0" presId="urn:microsoft.com/office/officeart/2005/8/layout/hierarchy3"/>
    <dgm:cxn modelId="{D1568156-6D0D-48FB-87C4-25E27F892B0C}" type="presOf" srcId="{939E00E6-96C6-4995-B526-36C1C72454B7}" destId="{13B83BFB-DA60-4D8D-A003-1B75EE59F4C2}" srcOrd="0" destOrd="0" presId="urn:microsoft.com/office/officeart/2005/8/layout/hierarchy3"/>
    <dgm:cxn modelId="{8156DE59-BCDC-49E4-B035-B2E344EFA99A}" type="presParOf" srcId="{7042D628-2F69-4D14-A524-320957DAF7E4}" destId="{3A28C45C-73C2-44F0-B5C0-226B7899FE99}" srcOrd="0" destOrd="0" presId="urn:microsoft.com/office/officeart/2005/8/layout/hierarchy3"/>
    <dgm:cxn modelId="{32643FCB-F267-4033-AA01-C0AAA9297658}" type="presParOf" srcId="{3A28C45C-73C2-44F0-B5C0-226B7899FE99}" destId="{2ED215B1-4B35-4325-9B65-92517AF114FA}" srcOrd="0" destOrd="0" presId="urn:microsoft.com/office/officeart/2005/8/layout/hierarchy3"/>
    <dgm:cxn modelId="{213623D5-7E73-47AC-85D7-5F9DDD987504}" type="presParOf" srcId="{2ED215B1-4B35-4325-9B65-92517AF114FA}" destId="{14AA4614-135B-4C5F-867B-8EB43D3EF092}" srcOrd="0" destOrd="0" presId="urn:microsoft.com/office/officeart/2005/8/layout/hierarchy3"/>
    <dgm:cxn modelId="{C067A085-1766-4FF2-821B-B6B5CB1F825D}" type="presParOf" srcId="{2ED215B1-4B35-4325-9B65-92517AF114FA}" destId="{35DB51E0-3C3B-41EE-8AA4-CF37F9D662DC}" srcOrd="1" destOrd="0" presId="urn:microsoft.com/office/officeart/2005/8/layout/hierarchy3"/>
    <dgm:cxn modelId="{DCD1CCC3-BA0A-4519-A8FE-06A49AB8FE26}" type="presParOf" srcId="{3A28C45C-73C2-44F0-B5C0-226B7899FE99}" destId="{17459E6D-64A2-4D7B-91D6-00E1B2D03765}" srcOrd="1" destOrd="0" presId="urn:microsoft.com/office/officeart/2005/8/layout/hierarchy3"/>
    <dgm:cxn modelId="{DC23AF55-5FC4-45CC-9648-1E51DCBA3700}" type="presParOf" srcId="{17459E6D-64A2-4D7B-91D6-00E1B2D03765}" destId="{82B99FCE-42A2-43DD-9E73-D466F8795B02}" srcOrd="0" destOrd="0" presId="urn:microsoft.com/office/officeart/2005/8/layout/hierarchy3"/>
    <dgm:cxn modelId="{F21D8A05-C635-4669-B856-50044864D9DF}" type="presParOf" srcId="{17459E6D-64A2-4D7B-91D6-00E1B2D03765}" destId="{13B83BFB-DA60-4D8D-A003-1B75EE59F4C2}" srcOrd="1" destOrd="0" presId="urn:microsoft.com/office/officeart/2005/8/layout/hierarchy3"/>
    <dgm:cxn modelId="{282AEDDD-793F-404C-8291-37105FF6DAD3}" type="presParOf" srcId="{17459E6D-64A2-4D7B-91D6-00E1B2D03765}" destId="{28547875-ACDF-4A2E-BE14-85FF94D340FD}" srcOrd="2" destOrd="0" presId="urn:microsoft.com/office/officeart/2005/8/layout/hierarchy3"/>
    <dgm:cxn modelId="{0FEE2D9E-74F6-453A-90C7-42DC11C296F9}" type="presParOf" srcId="{17459E6D-64A2-4D7B-91D6-00E1B2D03765}" destId="{72B8B6E3-4679-4C99-A86E-AFEE116375E4}" srcOrd="3" destOrd="0" presId="urn:microsoft.com/office/officeart/2005/8/layout/hierarchy3"/>
    <dgm:cxn modelId="{FA5C9E40-CD72-4029-8B86-C565DCC1C909}" type="presParOf" srcId="{7042D628-2F69-4D14-A524-320957DAF7E4}" destId="{B4F4D941-BA10-4AD5-AEB1-A587E0965423}" srcOrd="1" destOrd="0" presId="urn:microsoft.com/office/officeart/2005/8/layout/hierarchy3"/>
    <dgm:cxn modelId="{5E16C7D9-278B-43F7-AF45-0A01DB8DF355}" type="presParOf" srcId="{B4F4D941-BA10-4AD5-AEB1-A587E0965423}" destId="{AA6A7275-E76F-411F-819E-0F4FCD4AAEA0}" srcOrd="0" destOrd="0" presId="urn:microsoft.com/office/officeart/2005/8/layout/hierarchy3"/>
    <dgm:cxn modelId="{81ABB77B-EE0D-4371-B911-3BEC4FB422B2}" type="presParOf" srcId="{AA6A7275-E76F-411F-819E-0F4FCD4AAEA0}" destId="{A9CBBABF-E92D-4E00-AA89-93BC8E2EAE24}" srcOrd="0" destOrd="0" presId="urn:microsoft.com/office/officeart/2005/8/layout/hierarchy3"/>
    <dgm:cxn modelId="{C65DDBB3-48D7-4FF3-AB2E-AB1762D4FB31}" type="presParOf" srcId="{AA6A7275-E76F-411F-819E-0F4FCD4AAEA0}" destId="{85EBF635-DEAC-4771-9BE2-6C756DF94D3B}" srcOrd="1" destOrd="0" presId="urn:microsoft.com/office/officeart/2005/8/layout/hierarchy3"/>
    <dgm:cxn modelId="{57E0A88A-790C-443E-B54C-6680EEE13DBE}" type="presParOf" srcId="{B4F4D941-BA10-4AD5-AEB1-A587E0965423}" destId="{92E9FE11-0793-4E98-9F2A-B568F27B4B5C}" srcOrd="1" destOrd="0" presId="urn:microsoft.com/office/officeart/2005/8/layout/hierarchy3"/>
    <dgm:cxn modelId="{98704846-95D1-4D51-9F34-A3D376CA047F}" type="presParOf" srcId="{92E9FE11-0793-4E98-9F2A-B568F27B4B5C}" destId="{C18B8D86-CD78-42AA-8C37-473AA95621E3}" srcOrd="0" destOrd="0" presId="urn:microsoft.com/office/officeart/2005/8/layout/hierarchy3"/>
    <dgm:cxn modelId="{254FB646-F3AA-4DA8-9FD4-75AEDD4E10E7}" type="presParOf" srcId="{92E9FE11-0793-4E98-9F2A-B568F27B4B5C}" destId="{CF78FFB2-87C1-4841-A85B-8127005F14D0}" srcOrd="1" destOrd="0" presId="urn:microsoft.com/office/officeart/2005/8/layout/hierarchy3"/>
    <dgm:cxn modelId="{0D94C7FF-9147-4465-B3C2-814136009CB9}" type="presParOf" srcId="{92E9FE11-0793-4E98-9F2A-B568F27B4B5C}" destId="{5822C962-FEE7-4FD6-85A5-3B8E157F82B1}" srcOrd="2" destOrd="0" presId="urn:microsoft.com/office/officeart/2005/8/layout/hierarchy3"/>
    <dgm:cxn modelId="{609E5ECB-4E63-4685-AB4B-60A355F924E5}" type="presParOf" srcId="{92E9FE11-0793-4E98-9F2A-B568F27B4B5C}" destId="{B8AE5692-CC2B-4632-AC5B-C22E4E3FB219}" srcOrd="3" destOrd="0" presId="urn:microsoft.com/office/officeart/2005/8/layout/hierarchy3"/>
  </dgm:cxnLst>
  <dgm:bg/>
  <dgm:whole/>
</dgm:dataModel>
</file>

<file path=ppt/diagrams/data2.xml><?xml version="1.0" encoding="utf-8"?>
<dgm:dataModel xmlns:dgm="http://schemas.openxmlformats.org/drawingml/2006/diagram" xmlns:a="http://schemas.openxmlformats.org/drawingml/2006/main">
  <dgm:ptLst>
    <dgm:pt modelId="{28A73512-7113-4A1D-8875-007F58D984DD}" type="doc">
      <dgm:prSet loTypeId="urn:microsoft.com/office/officeart/2005/8/layout/hierarchy3" loCatId="hierarchy" qsTypeId="urn:microsoft.com/office/officeart/2005/8/quickstyle/simple1" qsCatId="simple" csTypeId="urn:microsoft.com/office/officeart/2005/8/colors/colorful2" csCatId="colorful" phldr="1"/>
      <dgm:spPr/>
      <dgm:t>
        <a:bodyPr/>
        <a:lstStyle/>
        <a:p>
          <a:endParaRPr lang="en-US"/>
        </a:p>
      </dgm:t>
    </dgm:pt>
    <dgm:pt modelId="{52EB80C7-9A6B-4089-8A96-862AC30742E7}">
      <dgm:prSet phldrT="[Text]"/>
      <dgm:spPr/>
      <dgm:t>
        <a:bodyPr/>
        <a:lstStyle/>
        <a:p>
          <a:pPr algn="l"/>
          <a:r>
            <a:rPr lang="en-IN" dirty="0" smtClean="0"/>
            <a:t>3</a:t>
          </a:r>
          <a:r>
            <a:rPr lang="en-IN" baseline="30000" dirty="0" smtClean="0"/>
            <a:t>rd</a:t>
          </a:r>
          <a:r>
            <a:rPr lang="en-IN" dirty="0" smtClean="0"/>
            <a:t> generation:</a:t>
          </a:r>
          <a:endParaRPr lang="en-US" dirty="0"/>
        </a:p>
      </dgm:t>
    </dgm:pt>
    <dgm:pt modelId="{C8DC8D6C-BBD6-40EE-B7EB-F3F7B51F9D5C}" type="parTrans" cxnId="{59E668B6-7E49-476F-BBCD-6E5F4D8A2D15}">
      <dgm:prSet/>
      <dgm:spPr/>
      <dgm:t>
        <a:bodyPr/>
        <a:lstStyle/>
        <a:p>
          <a:pPr algn="l"/>
          <a:endParaRPr lang="en-US"/>
        </a:p>
      </dgm:t>
    </dgm:pt>
    <dgm:pt modelId="{824395CF-4D8B-4E1B-89B7-7647D3753D66}" type="sibTrans" cxnId="{59E668B6-7E49-476F-BBCD-6E5F4D8A2D15}">
      <dgm:prSet/>
      <dgm:spPr/>
      <dgm:t>
        <a:bodyPr/>
        <a:lstStyle/>
        <a:p>
          <a:pPr algn="l"/>
          <a:endParaRPr lang="en-US"/>
        </a:p>
      </dgm:t>
    </dgm:pt>
    <dgm:pt modelId="{070E6D7D-0C78-4AE7-A20B-B8954F99EBDB}">
      <dgm:prSet phldrT="[Text]"/>
      <dgm:spPr/>
      <dgm:t>
        <a:bodyPr/>
        <a:lstStyle/>
        <a:p>
          <a:pPr algn="l"/>
          <a:r>
            <a:rPr lang="en-IN" b="1" dirty="0" err="1" smtClean="0"/>
            <a:t>Parenteral</a:t>
          </a:r>
          <a:r>
            <a:rPr lang="en-IN" b="1" dirty="0" smtClean="0"/>
            <a:t>:</a:t>
          </a:r>
        </a:p>
        <a:p>
          <a:pPr algn="l"/>
          <a:r>
            <a:rPr lang="en-IN" dirty="0" err="1" smtClean="0"/>
            <a:t>Cefotaxime</a:t>
          </a:r>
          <a:endParaRPr lang="en-IN" dirty="0" smtClean="0"/>
        </a:p>
        <a:p>
          <a:pPr algn="l"/>
          <a:r>
            <a:rPr lang="en-IN" dirty="0" err="1" smtClean="0"/>
            <a:t>Ceftriaxone</a:t>
          </a:r>
          <a:endParaRPr lang="en-IN" dirty="0" smtClean="0"/>
        </a:p>
        <a:p>
          <a:pPr algn="l"/>
          <a:r>
            <a:rPr lang="en-IN" dirty="0" err="1" smtClean="0"/>
            <a:t>Cetazidime</a:t>
          </a:r>
          <a:endParaRPr lang="en-IN" dirty="0" smtClean="0"/>
        </a:p>
        <a:p>
          <a:pPr algn="l"/>
          <a:r>
            <a:rPr lang="en-IN" dirty="0" err="1" smtClean="0"/>
            <a:t>Cefoperazone</a:t>
          </a:r>
          <a:endParaRPr lang="en-US" dirty="0"/>
        </a:p>
      </dgm:t>
    </dgm:pt>
    <dgm:pt modelId="{A0A55CF4-42C2-4F86-B585-FB5B478C08FF}" type="parTrans" cxnId="{A5451D73-128A-4DC1-B330-F5FB22814B44}">
      <dgm:prSet/>
      <dgm:spPr/>
      <dgm:t>
        <a:bodyPr/>
        <a:lstStyle/>
        <a:p>
          <a:pPr algn="l"/>
          <a:endParaRPr lang="en-US"/>
        </a:p>
      </dgm:t>
    </dgm:pt>
    <dgm:pt modelId="{4599FF45-5789-4DE9-A13E-E9E1DD19F110}" type="sibTrans" cxnId="{A5451D73-128A-4DC1-B330-F5FB22814B44}">
      <dgm:prSet/>
      <dgm:spPr/>
      <dgm:t>
        <a:bodyPr/>
        <a:lstStyle/>
        <a:p>
          <a:pPr algn="l"/>
          <a:endParaRPr lang="en-US"/>
        </a:p>
      </dgm:t>
    </dgm:pt>
    <dgm:pt modelId="{AA01BC96-7D37-4097-BD9B-88FF3E15C805}">
      <dgm:prSet phldrT="[Text]"/>
      <dgm:spPr/>
      <dgm:t>
        <a:bodyPr/>
        <a:lstStyle/>
        <a:p>
          <a:pPr algn="l"/>
          <a:r>
            <a:rPr lang="en-IN" b="1" dirty="0" smtClean="0"/>
            <a:t>Oral:</a:t>
          </a:r>
        </a:p>
        <a:p>
          <a:pPr algn="l"/>
          <a:r>
            <a:rPr lang="en-IN" dirty="0" err="1" smtClean="0"/>
            <a:t>Cefixime</a:t>
          </a:r>
          <a:endParaRPr lang="en-IN" dirty="0" smtClean="0"/>
        </a:p>
        <a:p>
          <a:pPr algn="l"/>
          <a:r>
            <a:rPr lang="en-IN" dirty="0" err="1" smtClean="0"/>
            <a:t>Cefdinir</a:t>
          </a:r>
          <a:endParaRPr lang="en-IN" dirty="0" smtClean="0"/>
        </a:p>
        <a:p>
          <a:pPr algn="l"/>
          <a:r>
            <a:rPr lang="en-IN" dirty="0" err="1" smtClean="0"/>
            <a:t>Ceftibuten</a:t>
          </a:r>
          <a:endParaRPr lang="en-IN" dirty="0" smtClean="0"/>
        </a:p>
        <a:p>
          <a:pPr algn="l"/>
          <a:r>
            <a:rPr lang="en-IN" dirty="0" err="1" smtClean="0"/>
            <a:t>Ceftamet</a:t>
          </a:r>
          <a:r>
            <a:rPr lang="en-IN" dirty="0" smtClean="0"/>
            <a:t> </a:t>
          </a:r>
          <a:r>
            <a:rPr lang="en-IN" dirty="0" err="1" smtClean="0"/>
            <a:t>piroxil</a:t>
          </a:r>
          <a:endParaRPr lang="en-IN" dirty="0" smtClean="0"/>
        </a:p>
        <a:p>
          <a:pPr algn="l"/>
          <a:endParaRPr lang="en-US" dirty="0"/>
        </a:p>
      </dgm:t>
    </dgm:pt>
    <dgm:pt modelId="{A5732FB6-E897-4DBC-9D5E-B8D3B965ED79}" type="parTrans" cxnId="{E8FE3005-9F1F-41FA-89DE-B76731703036}">
      <dgm:prSet/>
      <dgm:spPr/>
      <dgm:t>
        <a:bodyPr/>
        <a:lstStyle/>
        <a:p>
          <a:pPr algn="l"/>
          <a:endParaRPr lang="en-US"/>
        </a:p>
      </dgm:t>
    </dgm:pt>
    <dgm:pt modelId="{B682FB6B-BEB7-4440-9E13-AAA1EB91EA1B}" type="sibTrans" cxnId="{E8FE3005-9F1F-41FA-89DE-B76731703036}">
      <dgm:prSet/>
      <dgm:spPr/>
      <dgm:t>
        <a:bodyPr/>
        <a:lstStyle/>
        <a:p>
          <a:pPr algn="l"/>
          <a:endParaRPr lang="en-US"/>
        </a:p>
      </dgm:t>
    </dgm:pt>
    <dgm:pt modelId="{02F2881D-B389-4511-BF63-DD79302D7035}">
      <dgm:prSet phldrT="[Text]"/>
      <dgm:spPr/>
      <dgm:t>
        <a:bodyPr/>
        <a:lstStyle/>
        <a:p>
          <a:pPr algn="l"/>
          <a:r>
            <a:rPr lang="en-IN" dirty="0" smtClean="0"/>
            <a:t>4</a:t>
          </a:r>
          <a:r>
            <a:rPr lang="en-IN" baseline="30000" dirty="0" smtClean="0"/>
            <a:t>th</a:t>
          </a:r>
          <a:r>
            <a:rPr lang="en-IN" dirty="0" smtClean="0"/>
            <a:t> generation</a:t>
          </a:r>
          <a:endParaRPr lang="en-US" dirty="0"/>
        </a:p>
      </dgm:t>
    </dgm:pt>
    <dgm:pt modelId="{D2854850-E8BC-4AAE-9E96-64266EFC21BF}" type="parTrans" cxnId="{02A2201E-3B9D-4F13-A43D-11C989DC6A1A}">
      <dgm:prSet/>
      <dgm:spPr/>
      <dgm:t>
        <a:bodyPr/>
        <a:lstStyle/>
        <a:p>
          <a:pPr algn="l"/>
          <a:endParaRPr lang="en-US"/>
        </a:p>
      </dgm:t>
    </dgm:pt>
    <dgm:pt modelId="{A2CED276-F9AB-413D-9DDC-A5B573F532CE}" type="sibTrans" cxnId="{02A2201E-3B9D-4F13-A43D-11C989DC6A1A}">
      <dgm:prSet/>
      <dgm:spPr/>
      <dgm:t>
        <a:bodyPr/>
        <a:lstStyle/>
        <a:p>
          <a:pPr algn="l"/>
          <a:endParaRPr lang="en-US"/>
        </a:p>
      </dgm:t>
    </dgm:pt>
    <dgm:pt modelId="{F1F34B6C-2367-47F8-93DB-378337A4D924}">
      <dgm:prSet phldrT="[Text]"/>
      <dgm:spPr/>
      <dgm:t>
        <a:bodyPr/>
        <a:lstStyle/>
        <a:p>
          <a:pPr algn="l"/>
          <a:r>
            <a:rPr lang="en-IN" b="1" dirty="0" err="1" smtClean="0"/>
            <a:t>Parenteral</a:t>
          </a:r>
          <a:r>
            <a:rPr lang="en-IN" b="1" dirty="0" smtClean="0"/>
            <a:t>:</a:t>
          </a:r>
        </a:p>
        <a:p>
          <a:pPr algn="l"/>
          <a:r>
            <a:rPr lang="en-IN" dirty="0" err="1" smtClean="0"/>
            <a:t>Cefepime</a:t>
          </a:r>
          <a:endParaRPr lang="en-IN" dirty="0" smtClean="0"/>
        </a:p>
        <a:p>
          <a:pPr algn="l"/>
          <a:r>
            <a:rPr lang="en-IN" dirty="0" err="1" smtClean="0"/>
            <a:t>cefpirome</a:t>
          </a:r>
          <a:endParaRPr lang="en-US" dirty="0"/>
        </a:p>
      </dgm:t>
    </dgm:pt>
    <dgm:pt modelId="{3D66E1CE-687E-4D81-87E7-8AB6364C5461}" type="parTrans" cxnId="{AA7BF72B-4E6C-4D45-85D1-AFEF95CA522F}">
      <dgm:prSet/>
      <dgm:spPr/>
      <dgm:t>
        <a:bodyPr/>
        <a:lstStyle/>
        <a:p>
          <a:pPr algn="l"/>
          <a:endParaRPr lang="en-US"/>
        </a:p>
      </dgm:t>
    </dgm:pt>
    <dgm:pt modelId="{247A9053-AAC5-4B65-AFA2-CED8494211C6}" type="sibTrans" cxnId="{AA7BF72B-4E6C-4D45-85D1-AFEF95CA522F}">
      <dgm:prSet/>
      <dgm:spPr/>
      <dgm:t>
        <a:bodyPr/>
        <a:lstStyle/>
        <a:p>
          <a:pPr algn="l"/>
          <a:endParaRPr lang="en-US"/>
        </a:p>
      </dgm:t>
    </dgm:pt>
    <dgm:pt modelId="{90B9DA17-FC48-4926-85B0-FA2521FFAF4D}" type="pres">
      <dgm:prSet presAssocID="{28A73512-7113-4A1D-8875-007F58D984DD}" presName="diagram" presStyleCnt="0">
        <dgm:presLayoutVars>
          <dgm:chPref val="1"/>
          <dgm:dir/>
          <dgm:animOne val="branch"/>
          <dgm:animLvl val="lvl"/>
          <dgm:resizeHandles/>
        </dgm:presLayoutVars>
      </dgm:prSet>
      <dgm:spPr/>
      <dgm:t>
        <a:bodyPr/>
        <a:lstStyle/>
        <a:p>
          <a:endParaRPr lang="en-US"/>
        </a:p>
      </dgm:t>
    </dgm:pt>
    <dgm:pt modelId="{98C0A338-5B6C-4653-B0EC-9CF0EE4051C7}" type="pres">
      <dgm:prSet presAssocID="{52EB80C7-9A6B-4089-8A96-862AC30742E7}" presName="root" presStyleCnt="0"/>
      <dgm:spPr/>
    </dgm:pt>
    <dgm:pt modelId="{0D96EEE5-7AEA-40F7-90FA-3C089D4186F2}" type="pres">
      <dgm:prSet presAssocID="{52EB80C7-9A6B-4089-8A96-862AC30742E7}" presName="rootComposite" presStyleCnt="0"/>
      <dgm:spPr/>
    </dgm:pt>
    <dgm:pt modelId="{E665E28B-62CA-487F-A4A5-8C2562779D15}" type="pres">
      <dgm:prSet presAssocID="{52EB80C7-9A6B-4089-8A96-862AC30742E7}" presName="rootText" presStyleLbl="node1" presStyleIdx="0" presStyleCnt="2" custScaleY="48207"/>
      <dgm:spPr/>
      <dgm:t>
        <a:bodyPr/>
        <a:lstStyle/>
        <a:p>
          <a:endParaRPr lang="en-US"/>
        </a:p>
      </dgm:t>
    </dgm:pt>
    <dgm:pt modelId="{9BE5D433-E93F-40C4-80EB-0A226B4F3F7F}" type="pres">
      <dgm:prSet presAssocID="{52EB80C7-9A6B-4089-8A96-862AC30742E7}" presName="rootConnector" presStyleLbl="node1" presStyleIdx="0" presStyleCnt="2"/>
      <dgm:spPr/>
      <dgm:t>
        <a:bodyPr/>
        <a:lstStyle/>
        <a:p>
          <a:endParaRPr lang="en-US"/>
        </a:p>
      </dgm:t>
    </dgm:pt>
    <dgm:pt modelId="{7F07D1F7-D5FB-4E1F-BD08-BA0813339AFD}" type="pres">
      <dgm:prSet presAssocID="{52EB80C7-9A6B-4089-8A96-862AC30742E7}" presName="childShape" presStyleCnt="0"/>
      <dgm:spPr/>
    </dgm:pt>
    <dgm:pt modelId="{EFAD4906-1964-484A-B3E8-E812382AED78}" type="pres">
      <dgm:prSet presAssocID="{A0A55CF4-42C2-4F86-B585-FB5B478C08FF}" presName="Name13" presStyleLbl="parChTrans1D2" presStyleIdx="0" presStyleCnt="3"/>
      <dgm:spPr/>
      <dgm:t>
        <a:bodyPr/>
        <a:lstStyle/>
        <a:p>
          <a:endParaRPr lang="en-US"/>
        </a:p>
      </dgm:t>
    </dgm:pt>
    <dgm:pt modelId="{510465FA-36CB-4032-87C4-7755A244F68B}" type="pres">
      <dgm:prSet presAssocID="{070E6D7D-0C78-4AE7-A20B-B8954F99EBDB}" presName="childText" presStyleLbl="bgAcc1" presStyleIdx="0" presStyleCnt="3" custScaleX="114135" custScaleY="149468">
        <dgm:presLayoutVars>
          <dgm:bulletEnabled val="1"/>
        </dgm:presLayoutVars>
      </dgm:prSet>
      <dgm:spPr/>
      <dgm:t>
        <a:bodyPr/>
        <a:lstStyle/>
        <a:p>
          <a:endParaRPr lang="en-US"/>
        </a:p>
      </dgm:t>
    </dgm:pt>
    <dgm:pt modelId="{547974E8-842C-4E04-ABE6-ED728187B050}" type="pres">
      <dgm:prSet presAssocID="{A5732FB6-E897-4DBC-9D5E-B8D3B965ED79}" presName="Name13" presStyleLbl="parChTrans1D2" presStyleIdx="1" presStyleCnt="3"/>
      <dgm:spPr/>
      <dgm:t>
        <a:bodyPr/>
        <a:lstStyle/>
        <a:p>
          <a:endParaRPr lang="en-US"/>
        </a:p>
      </dgm:t>
    </dgm:pt>
    <dgm:pt modelId="{71A221A3-2814-41A6-9E5B-8EF4F68C27E0}" type="pres">
      <dgm:prSet presAssocID="{AA01BC96-7D37-4097-BD9B-88FF3E15C805}" presName="childText" presStyleLbl="bgAcc1" presStyleIdx="1" presStyleCnt="3" custScaleX="126096" custScaleY="145445">
        <dgm:presLayoutVars>
          <dgm:bulletEnabled val="1"/>
        </dgm:presLayoutVars>
      </dgm:prSet>
      <dgm:spPr/>
      <dgm:t>
        <a:bodyPr/>
        <a:lstStyle/>
        <a:p>
          <a:endParaRPr lang="en-US"/>
        </a:p>
      </dgm:t>
    </dgm:pt>
    <dgm:pt modelId="{12F6D4ED-D6A0-4E42-9A46-6A7D04615DC4}" type="pres">
      <dgm:prSet presAssocID="{02F2881D-B389-4511-BF63-DD79302D7035}" presName="root" presStyleCnt="0"/>
      <dgm:spPr/>
    </dgm:pt>
    <dgm:pt modelId="{F37F2F81-D8B6-440E-ADDD-CA9BC7239FC9}" type="pres">
      <dgm:prSet presAssocID="{02F2881D-B389-4511-BF63-DD79302D7035}" presName="rootComposite" presStyleCnt="0"/>
      <dgm:spPr/>
    </dgm:pt>
    <dgm:pt modelId="{54D71A24-7C8A-456B-94AE-9C2381322BB7}" type="pres">
      <dgm:prSet presAssocID="{02F2881D-B389-4511-BF63-DD79302D7035}" presName="rootText" presStyleLbl="node1" presStyleIdx="1" presStyleCnt="2" custScaleY="56307"/>
      <dgm:spPr/>
      <dgm:t>
        <a:bodyPr/>
        <a:lstStyle/>
        <a:p>
          <a:endParaRPr lang="en-US"/>
        </a:p>
      </dgm:t>
    </dgm:pt>
    <dgm:pt modelId="{E196F5B8-C3DE-42C5-BA83-DFD9D153570E}" type="pres">
      <dgm:prSet presAssocID="{02F2881D-B389-4511-BF63-DD79302D7035}" presName="rootConnector" presStyleLbl="node1" presStyleIdx="1" presStyleCnt="2"/>
      <dgm:spPr/>
      <dgm:t>
        <a:bodyPr/>
        <a:lstStyle/>
        <a:p>
          <a:endParaRPr lang="en-US"/>
        </a:p>
      </dgm:t>
    </dgm:pt>
    <dgm:pt modelId="{69B02182-0531-46BB-8688-515E80E02267}" type="pres">
      <dgm:prSet presAssocID="{02F2881D-B389-4511-BF63-DD79302D7035}" presName="childShape" presStyleCnt="0"/>
      <dgm:spPr/>
    </dgm:pt>
    <dgm:pt modelId="{31984E9C-CE26-4D12-A888-8BD5FBD6FA3E}" type="pres">
      <dgm:prSet presAssocID="{3D66E1CE-687E-4D81-87E7-8AB6364C5461}" presName="Name13" presStyleLbl="parChTrans1D2" presStyleIdx="2" presStyleCnt="3"/>
      <dgm:spPr/>
      <dgm:t>
        <a:bodyPr/>
        <a:lstStyle/>
        <a:p>
          <a:endParaRPr lang="en-US"/>
        </a:p>
      </dgm:t>
    </dgm:pt>
    <dgm:pt modelId="{F048C271-EB12-40C1-B114-3F05308C80D6}" type="pres">
      <dgm:prSet presAssocID="{F1F34B6C-2367-47F8-93DB-378337A4D924}" presName="childText" presStyleLbl="bgAcc1" presStyleIdx="2" presStyleCnt="3">
        <dgm:presLayoutVars>
          <dgm:bulletEnabled val="1"/>
        </dgm:presLayoutVars>
      </dgm:prSet>
      <dgm:spPr/>
      <dgm:t>
        <a:bodyPr/>
        <a:lstStyle/>
        <a:p>
          <a:endParaRPr lang="en-US"/>
        </a:p>
      </dgm:t>
    </dgm:pt>
  </dgm:ptLst>
  <dgm:cxnLst>
    <dgm:cxn modelId="{B2F93B24-5D25-4D56-B638-F2C0DE1AA7F6}" type="presOf" srcId="{52EB80C7-9A6B-4089-8A96-862AC30742E7}" destId="{E665E28B-62CA-487F-A4A5-8C2562779D15}" srcOrd="0" destOrd="0" presId="urn:microsoft.com/office/officeart/2005/8/layout/hierarchy3"/>
    <dgm:cxn modelId="{4022E373-C7D3-4CC4-8FB8-2DBFDFA4EA2A}" type="presOf" srcId="{52EB80C7-9A6B-4089-8A96-862AC30742E7}" destId="{9BE5D433-E93F-40C4-80EB-0A226B4F3F7F}" srcOrd="1" destOrd="0" presId="urn:microsoft.com/office/officeart/2005/8/layout/hierarchy3"/>
    <dgm:cxn modelId="{0E86C3D6-D334-4936-99C9-A6AB03AF796C}" type="presOf" srcId="{AA01BC96-7D37-4097-BD9B-88FF3E15C805}" destId="{71A221A3-2814-41A6-9E5B-8EF4F68C27E0}" srcOrd="0" destOrd="0" presId="urn:microsoft.com/office/officeart/2005/8/layout/hierarchy3"/>
    <dgm:cxn modelId="{07B24189-4E87-4782-BDA7-D3DADD82D4DD}" type="presOf" srcId="{A0A55CF4-42C2-4F86-B585-FB5B478C08FF}" destId="{EFAD4906-1964-484A-B3E8-E812382AED78}" srcOrd="0" destOrd="0" presId="urn:microsoft.com/office/officeart/2005/8/layout/hierarchy3"/>
    <dgm:cxn modelId="{1108EFBF-DC90-493D-9BBC-DFDC26FEBB05}" type="presOf" srcId="{070E6D7D-0C78-4AE7-A20B-B8954F99EBDB}" destId="{510465FA-36CB-4032-87C4-7755A244F68B}" srcOrd="0" destOrd="0" presId="urn:microsoft.com/office/officeart/2005/8/layout/hierarchy3"/>
    <dgm:cxn modelId="{8F10C066-5CE1-4588-A70C-EBAEA77111FA}" type="presOf" srcId="{28A73512-7113-4A1D-8875-007F58D984DD}" destId="{90B9DA17-FC48-4926-85B0-FA2521FFAF4D}" srcOrd="0" destOrd="0" presId="urn:microsoft.com/office/officeart/2005/8/layout/hierarchy3"/>
    <dgm:cxn modelId="{FD1AD623-CAD2-4DE3-98DA-2D9C8CF64E59}" type="presOf" srcId="{A5732FB6-E897-4DBC-9D5E-B8D3B965ED79}" destId="{547974E8-842C-4E04-ABE6-ED728187B050}" srcOrd="0" destOrd="0" presId="urn:microsoft.com/office/officeart/2005/8/layout/hierarchy3"/>
    <dgm:cxn modelId="{02A2201E-3B9D-4F13-A43D-11C989DC6A1A}" srcId="{28A73512-7113-4A1D-8875-007F58D984DD}" destId="{02F2881D-B389-4511-BF63-DD79302D7035}" srcOrd="1" destOrd="0" parTransId="{D2854850-E8BC-4AAE-9E96-64266EFC21BF}" sibTransId="{A2CED276-F9AB-413D-9DDC-A5B573F532CE}"/>
    <dgm:cxn modelId="{59E668B6-7E49-476F-BBCD-6E5F4D8A2D15}" srcId="{28A73512-7113-4A1D-8875-007F58D984DD}" destId="{52EB80C7-9A6B-4089-8A96-862AC30742E7}" srcOrd="0" destOrd="0" parTransId="{C8DC8D6C-BBD6-40EE-B7EB-F3F7B51F9D5C}" sibTransId="{824395CF-4D8B-4E1B-89B7-7647D3753D66}"/>
    <dgm:cxn modelId="{A5451D73-128A-4DC1-B330-F5FB22814B44}" srcId="{52EB80C7-9A6B-4089-8A96-862AC30742E7}" destId="{070E6D7D-0C78-4AE7-A20B-B8954F99EBDB}" srcOrd="0" destOrd="0" parTransId="{A0A55CF4-42C2-4F86-B585-FB5B478C08FF}" sibTransId="{4599FF45-5789-4DE9-A13E-E9E1DD19F110}"/>
    <dgm:cxn modelId="{23AA88FC-9FB0-4BCC-833F-A2AC03936449}" type="presOf" srcId="{02F2881D-B389-4511-BF63-DD79302D7035}" destId="{54D71A24-7C8A-456B-94AE-9C2381322BB7}" srcOrd="0" destOrd="0" presId="urn:microsoft.com/office/officeart/2005/8/layout/hierarchy3"/>
    <dgm:cxn modelId="{93F181A3-CB7E-4285-9872-E7CBC5C8952A}" type="presOf" srcId="{02F2881D-B389-4511-BF63-DD79302D7035}" destId="{E196F5B8-C3DE-42C5-BA83-DFD9D153570E}" srcOrd="1" destOrd="0" presId="urn:microsoft.com/office/officeart/2005/8/layout/hierarchy3"/>
    <dgm:cxn modelId="{AA7BF72B-4E6C-4D45-85D1-AFEF95CA522F}" srcId="{02F2881D-B389-4511-BF63-DD79302D7035}" destId="{F1F34B6C-2367-47F8-93DB-378337A4D924}" srcOrd="0" destOrd="0" parTransId="{3D66E1CE-687E-4D81-87E7-8AB6364C5461}" sibTransId="{247A9053-AAC5-4B65-AFA2-CED8494211C6}"/>
    <dgm:cxn modelId="{E8FE3005-9F1F-41FA-89DE-B76731703036}" srcId="{52EB80C7-9A6B-4089-8A96-862AC30742E7}" destId="{AA01BC96-7D37-4097-BD9B-88FF3E15C805}" srcOrd="1" destOrd="0" parTransId="{A5732FB6-E897-4DBC-9D5E-B8D3B965ED79}" sibTransId="{B682FB6B-BEB7-4440-9E13-AAA1EB91EA1B}"/>
    <dgm:cxn modelId="{2EAE1726-531F-466E-A8AA-C64B6BB2F392}" type="presOf" srcId="{3D66E1CE-687E-4D81-87E7-8AB6364C5461}" destId="{31984E9C-CE26-4D12-A888-8BD5FBD6FA3E}" srcOrd="0" destOrd="0" presId="urn:microsoft.com/office/officeart/2005/8/layout/hierarchy3"/>
    <dgm:cxn modelId="{AC401304-744D-41FA-906F-452F896CC556}" type="presOf" srcId="{F1F34B6C-2367-47F8-93DB-378337A4D924}" destId="{F048C271-EB12-40C1-B114-3F05308C80D6}" srcOrd="0" destOrd="0" presId="urn:microsoft.com/office/officeart/2005/8/layout/hierarchy3"/>
    <dgm:cxn modelId="{BC12A1F7-147B-4937-84A9-9EC671FE767B}" type="presParOf" srcId="{90B9DA17-FC48-4926-85B0-FA2521FFAF4D}" destId="{98C0A338-5B6C-4653-B0EC-9CF0EE4051C7}" srcOrd="0" destOrd="0" presId="urn:microsoft.com/office/officeart/2005/8/layout/hierarchy3"/>
    <dgm:cxn modelId="{D4B80383-5C2D-4991-B1C3-21C67C2277D4}" type="presParOf" srcId="{98C0A338-5B6C-4653-B0EC-9CF0EE4051C7}" destId="{0D96EEE5-7AEA-40F7-90FA-3C089D4186F2}" srcOrd="0" destOrd="0" presId="urn:microsoft.com/office/officeart/2005/8/layout/hierarchy3"/>
    <dgm:cxn modelId="{B94378DA-2763-499F-89C5-7EC27CA0F930}" type="presParOf" srcId="{0D96EEE5-7AEA-40F7-90FA-3C089D4186F2}" destId="{E665E28B-62CA-487F-A4A5-8C2562779D15}" srcOrd="0" destOrd="0" presId="urn:microsoft.com/office/officeart/2005/8/layout/hierarchy3"/>
    <dgm:cxn modelId="{9FD11CEF-F746-4C94-AF6C-AC3D37D94A60}" type="presParOf" srcId="{0D96EEE5-7AEA-40F7-90FA-3C089D4186F2}" destId="{9BE5D433-E93F-40C4-80EB-0A226B4F3F7F}" srcOrd="1" destOrd="0" presId="urn:microsoft.com/office/officeart/2005/8/layout/hierarchy3"/>
    <dgm:cxn modelId="{51663266-0E97-443F-9C49-389E01173D54}" type="presParOf" srcId="{98C0A338-5B6C-4653-B0EC-9CF0EE4051C7}" destId="{7F07D1F7-D5FB-4E1F-BD08-BA0813339AFD}" srcOrd="1" destOrd="0" presId="urn:microsoft.com/office/officeart/2005/8/layout/hierarchy3"/>
    <dgm:cxn modelId="{172F4DD9-7722-4D3E-9348-855FB37EC63A}" type="presParOf" srcId="{7F07D1F7-D5FB-4E1F-BD08-BA0813339AFD}" destId="{EFAD4906-1964-484A-B3E8-E812382AED78}" srcOrd="0" destOrd="0" presId="urn:microsoft.com/office/officeart/2005/8/layout/hierarchy3"/>
    <dgm:cxn modelId="{020BF4EB-F72C-43E4-AAFA-44B631A4B1BD}" type="presParOf" srcId="{7F07D1F7-D5FB-4E1F-BD08-BA0813339AFD}" destId="{510465FA-36CB-4032-87C4-7755A244F68B}" srcOrd="1" destOrd="0" presId="urn:microsoft.com/office/officeart/2005/8/layout/hierarchy3"/>
    <dgm:cxn modelId="{0CDAFC6C-5719-4BC9-8467-DC5D95CD9321}" type="presParOf" srcId="{7F07D1F7-D5FB-4E1F-BD08-BA0813339AFD}" destId="{547974E8-842C-4E04-ABE6-ED728187B050}" srcOrd="2" destOrd="0" presId="urn:microsoft.com/office/officeart/2005/8/layout/hierarchy3"/>
    <dgm:cxn modelId="{DEDC306E-8DD8-496E-BF84-8C3800A902AB}" type="presParOf" srcId="{7F07D1F7-D5FB-4E1F-BD08-BA0813339AFD}" destId="{71A221A3-2814-41A6-9E5B-8EF4F68C27E0}" srcOrd="3" destOrd="0" presId="urn:microsoft.com/office/officeart/2005/8/layout/hierarchy3"/>
    <dgm:cxn modelId="{57BBBBA4-E196-4E15-BA1B-9757514D7924}" type="presParOf" srcId="{90B9DA17-FC48-4926-85B0-FA2521FFAF4D}" destId="{12F6D4ED-D6A0-4E42-9A46-6A7D04615DC4}" srcOrd="1" destOrd="0" presId="urn:microsoft.com/office/officeart/2005/8/layout/hierarchy3"/>
    <dgm:cxn modelId="{3BA2A741-8995-44E4-BF21-2FCC5DF2B642}" type="presParOf" srcId="{12F6D4ED-D6A0-4E42-9A46-6A7D04615DC4}" destId="{F37F2F81-D8B6-440E-ADDD-CA9BC7239FC9}" srcOrd="0" destOrd="0" presId="urn:microsoft.com/office/officeart/2005/8/layout/hierarchy3"/>
    <dgm:cxn modelId="{99983CF0-0650-4593-85A4-AE8687FF74A5}" type="presParOf" srcId="{F37F2F81-D8B6-440E-ADDD-CA9BC7239FC9}" destId="{54D71A24-7C8A-456B-94AE-9C2381322BB7}" srcOrd="0" destOrd="0" presId="urn:microsoft.com/office/officeart/2005/8/layout/hierarchy3"/>
    <dgm:cxn modelId="{46981FD0-9705-4551-B7CE-963E1AFCEDB1}" type="presParOf" srcId="{F37F2F81-D8B6-440E-ADDD-CA9BC7239FC9}" destId="{E196F5B8-C3DE-42C5-BA83-DFD9D153570E}" srcOrd="1" destOrd="0" presId="urn:microsoft.com/office/officeart/2005/8/layout/hierarchy3"/>
    <dgm:cxn modelId="{F5C75411-5A42-4E1B-9367-48E760D34486}" type="presParOf" srcId="{12F6D4ED-D6A0-4E42-9A46-6A7D04615DC4}" destId="{69B02182-0531-46BB-8688-515E80E02267}" srcOrd="1" destOrd="0" presId="urn:microsoft.com/office/officeart/2005/8/layout/hierarchy3"/>
    <dgm:cxn modelId="{D76F6CE6-6C91-4075-B041-9F863A8C36FC}" type="presParOf" srcId="{69B02182-0531-46BB-8688-515E80E02267}" destId="{31984E9C-CE26-4D12-A888-8BD5FBD6FA3E}" srcOrd="0" destOrd="0" presId="urn:microsoft.com/office/officeart/2005/8/layout/hierarchy3"/>
    <dgm:cxn modelId="{5564D42E-443D-4FFB-B492-855EE3A293D1}" type="presParOf" srcId="{69B02182-0531-46BB-8688-515E80E02267}" destId="{F048C271-EB12-40C1-B114-3F05308C80D6}" srcOrd="1" destOrd="0" presId="urn:microsoft.com/office/officeart/2005/8/layout/hierarchy3"/>
  </dgm:cxnLst>
  <dgm:bg/>
  <dgm:whole/>
</dgm:dataModel>
</file>

<file path=ppt/diagrams/data3.xml><?xml version="1.0" encoding="utf-8"?>
<dgm:dataModel xmlns:dgm="http://schemas.openxmlformats.org/drawingml/2006/diagram" xmlns:a="http://schemas.openxmlformats.org/drawingml/2006/main">
  <dgm:ptLst>
    <dgm:pt modelId="{6AB757B8-BC5C-4277-899E-7D5F4FF3BDFA}"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8893DC93-6618-4330-A00C-5B44E1BD69E1}">
      <dgm:prSet phldrT="[Text]"/>
      <dgm:spPr/>
      <dgm:t>
        <a:bodyPr/>
        <a:lstStyle/>
        <a:p>
          <a:pPr algn="just"/>
          <a:r>
            <a:rPr lang="en-IN" dirty="0" smtClean="0"/>
            <a:t>5</a:t>
          </a:r>
          <a:r>
            <a:rPr lang="en-IN" baseline="30000" dirty="0" smtClean="0"/>
            <a:t>th</a:t>
          </a:r>
          <a:r>
            <a:rPr lang="en-IN" dirty="0" smtClean="0"/>
            <a:t> generation</a:t>
          </a:r>
          <a:endParaRPr lang="en-US" dirty="0"/>
        </a:p>
      </dgm:t>
    </dgm:pt>
    <dgm:pt modelId="{564FD040-EDD4-4559-8DC1-54DBC45B9682}" type="parTrans" cxnId="{2F880D5C-0E2D-44FD-AE84-C13B4B0132F5}">
      <dgm:prSet/>
      <dgm:spPr/>
      <dgm:t>
        <a:bodyPr/>
        <a:lstStyle/>
        <a:p>
          <a:endParaRPr lang="en-US"/>
        </a:p>
      </dgm:t>
    </dgm:pt>
    <dgm:pt modelId="{C2B827CB-CC9F-4B97-A39F-376B579171AB}" type="sibTrans" cxnId="{2F880D5C-0E2D-44FD-AE84-C13B4B0132F5}">
      <dgm:prSet/>
      <dgm:spPr/>
      <dgm:t>
        <a:bodyPr/>
        <a:lstStyle/>
        <a:p>
          <a:endParaRPr lang="en-US"/>
        </a:p>
      </dgm:t>
    </dgm:pt>
    <dgm:pt modelId="{C24E6040-8F54-4C5D-B719-3569932FDA0B}">
      <dgm:prSet phldrT="[Text]"/>
      <dgm:spPr/>
      <dgm:t>
        <a:bodyPr/>
        <a:lstStyle/>
        <a:p>
          <a:pPr algn="just"/>
          <a:r>
            <a:rPr lang="en-IN" dirty="0" err="1" smtClean="0"/>
            <a:t>Ceftibiprole</a:t>
          </a:r>
          <a:endParaRPr lang="en-IN" dirty="0" smtClean="0"/>
        </a:p>
        <a:p>
          <a:pPr algn="just"/>
          <a:r>
            <a:rPr lang="en-IN" dirty="0" err="1" smtClean="0"/>
            <a:t>Ceftaroline</a:t>
          </a:r>
          <a:r>
            <a:rPr lang="en-IN" dirty="0" smtClean="0"/>
            <a:t> </a:t>
          </a:r>
        </a:p>
      </dgm:t>
    </dgm:pt>
    <dgm:pt modelId="{703B2BA9-AB7E-4BB5-AF5F-29277EE7E05E}" type="parTrans" cxnId="{E2310C47-C87B-4480-BEB3-BAB10FAD8F2F}">
      <dgm:prSet/>
      <dgm:spPr/>
      <dgm:t>
        <a:bodyPr/>
        <a:lstStyle/>
        <a:p>
          <a:pPr algn="just"/>
          <a:endParaRPr lang="en-US"/>
        </a:p>
      </dgm:t>
    </dgm:pt>
    <dgm:pt modelId="{30410A49-F1A3-4170-9B23-F32A33C16F94}" type="sibTrans" cxnId="{E2310C47-C87B-4480-BEB3-BAB10FAD8F2F}">
      <dgm:prSet/>
      <dgm:spPr/>
      <dgm:t>
        <a:bodyPr/>
        <a:lstStyle/>
        <a:p>
          <a:endParaRPr lang="en-US"/>
        </a:p>
      </dgm:t>
    </dgm:pt>
    <dgm:pt modelId="{95904582-C374-48C5-81AD-074DC98C4A85}" type="pres">
      <dgm:prSet presAssocID="{6AB757B8-BC5C-4277-899E-7D5F4FF3BDFA}" presName="diagram" presStyleCnt="0">
        <dgm:presLayoutVars>
          <dgm:chPref val="1"/>
          <dgm:dir/>
          <dgm:animOne val="branch"/>
          <dgm:animLvl val="lvl"/>
          <dgm:resizeHandles/>
        </dgm:presLayoutVars>
      </dgm:prSet>
      <dgm:spPr/>
      <dgm:t>
        <a:bodyPr/>
        <a:lstStyle/>
        <a:p>
          <a:endParaRPr lang="en-US"/>
        </a:p>
      </dgm:t>
    </dgm:pt>
    <dgm:pt modelId="{CA542A03-7445-4C24-B496-64EC3B4A5096}" type="pres">
      <dgm:prSet presAssocID="{8893DC93-6618-4330-A00C-5B44E1BD69E1}" presName="root" presStyleCnt="0"/>
      <dgm:spPr/>
    </dgm:pt>
    <dgm:pt modelId="{6A63E77A-C028-40C4-83B7-7BD876403A75}" type="pres">
      <dgm:prSet presAssocID="{8893DC93-6618-4330-A00C-5B44E1BD69E1}" presName="rootComposite" presStyleCnt="0"/>
      <dgm:spPr/>
    </dgm:pt>
    <dgm:pt modelId="{AA9369AA-9355-456D-B592-89FA1C7FDBBE}" type="pres">
      <dgm:prSet presAssocID="{8893DC93-6618-4330-A00C-5B44E1BD69E1}" presName="rootText" presStyleLbl="node1" presStyleIdx="0" presStyleCnt="1" custScaleX="39802" custScaleY="20129" custLinFactNeighborX="19901" custLinFactNeighborY="15534"/>
      <dgm:spPr/>
      <dgm:t>
        <a:bodyPr/>
        <a:lstStyle/>
        <a:p>
          <a:endParaRPr lang="en-US"/>
        </a:p>
      </dgm:t>
    </dgm:pt>
    <dgm:pt modelId="{99E898E6-F4CA-4517-99DE-B77BA10FED51}" type="pres">
      <dgm:prSet presAssocID="{8893DC93-6618-4330-A00C-5B44E1BD69E1}" presName="rootConnector" presStyleLbl="node1" presStyleIdx="0" presStyleCnt="1"/>
      <dgm:spPr/>
      <dgm:t>
        <a:bodyPr/>
        <a:lstStyle/>
        <a:p>
          <a:endParaRPr lang="en-US"/>
        </a:p>
      </dgm:t>
    </dgm:pt>
    <dgm:pt modelId="{AC1E678D-71F5-4494-9740-C07D4BCAE8CC}" type="pres">
      <dgm:prSet presAssocID="{8893DC93-6618-4330-A00C-5B44E1BD69E1}" presName="childShape" presStyleCnt="0"/>
      <dgm:spPr/>
    </dgm:pt>
    <dgm:pt modelId="{6E010DA5-3871-41E2-8D26-DDFA3EFA080C}" type="pres">
      <dgm:prSet presAssocID="{703B2BA9-AB7E-4BB5-AF5F-29277EE7E05E}" presName="Name13" presStyleLbl="parChTrans1D2" presStyleIdx="0" presStyleCnt="1"/>
      <dgm:spPr/>
      <dgm:t>
        <a:bodyPr/>
        <a:lstStyle/>
        <a:p>
          <a:endParaRPr lang="en-US"/>
        </a:p>
      </dgm:t>
    </dgm:pt>
    <dgm:pt modelId="{48AB6A3D-A25F-4843-962E-536893688FCA}" type="pres">
      <dgm:prSet presAssocID="{C24E6040-8F54-4C5D-B719-3569932FDA0B}" presName="childText" presStyleLbl="bgAcc1" presStyleIdx="0" presStyleCnt="1" custScaleX="55830" custScaleY="24530" custLinFactNeighborX="42110" custLinFactNeighborY="534">
        <dgm:presLayoutVars>
          <dgm:bulletEnabled val="1"/>
        </dgm:presLayoutVars>
      </dgm:prSet>
      <dgm:spPr/>
      <dgm:t>
        <a:bodyPr/>
        <a:lstStyle/>
        <a:p>
          <a:endParaRPr lang="en-US"/>
        </a:p>
      </dgm:t>
    </dgm:pt>
  </dgm:ptLst>
  <dgm:cxnLst>
    <dgm:cxn modelId="{2F880D5C-0E2D-44FD-AE84-C13B4B0132F5}" srcId="{6AB757B8-BC5C-4277-899E-7D5F4FF3BDFA}" destId="{8893DC93-6618-4330-A00C-5B44E1BD69E1}" srcOrd="0" destOrd="0" parTransId="{564FD040-EDD4-4559-8DC1-54DBC45B9682}" sibTransId="{C2B827CB-CC9F-4B97-A39F-376B579171AB}"/>
    <dgm:cxn modelId="{9E33127B-8E9A-482B-9E9F-730549B26759}" type="presOf" srcId="{8893DC93-6618-4330-A00C-5B44E1BD69E1}" destId="{99E898E6-F4CA-4517-99DE-B77BA10FED51}" srcOrd="1" destOrd="0" presId="urn:microsoft.com/office/officeart/2005/8/layout/hierarchy3"/>
    <dgm:cxn modelId="{E2310C47-C87B-4480-BEB3-BAB10FAD8F2F}" srcId="{8893DC93-6618-4330-A00C-5B44E1BD69E1}" destId="{C24E6040-8F54-4C5D-B719-3569932FDA0B}" srcOrd="0" destOrd="0" parTransId="{703B2BA9-AB7E-4BB5-AF5F-29277EE7E05E}" sibTransId="{30410A49-F1A3-4170-9B23-F32A33C16F94}"/>
    <dgm:cxn modelId="{5E01A7B5-3E37-4E23-A840-1CB18D6C5194}" type="presOf" srcId="{8893DC93-6618-4330-A00C-5B44E1BD69E1}" destId="{AA9369AA-9355-456D-B592-89FA1C7FDBBE}" srcOrd="0" destOrd="0" presId="urn:microsoft.com/office/officeart/2005/8/layout/hierarchy3"/>
    <dgm:cxn modelId="{E7BEC467-57CF-4617-9896-25A06A31D333}" type="presOf" srcId="{703B2BA9-AB7E-4BB5-AF5F-29277EE7E05E}" destId="{6E010DA5-3871-41E2-8D26-DDFA3EFA080C}" srcOrd="0" destOrd="0" presId="urn:microsoft.com/office/officeart/2005/8/layout/hierarchy3"/>
    <dgm:cxn modelId="{E9BCD163-F47E-4277-A765-B1AD6B8D967E}" type="presOf" srcId="{C24E6040-8F54-4C5D-B719-3569932FDA0B}" destId="{48AB6A3D-A25F-4843-962E-536893688FCA}" srcOrd="0" destOrd="0" presId="urn:microsoft.com/office/officeart/2005/8/layout/hierarchy3"/>
    <dgm:cxn modelId="{69CE6669-EFD7-42F7-B4B1-B8AD8D30AD48}" type="presOf" srcId="{6AB757B8-BC5C-4277-899E-7D5F4FF3BDFA}" destId="{95904582-C374-48C5-81AD-074DC98C4A85}" srcOrd="0" destOrd="0" presId="urn:microsoft.com/office/officeart/2005/8/layout/hierarchy3"/>
    <dgm:cxn modelId="{DF9BF90B-A86C-47CF-BB9D-D3A2F75ABF7A}" type="presParOf" srcId="{95904582-C374-48C5-81AD-074DC98C4A85}" destId="{CA542A03-7445-4C24-B496-64EC3B4A5096}" srcOrd="0" destOrd="0" presId="urn:microsoft.com/office/officeart/2005/8/layout/hierarchy3"/>
    <dgm:cxn modelId="{07586BE9-8093-4635-AE83-CA58D6984254}" type="presParOf" srcId="{CA542A03-7445-4C24-B496-64EC3B4A5096}" destId="{6A63E77A-C028-40C4-83B7-7BD876403A75}" srcOrd="0" destOrd="0" presId="urn:microsoft.com/office/officeart/2005/8/layout/hierarchy3"/>
    <dgm:cxn modelId="{B9965BE2-5D50-40AD-91EC-BD1562E972EF}" type="presParOf" srcId="{6A63E77A-C028-40C4-83B7-7BD876403A75}" destId="{AA9369AA-9355-456D-B592-89FA1C7FDBBE}" srcOrd="0" destOrd="0" presId="urn:microsoft.com/office/officeart/2005/8/layout/hierarchy3"/>
    <dgm:cxn modelId="{24540A31-42FB-4003-BEA0-A797F7420885}" type="presParOf" srcId="{6A63E77A-C028-40C4-83B7-7BD876403A75}" destId="{99E898E6-F4CA-4517-99DE-B77BA10FED51}" srcOrd="1" destOrd="0" presId="urn:microsoft.com/office/officeart/2005/8/layout/hierarchy3"/>
    <dgm:cxn modelId="{9C8E63EB-45B8-4048-BF9D-3EFBB07E8001}" type="presParOf" srcId="{CA542A03-7445-4C24-B496-64EC3B4A5096}" destId="{AC1E678D-71F5-4494-9740-C07D4BCAE8CC}" srcOrd="1" destOrd="0" presId="urn:microsoft.com/office/officeart/2005/8/layout/hierarchy3"/>
    <dgm:cxn modelId="{19AF1D70-F23F-410E-B227-B51A2058EF30}" type="presParOf" srcId="{AC1E678D-71F5-4494-9740-C07D4BCAE8CC}" destId="{6E010DA5-3871-41E2-8D26-DDFA3EFA080C}" srcOrd="0" destOrd="0" presId="urn:microsoft.com/office/officeart/2005/8/layout/hierarchy3"/>
    <dgm:cxn modelId="{F16511F3-D879-42B6-BCFC-584F50A4C59D}" type="presParOf" srcId="{AC1E678D-71F5-4494-9740-C07D4BCAE8CC}" destId="{48AB6A3D-A25F-4843-962E-536893688FCA}" srcOrd="1" destOrd="0" presId="urn:microsoft.com/office/officeart/2005/8/layout/hierarchy3"/>
  </dgm:cxnLst>
  <dgm:bg/>
  <dgm:whole/>
</dgm:dataModel>
</file>

<file path=ppt/diagrams/data4.xml><?xml version="1.0" encoding="utf-8"?>
<dgm:dataModel xmlns:dgm="http://schemas.openxmlformats.org/drawingml/2006/diagram" xmlns:a="http://schemas.openxmlformats.org/drawingml/2006/main">
  <dgm:ptLst>
    <dgm:pt modelId="{FC08D926-968B-49B3-BD89-631FBABA2791}"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7AB8F485-CA6C-4028-953C-EB6CFA32513E}">
      <dgm:prSet phldrT="[Text]"/>
      <dgm:spPr/>
      <dgm:t>
        <a:bodyPr/>
        <a:lstStyle/>
        <a:p>
          <a:pPr algn="just"/>
          <a:r>
            <a:rPr lang="en-IN" dirty="0" smtClean="0"/>
            <a:t>Short acting:</a:t>
          </a:r>
        </a:p>
        <a:p>
          <a:pPr algn="just"/>
          <a:r>
            <a:rPr lang="en-IN" dirty="0" smtClean="0"/>
            <a:t>t1/2= 6-10 hrs</a:t>
          </a:r>
          <a:endParaRPr lang="en-US" dirty="0"/>
        </a:p>
      </dgm:t>
    </dgm:pt>
    <dgm:pt modelId="{60E82933-DFF9-4612-8572-C015B80FB6F2}" type="parTrans" cxnId="{A16978AE-D1C4-406F-B3E9-2B14DE6BDA74}">
      <dgm:prSet/>
      <dgm:spPr/>
      <dgm:t>
        <a:bodyPr/>
        <a:lstStyle/>
        <a:p>
          <a:endParaRPr lang="en-US"/>
        </a:p>
      </dgm:t>
    </dgm:pt>
    <dgm:pt modelId="{6607CF7D-2659-427A-93E8-C545863E7C7A}" type="sibTrans" cxnId="{A16978AE-D1C4-406F-B3E9-2B14DE6BDA74}">
      <dgm:prSet/>
      <dgm:spPr/>
      <dgm:t>
        <a:bodyPr/>
        <a:lstStyle/>
        <a:p>
          <a:endParaRPr lang="en-US"/>
        </a:p>
      </dgm:t>
    </dgm:pt>
    <dgm:pt modelId="{ED32507A-4B4F-4577-9702-EF625884E6D0}">
      <dgm:prSet phldrT="[Text]"/>
      <dgm:spPr/>
      <dgm:t>
        <a:bodyPr/>
        <a:lstStyle/>
        <a:p>
          <a:pPr algn="just"/>
          <a:r>
            <a:rPr lang="en-IN" dirty="0" smtClean="0"/>
            <a:t>Tetracycline.</a:t>
          </a:r>
          <a:endParaRPr lang="en-US" dirty="0"/>
        </a:p>
      </dgm:t>
    </dgm:pt>
    <dgm:pt modelId="{285ADC8D-4625-485C-96E7-E3A44529C8A0}" type="parTrans" cxnId="{8E5ACC8E-E13B-44E4-8940-711ABD80A467}">
      <dgm:prSet/>
      <dgm:spPr/>
      <dgm:t>
        <a:bodyPr/>
        <a:lstStyle/>
        <a:p>
          <a:endParaRPr lang="en-US"/>
        </a:p>
      </dgm:t>
    </dgm:pt>
    <dgm:pt modelId="{4237C480-6CF7-41EF-8C07-AEB5C4537172}" type="sibTrans" cxnId="{8E5ACC8E-E13B-44E4-8940-711ABD80A467}">
      <dgm:prSet/>
      <dgm:spPr/>
      <dgm:t>
        <a:bodyPr/>
        <a:lstStyle/>
        <a:p>
          <a:endParaRPr lang="en-US"/>
        </a:p>
      </dgm:t>
    </dgm:pt>
    <dgm:pt modelId="{9FB46886-1EC4-4C18-960B-39802B90C941}">
      <dgm:prSet phldrT="[Text]"/>
      <dgm:spPr/>
      <dgm:t>
        <a:bodyPr/>
        <a:lstStyle/>
        <a:p>
          <a:pPr algn="just"/>
          <a:r>
            <a:rPr lang="en-IN" dirty="0" err="1" smtClean="0"/>
            <a:t>Oxytetracycline</a:t>
          </a:r>
          <a:r>
            <a:rPr lang="en-IN" dirty="0" smtClean="0"/>
            <a:t>.</a:t>
          </a:r>
          <a:endParaRPr lang="en-US" dirty="0"/>
        </a:p>
      </dgm:t>
    </dgm:pt>
    <dgm:pt modelId="{4F71800B-3C32-487F-9A6A-217350189680}" type="parTrans" cxnId="{AF744C2F-967B-464F-9A9D-249945E8013C}">
      <dgm:prSet/>
      <dgm:spPr/>
      <dgm:t>
        <a:bodyPr/>
        <a:lstStyle/>
        <a:p>
          <a:endParaRPr lang="en-US"/>
        </a:p>
      </dgm:t>
    </dgm:pt>
    <dgm:pt modelId="{81F3FC0D-D247-481D-903D-E938A9484166}" type="sibTrans" cxnId="{AF744C2F-967B-464F-9A9D-249945E8013C}">
      <dgm:prSet/>
      <dgm:spPr/>
      <dgm:t>
        <a:bodyPr/>
        <a:lstStyle/>
        <a:p>
          <a:endParaRPr lang="en-US"/>
        </a:p>
      </dgm:t>
    </dgm:pt>
    <dgm:pt modelId="{4D075434-E01B-4DAE-AD36-442605FF5D05}">
      <dgm:prSet phldrT="[Text]"/>
      <dgm:spPr/>
      <dgm:t>
        <a:bodyPr/>
        <a:lstStyle/>
        <a:p>
          <a:pPr algn="just"/>
          <a:r>
            <a:rPr lang="en-IN" dirty="0" smtClean="0"/>
            <a:t>Intermediate acting:</a:t>
          </a:r>
        </a:p>
        <a:p>
          <a:pPr algn="just"/>
          <a:r>
            <a:rPr lang="en-IN" dirty="0" smtClean="0"/>
            <a:t>t1/2= 12-13 hrs </a:t>
          </a:r>
          <a:endParaRPr lang="en-US" dirty="0"/>
        </a:p>
      </dgm:t>
    </dgm:pt>
    <dgm:pt modelId="{E5A6E961-458F-4665-8D9B-08C0DD787003}" type="parTrans" cxnId="{DACD2D88-2CCF-47D1-9871-F9FF9ABDD00A}">
      <dgm:prSet/>
      <dgm:spPr/>
      <dgm:t>
        <a:bodyPr/>
        <a:lstStyle/>
        <a:p>
          <a:endParaRPr lang="en-US"/>
        </a:p>
      </dgm:t>
    </dgm:pt>
    <dgm:pt modelId="{FBCAABA0-7883-48A8-995A-549C4CB9CEE7}" type="sibTrans" cxnId="{DACD2D88-2CCF-47D1-9871-F9FF9ABDD00A}">
      <dgm:prSet/>
      <dgm:spPr/>
      <dgm:t>
        <a:bodyPr/>
        <a:lstStyle/>
        <a:p>
          <a:endParaRPr lang="en-US"/>
        </a:p>
      </dgm:t>
    </dgm:pt>
    <dgm:pt modelId="{63C699B2-2F3C-4DBF-BA85-A70270AD03D1}">
      <dgm:prSet phldrT="[Text]"/>
      <dgm:spPr/>
      <dgm:t>
        <a:bodyPr/>
        <a:lstStyle/>
        <a:p>
          <a:pPr algn="just"/>
          <a:r>
            <a:rPr lang="en-IN" dirty="0" err="1" smtClean="0"/>
            <a:t>Demeclocycline</a:t>
          </a:r>
          <a:r>
            <a:rPr lang="en-IN" dirty="0" smtClean="0"/>
            <a:t>.</a:t>
          </a:r>
          <a:endParaRPr lang="en-US" dirty="0"/>
        </a:p>
      </dgm:t>
    </dgm:pt>
    <dgm:pt modelId="{5CE37FA3-AA9C-4AAA-BF7C-6C75C0F4B35D}" type="parTrans" cxnId="{96AF7704-BE3E-451B-A0CB-C9EBCBB0918C}">
      <dgm:prSet/>
      <dgm:spPr/>
      <dgm:t>
        <a:bodyPr/>
        <a:lstStyle/>
        <a:p>
          <a:endParaRPr lang="en-US"/>
        </a:p>
      </dgm:t>
    </dgm:pt>
    <dgm:pt modelId="{1E68B7FE-E99E-4AE4-A4CE-2CCAE9619FA4}" type="sibTrans" cxnId="{96AF7704-BE3E-451B-A0CB-C9EBCBB0918C}">
      <dgm:prSet/>
      <dgm:spPr/>
      <dgm:t>
        <a:bodyPr/>
        <a:lstStyle/>
        <a:p>
          <a:endParaRPr lang="en-US"/>
        </a:p>
      </dgm:t>
    </dgm:pt>
    <dgm:pt modelId="{663B47E1-91FE-42B3-BE42-D4C83335B762}">
      <dgm:prSet phldrT="[Text]"/>
      <dgm:spPr/>
      <dgm:t>
        <a:bodyPr/>
        <a:lstStyle/>
        <a:p>
          <a:pPr algn="just"/>
          <a:r>
            <a:rPr lang="en-IN" dirty="0" err="1" smtClean="0"/>
            <a:t>Methacycline</a:t>
          </a:r>
          <a:r>
            <a:rPr lang="en-IN" dirty="0" smtClean="0"/>
            <a:t>.</a:t>
          </a:r>
          <a:endParaRPr lang="en-US" dirty="0"/>
        </a:p>
      </dgm:t>
    </dgm:pt>
    <dgm:pt modelId="{FA441040-7733-4E7F-AE6E-DF4388361149}" type="parTrans" cxnId="{008C1BD9-EF4F-4EA3-9A5E-9691CAD24ACC}">
      <dgm:prSet/>
      <dgm:spPr/>
      <dgm:t>
        <a:bodyPr/>
        <a:lstStyle/>
        <a:p>
          <a:endParaRPr lang="en-US"/>
        </a:p>
      </dgm:t>
    </dgm:pt>
    <dgm:pt modelId="{D5B6CB26-C408-45BA-A76A-5E910F4D09A6}" type="sibTrans" cxnId="{008C1BD9-EF4F-4EA3-9A5E-9691CAD24ACC}">
      <dgm:prSet/>
      <dgm:spPr/>
      <dgm:t>
        <a:bodyPr/>
        <a:lstStyle/>
        <a:p>
          <a:endParaRPr lang="en-US"/>
        </a:p>
      </dgm:t>
    </dgm:pt>
    <dgm:pt modelId="{77A91CA9-62D7-4B2E-851E-2797EEE89B19}">
      <dgm:prSet phldrT="[Text]"/>
      <dgm:spPr/>
      <dgm:t>
        <a:bodyPr/>
        <a:lstStyle/>
        <a:p>
          <a:pPr algn="just"/>
          <a:r>
            <a:rPr lang="en-IN" dirty="0" smtClean="0"/>
            <a:t>Long acting:</a:t>
          </a:r>
        </a:p>
        <a:p>
          <a:pPr algn="just"/>
          <a:r>
            <a:rPr lang="en-IN" dirty="0" smtClean="0"/>
            <a:t>t1/2= 18-20 hrs </a:t>
          </a:r>
          <a:endParaRPr lang="en-US" dirty="0"/>
        </a:p>
      </dgm:t>
    </dgm:pt>
    <dgm:pt modelId="{EF759E02-EEA7-4105-9249-351FD20E530E}" type="parTrans" cxnId="{4A0785D1-0225-4E73-8B83-5E35583C6162}">
      <dgm:prSet/>
      <dgm:spPr/>
      <dgm:t>
        <a:bodyPr/>
        <a:lstStyle/>
        <a:p>
          <a:endParaRPr lang="en-US"/>
        </a:p>
      </dgm:t>
    </dgm:pt>
    <dgm:pt modelId="{74A581C1-E581-400F-A732-1E095910FF09}" type="sibTrans" cxnId="{4A0785D1-0225-4E73-8B83-5E35583C6162}">
      <dgm:prSet/>
      <dgm:spPr/>
      <dgm:t>
        <a:bodyPr/>
        <a:lstStyle/>
        <a:p>
          <a:endParaRPr lang="en-US"/>
        </a:p>
      </dgm:t>
    </dgm:pt>
    <dgm:pt modelId="{EAFE7B61-C2AE-40FD-A2C0-BA0C909368C5}">
      <dgm:prSet phldrT="[Text]"/>
      <dgm:spPr/>
      <dgm:t>
        <a:bodyPr/>
        <a:lstStyle/>
        <a:p>
          <a:pPr algn="just"/>
          <a:r>
            <a:rPr lang="en-IN" dirty="0" err="1" smtClean="0"/>
            <a:t>Doxycycline</a:t>
          </a:r>
          <a:r>
            <a:rPr lang="en-IN" dirty="0" smtClean="0"/>
            <a:t>.</a:t>
          </a:r>
          <a:endParaRPr lang="en-US" dirty="0"/>
        </a:p>
      </dgm:t>
    </dgm:pt>
    <dgm:pt modelId="{CC9A7031-C017-4797-AE63-63E0463B0BD3}" type="parTrans" cxnId="{40C928B3-FC90-4D69-A7F9-18922D005B1C}">
      <dgm:prSet/>
      <dgm:spPr/>
      <dgm:t>
        <a:bodyPr/>
        <a:lstStyle/>
        <a:p>
          <a:endParaRPr lang="en-US"/>
        </a:p>
      </dgm:t>
    </dgm:pt>
    <dgm:pt modelId="{791E9604-64A7-413C-9A22-6CBB630B0DED}" type="sibTrans" cxnId="{40C928B3-FC90-4D69-A7F9-18922D005B1C}">
      <dgm:prSet/>
      <dgm:spPr/>
      <dgm:t>
        <a:bodyPr/>
        <a:lstStyle/>
        <a:p>
          <a:endParaRPr lang="en-US"/>
        </a:p>
      </dgm:t>
    </dgm:pt>
    <dgm:pt modelId="{2BBBE991-82F6-4D28-8AB9-297A4FD4066B}">
      <dgm:prSet phldrT="[Text]"/>
      <dgm:spPr/>
      <dgm:t>
        <a:bodyPr/>
        <a:lstStyle/>
        <a:p>
          <a:pPr algn="just"/>
          <a:r>
            <a:rPr lang="en-IN" smtClean="0"/>
            <a:t>minocycline</a:t>
          </a:r>
          <a:r>
            <a:rPr lang="en-IN" dirty="0" smtClean="0"/>
            <a:t>.</a:t>
          </a:r>
          <a:endParaRPr lang="en-US" dirty="0"/>
        </a:p>
      </dgm:t>
    </dgm:pt>
    <dgm:pt modelId="{46ECFBB5-7BD3-400E-8E68-3EBE0A71D1A1}" type="parTrans" cxnId="{C16D4FB9-F9FE-42E3-A792-08D2D109F001}">
      <dgm:prSet/>
      <dgm:spPr/>
      <dgm:t>
        <a:bodyPr/>
        <a:lstStyle/>
        <a:p>
          <a:endParaRPr lang="en-US"/>
        </a:p>
      </dgm:t>
    </dgm:pt>
    <dgm:pt modelId="{000F3866-8027-40CF-B7B2-9BA5A8DEE13E}" type="sibTrans" cxnId="{C16D4FB9-F9FE-42E3-A792-08D2D109F001}">
      <dgm:prSet/>
      <dgm:spPr/>
      <dgm:t>
        <a:bodyPr/>
        <a:lstStyle/>
        <a:p>
          <a:endParaRPr lang="en-US"/>
        </a:p>
      </dgm:t>
    </dgm:pt>
    <dgm:pt modelId="{24BBCF00-1B9D-45AE-A027-B7975BC1D27C}">
      <dgm:prSet phldrT="[Text]"/>
      <dgm:spPr/>
      <dgm:t>
        <a:bodyPr/>
        <a:lstStyle/>
        <a:p>
          <a:pPr algn="just"/>
          <a:r>
            <a:rPr lang="en-IN" dirty="0" smtClean="0"/>
            <a:t>Chlortetracycline.</a:t>
          </a:r>
          <a:endParaRPr lang="en-US" dirty="0"/>
        </a:p>
      </dgm:t>
    </dgm:pt>
    <dgm:pt modelId="{F020B462-241C-42A1-A79D-05FD0F6905AE}" type="parTrans" cxnId="{FAE6E2A6-7DD6-48DD-A2EE-1EE6E88A9443}">
      <dgm:prSet/>
      <dgm:spPr/>
      <dgm:t>
        <a:bodyPr/>
        <a:lstStyle/>
        <a:p>
          <a:endParaRPr lang="en-US"/>
        </a:p>
      </dgm:t>
    </dgm:pt>
    <dgm:pt modelId="{847E049F-FE74-4D6B-B27D-F66C5B3AEC84}" type="sibTrans" cxnId="{FAE6E2A6-7DD6-48DD-A2EE-1EE6E88A9443}">
      <dgm:prSet/>
      <dgm:spPr/>
      <dgm:t>
        <a:bodyPr/>
        <a:lstStyle/>
        <a:p>
          <a:endParaRPr lang="en-US"/>
        </a:p>
      </dgm:t>
    </dgm:pt>
    <dgm:pt modelId="{9E106054-C6C5-40C7-9277-2C46F6C71D62}" type="pres">
      <dgm:prSet presAssocID="{FC08D926-968B-49B3-BD89-631FBABA2791}" presName="Name0" presStyleCnt="0">
        <dgm:presLayoutVars>
          <dgm:dir/>
          <dgm:animLvl val="lvl"/>
          <dgm:resizeHandles val="exact"/>
        </dgm:presLayoutVars>
      </dgm:prSet>
      <dgm:spPr/>
      <dgm:t>
        <a:bodyPr/>
        <a:lstStyle/>
        <a:p>
          <a:endParaRPr lang="en-US"/>
        </a:p>
      </dgm:t>
    </dgm:pt>
    <dgm:pt modelId="{D49F2DD2-D93B-44E9-90E8-2FB857D9D0B5}" type="pres">
      <dgm:prSet presAssocID="{7AB8F485-CA6C-4028-953C-EB6CFA32513E}" presName="linNode" presStyleCnt="0"/>
      <dgm:spPr/>
    </dgm:pt>
    <dgm:pt modelId="{98C7AC4F-7ACF-4F2E-8D9B-F9F4B11F6FEF}" type="pres">
      <dgm:prSet presAssocID="{7AB8F485-CA6C-4028-953C-EB6CFA32513E}" presName="parentText" presStyleLbl="node1" presStyleIdx="0" presStyleCnt="3">
        <dgm:presLayoutVars>
          <dgm:chMax val="1"/>
          <dgm:bulletEnabled val="1"/>
        </dgm:presLayoutVars>
      </dgm:prSet>
      <dgm:spPr/>
      <dgm:t>
        <a:bodyPr/>
        <a:lstStyle/>
        <a:p>
          <a:endParaRPr lang="en-US"/>
        </a:p>
      </dgm:t>
    </dgm:pt>
    <dgm:pt modelId="{04285764-75CB-4749-9045-C93087DF4643}" type="pres">
      <dgm:prSet presAssocID="{7AB8F485-CA6C-4028-953C-EB6CFA32513E}" presName="descendantText" presStyleLbl="alignAccFollowNode1" presStyleIdx="0" presStyleCnt="3">
        <dgm:presLayoutVars>
          <dgm:bulletEnabled val="1"/>
        </dgm:presLayoutVars>
      </dgm:prSet>
      <dgm:spPr/>
      <dgm:t>
        <a:bodyPr/>
        <a:lstStyle/>
        <a:p>
          <a:endParaRPr lang="en-US"/>
        </a:p>
      </dgm:t>
    </dgm:pt>
    <dgm:pt modelId="{93601BAA-FEAC-483B-AA01-EA139785B396}" type="pres">
      <dgm:prSet presAssocID="{6607CF7D-2659-427A-93E8-C545863E7C7A}" presName="sp" presStyleCnt="0"/>
      <dgm:spPr/>
    </dgm:pt>
    <dgm:pt modelId="{1CD0F215-CE3B-4A4F-88BD-9CDCE679A5BF}" type="pres">
      <dgm:prSet presAssocID="{4D075434-E01B-4DAE-AD36-442605FF5D05}" presName="linNode" presStyleCnt="0"/>
      <dgm:spPr/>
    </dgm:pt>
    <dgm:pt modelId="{F6EA77B2-03AA-4C90-B2C1-6251D848114D}" type="pres">
      <dgm:prSet presAssocID="{4D075434-E01B-4DAE-AD36-442605FF5D05}" presName="parentText" presStyleLbl="node1" presStyleIdx="1" presStyleCnt="3">
        <dgm:presLayoutVars>
          <dgm:chMax val="1"/>
          <dgm:bulletEnabled val="1"/>
        </dgm:presLayoutVars>
      </dgm:prSet>
      <dgm:spPr/>
      <dgm:t>
        <a:bodyPr/>
        <a:lstStyle/>
        <a:p>
          <a:endParaRPr lang="en-US"/>
        </a:p>
      </dgm:t>
    </dgm:pt>
    <dgm:pt modelId="{F8FA8C0E-CAD5-446F-8C58-93EB743AAA5F}" type="pres">
      <dgm:prSet presAssocID="{4D075434-E01B-4DAE-AD36-442605FF5D05}" presName="descendantText" presStyleLbl="alignAccFollowNode1" presStyleIdx="1" presStyleCnt="3">
        <dgm:presLayoutVars>
          <dgm:bulletEnabled val="1"/>
        </dgm:presLayoutVars>
      </dgm:prSet>
      <dgm:spPr/>
      <dgm:t>
        <a:bodyPr/>
        <a:lstStyle/>
        <a:p>
          <a:endParaRPr lang="en-US"/>
        </a:p>
      </dgm:t>
    </dgm:pt>
    <dgm:pt modelId="{E3CD33DB-A4B0-41CB-91C8-4C62E0C6A7AD}" type="pres">
      <dgm:prSet presAssocID="{FBCAABA0-7883-48A8-995A-549C4CB9CEE7}" presName="sp" presStyleCnt="0"/>
      <dgm:spPr/>
    </dgm:pt>
    <dgm:pt modelId="{9C432378-7584-4BB5-87C3-147629BFC6BD}" type="pres">
      <dgm:prSet presAssocID="{77A91CA9-62D7-4B2E-851E-2797EEE89B19}" presName="linNode" presStyleCnt="0"/>
      <dgm:spPr/>
    </dgm:pt>
    <dgm:pt modelId="{233CB9E8-D1EC-4992-921A-5DFB1CE89DA3}" type="pres">
      <dgm:prSet presAssocID="{77A91CA9-62D7-4B2E-851E-2797EEE89B19}" presName="parentText" presStyleLbl="node1" presStyleIdx="2" presStyleCnt="3">
        <dgm:presLayoutVars>
          <dgm:chMax val="1"/>
          <dgm:bulletEnabled val="1"/>
        </dgm:presLayoutVars>
      </dgm:prSet>
      <dgm:spPr/>
      <dgm:t>
        <a:bodyPr/>
        <a:lstStyle/>
        <a:p>
          <a:endParaRPr lang="en-US"/>
        </a:p>
      </dgm:t>
    </dgm:pt>
    <dgm:pt modelId="{E9C16CAE-C8A9-4B9D-AD36-DA6EBBB8DECD}" type="pres">
      <dgm:prSet presAssocID="{77A91CA9-62D7-4B2E-851E-2797EEE89B19}" presName="descendantText" presStyleLbl="alignAccFollowNode1" presStyleIdx="2" presStyleCnt="3" custLinFactNeighborX="588">
        <dgm:presLayoutVars>
          <dgm:bulletEnabled val="1"/>
        </dgm:presLayoutVars>
      </dgm:prSet>
      <dgm:spPr/>
      <dgm:t>
        <a:bodyPr/>
        <a:lstStyle/>
        <a:p>
          <a:endParaRPr lang="en-US"/>
        </a:p>
      </dgm:t>
    </dgm:pt>
  </dgm:ptLst>
  <dgm:cxnLst>
    <dgm:cxn modelId="{BC1DA56D-B8F3-4042-A766-B313DBE723E7}" type="presOf" srcId="{7AB8F485-CA6C-4028-953C-EB6CFA32513E}" destId="{98C7AC4F-7ACF-4F2E-8D9B-F9F4B11F6FEF}" srcOrd="0" destOrd="0" presId="urn:microsoft.com/office/officeart/2005/8/layout/vList5"/>
    <dgm:cxn modelId="{23C6F787-3FFB-4B96-B1B7-0D43298E45E5}" type="presOf" srcId="{63C699B2-2F3C-4DBF-BA85-A70270AD03D1}" destId="{F8FA8C0E-CAD5-446F-8C58-93EB743AAA5F}" srcOrd="0" destOrd="0" presId="urn:microsoft.com/office/officeart/2005/8/layout/vList5"/>
    <dgm:cxn modelId="{8E5ACC8E-E13B-44E4-8940-711ABD80A467}" srcId="{7AB8F485-CA6C-4028-953C-EB6CFA32513E}" destId="{ED32507A-4B4F-4577-9702-EF625884E6D0}" srcOrd="0" destOrd="0" parTransId="{285ADC8D-4625-485C-96E7-E3A44529C8A0}" sibTransId="{4237C480-6CF7-41EF-8C07-AEB5C4537172}"/>
    <dgm:cxn modelId="{2ABF9943-B78E-4C0F-B3C2-E7AB177187A9}" type="presOf" srcId="{9FB46886-1EC4-4C18-960B-39802B90C941}" destId="{04285764-75CB-4749-9045-C93087DF4643}" srcOrd="0" destOrd="2" presId="urn:microsoft.com/office/officeart/2005/8/layout/vList5"/>
    <dgm:cxn modelId="{6AF82527-E024-4C26-8546-925EC58A782E}" type="presOf" srcId="{EAFE7B61-C2AE-40FD-A2C0-BA0C909368C5}" destId="{E9C16CAE-C8A9-4B9D-AD36-DA6EBBB8DECD}" srcOrd="0" destOrd="0" presId="urn:microsoft.com/office/officeart/2005/8/layout/vList5"/>
    <dgm:cxn modelId="{CA9C3900-B5F3-425C-AE31-6DB11918F8D7}" type="presOf" srcId="{77A91CA9-62D7-4B2E-851E-2797EEE89B19}" destId="{233CB9E8-D1EC-4992-921A-5DFB1CE89DA3}" srcOrd="0" destOrd="0" presId="urn:microsoft.com/office/officeart/2005/8/layout/vList5"/>
    <dgm:cxn modelId="{1905711F-7650-4EFB-B7E7-F4F664146268}" type="presOf" srcId="{FC08D926-968B-49B3-BD89-631FBABA2791}" destId="{9E106054-C6C5-40C7-9277-2C46F6C71D62}" srcOrd="0" destOrd="0" presId="urn:microsoft.com/office/officeart/2005/8/layout/vList5"/>
    <dgm:cxn modelId="{40C928B3-FC90-4D69-A7F9-18922D005B1C}" srcId="{77A91CA9-62D7-4B2E-851E-2797EEE89B19}" destId="{EAFE7B61-C2AE-40FD-A2C0-BA0C909368C5}" srcOrd="0" destOrd="0" parTransId="{CC9A7031-C017-4797-AE63-63E0463B0BD3}" sibTransId="{791E9604-64A7-413C-9A22-6CBB630B0DED}"/>
    <dgm:cxn modelId="{008C1BD9-EF4F-4EA3-9A5E-9691CAD24ACC}" srcId="{4D075434-E01B-4DAE-AD36-442605FF5D05}" destId="{663B47E1-91FE-42B3-BE42-D4C83335B762}" srcOrd="1" destOrd="0" parTransId="{FA441040-7733-4E7F-AE6E-DF4388361149}" sibTransId="{D5B6CB26-C408-45BA-A76A-5E910F4D09A6}"/>
    <dgm:cxn modelId="{DACD2D88-2CCF-47D1-9871-F9FF9ABDD00A}" srcId="{FC08D926-968B-49B3-BD89-631FBABA2791}" destId="{4D075434-E01B-4DAE-AD36-442605FF5D05}" srcOrd="1" destOrd="0" parTransId="{E5A6E961-458F-4665-8D9B-08C0DD787003}" sibTransId="{FBCAABA0-7883-48A8-995A-549C4CB9CEE7}"/>
    <dgm:cxn modelId="{A16978AE-D1C4-406F-B3E9-2B14DE6BDA74}" srcId="{FC08D926-968B-49B3-BD89-631FBABA2791}" destId="{7AB8F485-CA6C-4028-953C-EB6CFA32513E}" srcOrd="0" destOrd="0" parTransId="{60E82933-DFF9-4612-8572-C015B80FB6F2}" sibTransId="{6607CF7D-2659-427A-93E8-C545863E7C7A}"/>
    <dgm:cxn modelId="{8A7CD95C-5EA4-4BA9-87E7-7C7A3903653C}" type="presOf" srcId="{24BBCF00-1B9D-45AE-A027-B7975BC1D27C}" destId="{04285764-75CB-4749-9045-C93087DF4643}" srcOrd="0" destOrd="1" presId="urn:microsoft.com/office/officeart/2005/8/layout/vList5"/>
    <dgm:cxn modelId="{4A0785D1-0225-4E73-8B83-5E35583C6162}" srcId="{FC08D926-968B-49B3-BD89-631FBABA2791}" destId="{77A91CA9-62D7-4B2E-851E-2797EEE89B19}" srcOrd="2" destOrd="0" parTransId="{EF759E02-EEA7-4105-9249-351FD20E530E}" sibTransId="{74A581C1-E581-400F-A732-1E095910FF09}"/>
    <dgm:cxn modelId="{96AF7704-BE3E-451B-A0CB-C9EBCBB0918C}" srcId="{4D075434-E01B-4DAE-AD36-442605FF5D05}" destId="{63C699B2-2F3C-4DBF-BA85-A70270AD03D1}" srcOrd="0" destOrd="0" parTransId="{5CE37FA3-AA9C-4AAA-BF7C-6C75C0F4B35D}" sibTransId="{1E68B7FE-E99E-4AE4-A4CE-2CCAE9619FA4}"/>
    <dgm:cxn modelId="{7D2FDECD-7A84-419A-A3B5-8ED385C2A82B}" type="presOf" srcId="{2BBBE991-82F6-4D28-8AB9-297A4FD4066B}" destId="{E9C16CAE-C8A9-4B9D-AD36-DA6EBBB8DECD}" srcOrd="0" destOrd="1" presId="urn:microsoft.com/office/officeart/2005/8/layout/vList5"/>
    <dgm:cxn modelId="{DC1A45B8-C6FE-44E9-9E8A-C4F726D6C1C2}" type="presOf" srcId="{4D075434-E01B-4DAE-AD36-442605FF5D05}" destId="{F6EA77B2-03AA-4C90-B2C1-6251D848114D}" srcOrd="0" destOrd="0" presId="urn:microsoft.com/office/officeart/2005/8/layout/vList5"/>
    <dgm:cxn modelId="{FAE6E2A6-7DD6-48DD-A2EE-1EE6E88A9443}" srcId="{7AB8F485-CA6C-4028-953C-EB6CFA32513E}" destId="{24BBCF00-1B9D-45AE-A027-B7975BC1D27C}" srcOrd="1" destOrd="0" parTransId="{F020B462-241C-42A1-A79D-05FD0F6905AE}" sibTransId="{847E049F-FE74-4D6B-B27D-F66C5B3AEC84}"/>
    <dgm:cxn modelId="{CA6FE74B-F342-4712-B3C5-4D6207812B93}" type="presOf" srcId="{663B47E1-91FE-42B3-BE42-D4C83335B762}" destId="{F8FA8C0E-CAD5-446F-8C58-93EB743AAA5F}" srcOrd="0" destOrd="1" presId="urn:microsoft.com/office/officeart/2005/8/layout/vList5"/>
    <dgm:cxn modelId="{04B223BD-2882-4034-B66C-30395A2406C9}" type="presOf" srcId="{ED32507A-4B4F-4577-9702-EF625884E6D0}" destId="{04285764-75CB-4749-9045-C93087DF4643}" srcOrd="0" destOrd="0" presId="urn:microsoft.com/office/officeart/2005/8/layout/vList5"/>
    <dgm:cxn modelId="{AF744C2F-967B-464F-9A9D-249945E8013C}" srcId="{7AB8F485-CA6C-4028-953C-EB6CFA32513E}" destId="{9FB46886-1EC4-4C18-960B-39802B90C941}" srcOrd="2" destOrd="0" parTransId="{4F71800B-3C32-487F-9A6A-217350189680}" sibTransId="{81F3FC0D-D247-481D-903D-E938A9484166}"/>
    <dgm:cxn modelId="{C16D4FB9-F9FE-42E3-A792-08D2D109F001}" srcId="{77A91CA9-62D7-4B2E-851E-2797EEE89B19}" destId="{2BBBE991-82F6-4D28-8AB9-297A4FD4066B}" srcOrd="1" destOrd="0" parTransId="{46ECFBB5-7BD3-400E-8E68-3EBE0A71D1A1}" sibTransId="{000F3866-8027-40CF-B7B2-9BA5A8DEE13E}"/>
    <dgm:cxn modelId="{AD64C20B-EE99-4D41-925E-089328F1E5AA}" type="presParOf" srcId="{9E106054-C6C5-40C7-9277-2C46F6C71D62}" destId="{D49F2DD2-D93B-44E9-90E8-2FB857D9D0B5}" srcOrd="0" destOrd="0" presId="urn:microsoft.com/office/officeart/2005/8/layout/vList5"/>
    <dgm:cxn modelId="{23C37675-25E4-48D7-82D9-84F83245282F}" type="presParOf" srcId="{D49F2DD2-D93B-44E9-90E8-2FB857D9D0B5}" destId="{98C7AC4F-7ACF-4F2E-8D9B-F9F4B11F6FEF}" srcOrd="0" destOrd="0" presId="urn:microsoft.com/office/officeart/2005/8/layout/vList5"/>
    <dgm:cxn modelId="{86552073-49E0-4F13-8C76-6B6DFF0D665C}" type="presParOf" srcId="{D49F2DD2-D93B-44E9-90E8-2FB857D9D0B5}" destId="{04285764-75CB-4749-9045-C93087DF4643}" srcOrd="1" destOrd="0" presId="urn:microsoft.com/office/officeart/2005/8/layout/vList5"/>
    <dgm:cxn modelId="{2CD3265B-5C20-428F-96AF-264569D9A17C}" type="presParOf" srcId="{9E106054-C6C5-40C7-9277-2C46F6C71D62}" destId="{93601BAA-FEAC-483B-AA01-EA139785B396}" srcOrd="1" destOrd="0" presId="urn:microsoft.com/office/officeart/2005/8/layout/vList5"/>
    <dgm:cxn modelId="{1C052AC7-417B-4C39-ACC1-9F0D4F78FA82}" type="presParOf" srcId="{9E106054-C6C5-40C7-9277-2C46F6C71D62}" destId="{1CD0F215-CE3B-4A4F-88BD-9CDCE679A5BF}" srcOrd="2" destOrd="0" presId="urn:microsoft.com/office/officeart/2005/8/layout/vList5"/>
    <dgm:cxn modelId="{A45B1586-9DD6-440C-832B-035C0FF52453}" type="presParOf" srcId="{1CD0F215-CE3B-4A4F-88BD-9CDCE679A5BF}" destId="{F6EA77B2-03AA-4C90-B2C1-6251D848114D}" srcOrd="0" destOrd="0" presId="urn:microsoft.com/office/officeart/2005/8/layout/vList5"/>
    <dgm:cxn modelId="{51043783-E34D-4114-877B-9F40E53AECA9}" type="presParOf" srcId="{1CD0F215-CE3B-4A4F-88BD-9CDCE679A5BF}" destId="{F8FA8C0E-CAD5-446F-8C58-93EB743AAA5F}" srcOrd="1" destOrd="0" presId="urn:microsoft.com/office/officeart/2005/8/layout/vList5"/>
    <dgm:cxn modelId="{B5834B74-3E8E-46A7-BAD3-ADDBB5DC5C39}" type="presParOf" srcId="{9E106054-C6C5-40C7-9277-2C46F6C71D62}" destId="{E3CD33DB-A4B0-41CB-91C8-4C62E0C6A7AD}" srcOrd="3" destOrd="0" presId="urn:microsoft.com/office/officeart/2005/8/layout/vList5"/>
    <dgm:cxn modelId="{83DAAA91-8E93-440B-82DB-4AC13DF237CE}" type="presParOf" srcId="{9E106054-C6C5-40C7-9277-2C46F6C71D62}" destId="{9C432378-7584-4BB5-87C3-147629BFC6BD}" srcOrd="4" destOrd="0" presId="urn:microsoft.com/office/officeart/2005/8/layout/vList5"/>
    <dgm:cxn modelId="{4D4F8328-40D1-4A35-87B8-71F73DAB17EC}" type="presParOf" srcId="{9C432378-7584-4BB5-87C3-147629BFC6BD}" destId="{233CB9E8-D1EC-4992-921A-5DFB1CE89DA3}" srcOrd="0" destOrd="0" presId="urn:microsoft.com/office/officeart/2005/8/layout/vList5"/>
    <dgm:cxn modelId="{8FDD812C-7015-4019-B217-9F4C369CB01A}" type="presParOf" srcId="{9C432378-7584-4BB5-87C3-147629BFC6BD}" destId="{E9C16CAE-C8A9-4B9D-AD36-DA6EBBB8DECD}" srcOrd="1" destOrd="0" presId="urn:microsoft.com/office/officeart/2005/8/layout/vList5"/>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F55A1E-17DD-4DC3-8881-8AC2F1C0B1DD}" type="datetimeFigureOut">
              <a:rPr lang="en-US" smtClean="0"/>
              <a:pPr/>
              <a:t>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829886-2F23-4A3D-86D5-5BF906699CF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829886-2F23-4A3D-86D5-5BF906699CFE}"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0549" y="2045109"/>
            <a:ext cx="7860890" cy="1956619"/>
          </a:xfrm>
          <a:noFill/>
          <a:effectLst>
            <a:outerShdw blurRad="50800" dist="38100" dir="2700000" algn="tl" rotWithShape="0">
              <a:prstClr val="black">
                <a:alpha val="40000"/>
              </a:prstClr>
            </a:outerShdw>
          </a:effectLst>
        </p:spPr>
        <p:txBody>
          <a:bodyPr>
            <a:normAutofit/>
          </a:bodyPr>
          <a:lstStyle>
            <a:lvl1pPr algn="r">
              <a:defRPr sz="3600">
                <a:solidFill>
                  <a:srgbClr val="C00000"/>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722673" y="4026316"/>
            <a:ext cx="7853515" cy="904568"/>
          </a:xfrm>
        </p:spPr>
        <p:txBody>
          <a:bodyPr>
            <a:normAutofit/>
          </a:bodyPr>
          <a:lstStyle>
            <a:lvl1pPr marL="0" indent="0" algn="r">
              <a:buNone/>
              <a:defRPr sz="2800" b="0" i="0">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3808475" y="3101618"/>
            <a:ext cx="1463784" cy="702615"/>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3" y="299116"/>
            <a:ext cx="8259098" cy="1018035"/>
          </a:xfrm>
        </p:spPr>
        <p:txBody>
          <a:bodyPr>
            <a:normAutofit/>
          </a:bodyPr>
          <a:lstStyle>
            <a:lvl1pPr algn="r">
              <a:defRPr sz="3600" baseline="0">
                <a:solidFill>
                  <a:srgbClr val="C00000"/>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501446" y="2163098"/>
            <a:ext cx="8244349" cy="4168877"/>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03426" y="532218"/>
            <a:ext cx="6498123" cy="967132"/>
          </a:xfrm>
        </p:spPr>
        <p:txBody>
          <a:bodyPr>
            <a:normAutofit/>
          </a:bodyPr>
          <a:lstStyle>
            <a:lvl1pPr algn="l">
              <a:defRPr sz="3600">
                <a:solidFill>
                  <a:srgbClr val="C00000"/>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2212260" y="1563328"/>
            <a:ext cx="6474543" cy="4678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8" y="273701"/>
            <a:ext cx="8093365" cy="1018033"/>
          </a:xfrm>
        </p:spPr>
        <p:txBody>
          <a:bodyPr>
            <a:normAutofit/>
          </a:bodyPr>
          <a:lstStyle>
            <a:lvl1pPr algn="r">
              <a:defRPr sz="3600" baseline="0">
                <a:solidFill>
                  <a:srgbClr val="C00000"/>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36879" y="2551487"/>
            <a:ext cx="4040188" cy="639763"/>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6879" y="3181349"/>
            <a:ext cx="4040188" cy="3035059"/>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72001" y="2551487"/>
            <a:ext cx="4041775" cy="639763"/>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1" y="3181349"/>
            <a:ext cx="4041775" cy="3035059"/>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2/2/2020</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p:nvSpPr>
        <p:spPr>
          <a:xfrm>
            <a:off x="-9150" y="6951663"/>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diagramLayout" Target="../diagrams/layout2.xml"/><Relationship Id="rId7" Type="http://schemas.openxmlformats.org/officeDocument/2006/relationships/diagramLayout" Target="../diagrams/layout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diagramColors" Target="../diagrams/colors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Phase 3:</a:t>
            </a:r>
          </a:p>
          <a:p>
            <a:pPr lvl="1" algn="just">
              <a:buFont typeface="Wingdings" pitchFamily="2" charset="2"/>
              <a:buChar char="Ø"/>
            </a:pPr>
            <a:r>
              <a:rPr lang="en-IN" dirty="0" smtClean="0"/>
              <a:t>Domagk (1935) demonstrated effects of </a:t>
            </a:r>
            <a:r>
              <a:rPr lang="en-IN" dirty="0" err="1" smtClean="0"/>
              <a:t>prontosil</a:t>
            </a:r>
            <a:r>
              <a:rPr lang="en-IN" dirty="0" smtClean="0"/>
              <a:t>, a </a:t>
            </a:r>
            <a:r>
              <a:rPr lang="en-IN" dirty="0" err="1" smtClean="0"/>
              <a:t>sulfonamide</a:t>
            </a:r>
            <a:r>
              <a:rPr lang="en-IN" dirty="0" smtClean="0"/>
              <a:t> dye in </a:t>
            </a:r>
            <a:r>
              <a:rPr lang="en-IN" dirty="0" err="1" smtClean="0"/>
              <a:t>pyogenic</a:t>
            </a:r>
            <a:r>
              <a:rPr lang="en-IN" dirty="0" smtClean="0"/>
              <a:t> infection.</a:t>
            </a:r>
          </a:p>
          <a:p>
            <a:pPr lvl="1" algn="just">
              <a:buFont typeface="Wingdings" pitchFamily="2" charset="2"/>
              <a:buChar char="Ø"/>
            </a:pPr>
            <a:r>
              <a:rPr lang="en-IN" dirty="0" smtClean="0"/>
              <a:t>Phenomenon of antibiosis – Pasteur in 1877.</a:t>
            </a:r>
          </a:p>
          <a:p>
            <a:pPr lvl="1" algn="just">
              <a:buFont typeface="Wingdings" pitchFamily="2" charset="2"/>
              <a:buChar char="Ø"/>
            </a:pPr>
            <a:r>
              <a:rPr lang="en-IN" dirty="0" err="1" smtClean="0"/>
              <a:t>Flemming</a:t>
            </a:r>
            <a:r>
              <a:rPr lang="en-IN" dirty="0" smtClean="0"/>
              <a:t> (1929) found diffusible substance produced by </a:t>
            </a:r>
            <a:r>
              <a:rPr lang="en-IN" dirty="0" err="1" smtClean="0"/>
              <a:t>pencillium</a:t>
            </a:r>
            <a:r>
              <a:rPr lang="en-IN" dirty="0" smtClean="0"/>
              <a:t> mould that could destroy staphylococcus on culture plate.</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INTERACTIONS: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err="1" smtClean="0"/>
              <a:t>Disulfiram</a:t>
            </a:r>
            <a:r>
              <a:rPr lang="en-IN" dirty="0" smtClean="0"/>
              <a:t> like intolerance to alcohol.</a:t>
            </a:r>
          </a:p>
          <a:p>
            <a:pPr algn="just"/>
            <a:r>
              <a:rPr lang="en-IN" dirty="0" smtClean="0"/>
              <a:t>Enzyme inducers reduce the therapeutic effects.</a:t>
            </a:r>
          </a:p>
          <a:p>
            <a:pPr algn="just"/>
            <a:r>
              <a:rPr lang="en-IN" dirty="0" err="1" smtClean="0"/>
              <a:t>Cimetidine</a:t>
            </a:r>
            <a:r>
              <a:rPr lang="en-IN" dirty="0" smtClean="0"/>
              <a:t> can reduce its metabolism.</a:t>
            </a:r>
          </a:p>
          <a:p>
            <a:pPr algn="just"/>
            <a:r>
              <a:rPr lang="en-IN" dirty="0" smtClean="0"/>
              <a:t>Enhances </a:t>
            </a:r>
            <a:r>
              <a:rPr lang="en-IN" dirty="0" err="1" smtClean="0"/>
              <a:t>warfarin</a:t>
            </a:r>
            <a:r>
              <a:rPr lang="en-IN" dirty="0" smtClean="0"/>
              <a:t> action by inhibiting its metabolism.</a:t>
            </a:r>
          </a:p>
          <a:p>
            <a:pPr algn="just"/>
            <a:r>
              <a:rPr lang="en-IN" dirty="0" smtClean="0"/>
              <a:t>It decreases renal elimination of lithium.  </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USES: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To treat gingivitis, ANUG, </a:t>
            </a:r>
            <a:r>
              <a:rPr lang="en-IN" dirty="0" err="1" smtClean="0"/>
              <a:t>periodontitis</a:t>
            </a:r>
            <a:r>
              <a:rPr lang="en-IN" dirty="0" smtClean="0"/>
              <a:t>, aggressive </a:t>
            </a:r>
            <a:r>
              <a:rPr lang="en-IN" dirty="0" err="1" smtClean="0"/>
              <a:t>periodontitis</a:t>
            </a:r>
            <a:r>
              <a:rPr lang="en-IN" dirty="0" smtClean="0"/>
              <a:t>.</a:t>
            </a:r>
          </a:p>
          <a:p>
            <a:pPr algn="just"/>
            <a:r>
              <a:rPr lang="en-IN" dirty="0" smtClean="0"/>
              <a:t>Used as </a:t>
            </a:r>
            <a:r>
              <a:rPr lang="en-IN" dirty="0" err="1" smtClean="0"/>
              <a:t>monotherapy</a:t>
            </a:r>
            <a:r>
              <a:rPr lang="en-IN" dirty="0" smtClean="0"/>
              <a:t>/ combination with root </a:t>
            </a:r>
            <a:r>
              <a:rPr lang="en-IN" dirty="0" err="1" smtClean="0"/>
              <a:t>planing</a:t>
            </a:r>
            <a:r>
              <a:rPr lang="en-IN" dirty="0" smtClean="0"/>
              <a:t> &amp; surgery/ with other </a:t>
            </a:r>
            <a:r>
              <a:rPr lang="en-IN" dirty="0" err="1" smtClean="0"/>
              <a:t>anibiotics</a:t>
            </a:r>
            <a:r>
              <a:rPr lang="en-IN" dirty="0" smtClean="0"/>
              <a:t>.</a:t>
            </a:r>
          </a:p>
          <a:p>
            <a:pPr algn="just"/>
            <a:r>
              <a:rPr lang="en-IN" dirty="0" smtClean="0"/>
              <a:t>Single dose 250mg orally appears in serum &amp; GCF in sufficient amount.</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IN" dirty="0" smtClean="0"/>
              <a:t>Systematically given to reduce growth of anaerobes, spirochetes, &amp; decrease clinical &amp; </a:t>
            </a:r>
            <a:r>
              <a:rPr lang="en-IN" dirty="0" err="1" smtClean="0"/>
              <a:t>histopathological</a:t>
            </a:r>
            <a:r>
              <a:rPr lang="en-IN" dirty="0" smtClean="0"/>
              <a:t> signs of </a:t>
            </a:r>
            <a:r>
              <a:rPr lang="en-IN" dirty="0" err="1" smtClean="0"/>
              <a:t>periodontitis</a:t>
            </a:r>
            <a:r>
              <a:rPr lang="en-IN" dirty="0" smtClean="0"/>
              <a:t>.</a:t>
            </a:r>
          </a:p>
          <a:p>
            <a:pPr algn="just"/>
            <a:r>
              <a:rPr lang="en-IN" dirty="0" smtClean="0"/>
              <a:t>Most common regimen- 250mg, </a:t>
            </a:r>
            <a:r>
              <a:rPr lang="en-IN" dirty="0" err="1" smtClean="0"/>
              <a:t>t.i.d</a:t>
            </a:r>
            <a:r>
              <a:rPr lang="en-IN" dirty="0" smtClean="0"/>
              <a:t> for 7 days.</a:t>
            </a:r>
          </a:p>
          <a:p>
            <a:pPr algn="just"/>
            <a:r>
              <a:rPr lang="en-IN" dirty="0" smtClean="0"/>
              <a:t>SODER  et al showed that </a:t>
            </a:r>
            <a:r>
              <a:rPr lang="en-IN" dirty="0" err="1" smtClean="0"/>
              <a:t>metronidazole</a:t>
            </a:r>
            <a:r>
              <a:rPr lang="en-IN" dirty="0" smtClean="0"/>
              <a:t> was more efficient than placebo in management of sites unresponsive to root </a:t>
            </a:r>
            <a:r>
              <a:rPr lang="en-IN" dirty="0" err="1" smtClean="0"/>
              <a:t>planing</a:t>
            </a:r>
            <a:r>
              <a:rPr lang="en-IN" dirty="0" smtClean="0"/>
              <a:t>.</a:t>
            </a:r>
          </a:p>
          <a:p>
            <a:pPr algn="just"/>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Studies suggest that combination of amoxicillin or </a:t>
            </a:r>
            <a:r>
              <a:rPr lang="en-IN" dirty="0" err="1" smtClean="0"/>
              <a:t>augmentin</a:t>
            </a:r>
            <a:r>
              <a:rPr lang="en-IN" dirty="0" smtClean="0"/>
              <a:t>, </a:t>
            </a:r>
            <a:r>
              <a:rPr lang="en-IN" dirty="0" err="1" smtClean="0"/>
              <a:t>metronidazole</a:t>
            </a:r>
            <a:r>
              <a:rPr lang="en-IN" dirty="0" smtClean="0"/>
              <a:t> may value in management of localised aggressive </a:t>
            </a:r>
            <a:r>
              <a:rPr lang="en-IN" dirty="0" err="1" smtClean="0"/>
              <a:t>periodontitis</a:t>
            </a:r>
            <a:r>
              <a:rPr lang="en-IN" dirty="0" smtClean="0"/>
              <a:t>/ refractory </a:t>
            </a:r>
            <a:r>
              <a:rPr lang="en-IN" dirty="0" err="1" smtClean="0"/>
              <a:t>periodontitis</a:t>
            </a:r>
            <a:r>
              <a:rPr lang="en-IN" dirty="0" smtClean="0"/>
              <a:t>. </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CHLORAMPHENICOL:</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Initially obtained from </a:t>
            </a:r>
            <a:r>
              <a:rPr lang="en-IN" dirty="0" err="1" smtClean="0"/>
              <a:t>streptomyces</a:t>
            </a:r>
            <a:r>
              <a:rPr lang="en-IN" dirty="0" smtClean="0"/>
              <a:t> </a:t>
            </a:r>
            <a:r>
              <a:rPr lang="en-IN" dirty="0" err="1" smtClean="0"/>
              <a:t>venezulae</a:t>
            </a:r>
            <a:r>
              <a:rPr lang="en-IN" dirty="0" smtClean="0"/>
              <a:t> in 1947.</a:t>
            </a:r>
          </a:p>
          <a:p>
            <a:pPr algn="just"/>
            <a:r>
              <a:rPr lang="en-IN" dirty="0" smtClean="0"/>
              <a:t>Currently available products are all synthetic.</a:t>
            </a:r>
          </a:p>
          <a:p>
            <a:pPr algn="just"/>
            <a:r>
              <a:rPr lang="en-IN" dirty="0" smtClean="0"/>
              <a:t>Inhibit protein synthesis.</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High doses- inhibits mammalian </a:t>
            </a:r>
            <a:r>
              <a:rPr lang="en-IN" dirty="0" err="1" smtClean="0"/>
              <a:t>mitocondrial</a:t>
            </a:r>
            <a:r>
              <a:rPr lang="en-IN" dirty="0" smtClean="0"/>
              <a:t> protein synthesis.</a:t>
            </a:r>
          </a:p>
          <a:p>
            <a:pPr algn="just"/>
            <a:r>
              <a:rPr lang="en-IN" dirty="0" smtClean="0"/>
              <a:t>Bone marrow cells are specially susceptible.</a:t>
            </a:r>
          </a:p>
          <a:p>
            <a:pPr algn="just"/>
            <a:r>
              <a:rPr lang="en-IN" dirty="0" smtClean="0"/>
              <a:t>Primarily </a:t>
            </a:r>
            <a:r>
              <a:rPr lang="en-IN" dirty="0" err="1" smtClean="0"/>
              <a:t>bacteriostatic</a:t>
            </a:r>
            <a:r>
              <a:rPr lang="en-IN" dirty="0" smtClean="0"/>
              <a:t>, at high concentrations exerts </a:t>
            </a:r>
            <a:r>
              <a:rPr lang="en-IN" dirty="0" err="1" smtClean="0"/>
              <a:t>cidal</a:t>
            </a:r>
            <a:r>
              <a:rPr lang="en-IN" dirty="0" smtClean="0"/>
              <a:t> action.</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Rapid &amp; complete absorption after ingestion.</a:t>
            </a:r>
          </a:p>
          <a:p>
            <a:pPr algn="just"/>
            <a:r>
              <a:rPr lang="en-IN" dirty="0" smtClean="0"/>
              <a:t>50-60 % plasma protein bound.</a:t>
            </a:r>
          </a:p>
          <a:p>
            <a:pPr algn="just"/>
            <a:r>
              <a:rPr lang="en-IN" dirty="0" smtClean="0"/>
              <a:t>Primarily conjugated with </a:t>
            </a:r>
            <a:r>
              <a:rPr lang="en-IN" dirty="0" err="1" smtClean="0"/>
              <a:t>glucuronic</a:t>
            </a:r>
            <a:r>
              <a:rPr lang="en-IN" dirty="0" smtClean="0"/>
              <a:t> acid in liver &amp; little is excreted unchanged in urine.</a:t>
            </a:r>
          </a:p>
          <a:p>
            <a:pPr algn="just"/>
            <a:r>
              <a:rPr lang="en-IN" dirty="0" smtClean="0"/>
              <a:t>Plasma t1/2 - 3-5 hrs.  </a:t>
            </a:r>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IN" dirty="0" smtClean="0"/>
              <a:t>Oral route is common- 250-500mg 6 hourly, children 25-50 mg/kg/day.</a:t>
            </a:r>
          </a:p>
          <a:p>
            <a:pPr algn="just"/>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ADVERSE EFFECTS: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Bone marrow depression.</a:t>
            </a:r>
          </a:p>
          <a:p>
            <a:pPr algn="just"/>
            <a:r>
              <a:rPr lang="en-IN" dirty="0" smtClean="0"/>
              <a:t>Hypersensitivity.</a:t>
            </a:r>
          </a:p>
          <a:p>
            <a:pPr algn="just"/>
            <a:r>
              <a:rPr lang="en-IN" dirty="0" err="1" smtClean="0"/>
              <a:t>Irritative</a:t>
            </a:r>
            <a:r>
              <a:rPr lang="en-IN" dirty="0" smtClean="0"/>
              <a:t> effect.</a:t>
            </a:r>
          </a:p>
          <a:p>
            <a:pPr algn="just"/>
            <a:r>
              <a:rPr lang="en-IN" dirty="0" smtClean="0"/>
              <a:t>Super-infections.</a:t>
            </a:r>
          </a:p>
          <a:p>
            <a:pPr algn="just"/>
            <a:r>
              <a:rPr lang="en-IN" dirty="0" smtClean="0"/>
              <a:t>Gray baby syndrome.</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USES: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No indication to use in dentistry.</a:t>
            </a:r>
          </a:p>
          <a:p>
            <a:pPr algn="just"/>
            <a:r>
              <a:rPr lang="en-IN" dirty="0" smtClean="0"/>
              <a:t>Used in:</a:t>
            </a:r>
          </a:p>
          <a:p>
            <a:pPr lvl="1" algn="just"/>
            <a:r>
              <a:rPr lang="en-IN" dirty="0" smtClean="0"/>
              <a:t>Enteric fever</a:t>
            </a:r>
          </a:p>
          <a:p>
            <a:pPr lvl="1" algn="just"/>
            <a:r>
              <a:rPr lang="en-IN" dirty="0" smtClean="0"/>
              <a:t>Anaerobic infection</a:t>
            </a:r>
          </a:p>
          <a:p>
            <a:pPr lvl="1" algn="just"/>
            <a:r>
              <a:rPr lang="en-IN" dirty="0" smtClean="0"/>
              <a:t>Intraocular infections</a:t>
            </a:r>
          </a:p>
          <a:p>
            <a:pPr lvl="1" algn="just"/>
            <a:r>
              <a:rPr lang="en-IN" dirty="0" smtClean="0"/>
              <a:t>Topical- conjunctivitis, ear infections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Chain &amp; Florey followed these observations, which culminated in clinical use of </a:t>
            </a:r>
            <a:r>
              <a:rPr lang="en-IN" dirty="0" err="1" smtClean="0"/>
              <a:t>pencillin</a:t>
            </a:r>
            <a:r>
              <a:rPr lang="en-IN" dirty="0" smtClean="0"/>
              <a:t> in 1941.</a:t>
            </a:r>
          </a:p>
          <a:p>
            <a:pPr algn="just"/>
            <a:r>
              <a:rPr lang="en-IN" dirty="0" smtClean="0"/>
              <a:t>In 1940, Waksman &amp; co – systemic search of </a:t>
            </a:r>
            <a:r>
              <a:rPr lang="en-IN" dirty="0" err="1" smtClean="0"/>
              <a:t>anbiotics</a:t>
            </a:r>
            <a:r>
              <a:rPr lang="en-IN" dirty="0" smtClean="0"/>
              <a:t> with </a:t>
            </a:r>
            <a:r>
              <a:rPr lang="en-IN" dirty="0" err="1" smtClean="0"/>
              <a:t>actinomycetes</a:t>
            </a:r>
            <a:r>
              <a:rPr lang="en-IN" dirty="0" smtClean="0"/>
              <a:t> as source &amp; discovered streptomycin(1944).</a:t>
            </a:r>
          </a:p>
          <a:p>
            <a:pPr algn="just"/>
            <a:r>
              <a:rPr lang="en-IN" dirty="0" smtClean="0"/>
              <a:t>Nobel prizes. </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AMINOGLYCOSIDES: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Natural &amp; semi-synthetic</a:t>
            </a:r>
          </a:p>
          <a:p>
            <a:pPr algn="just"/>
            <a:r>
              <a:rPr lang="en-IN" dirty="0" smtClean="0"/>
              <a:t>Polybasic amino groups linked </a:t>
            </a:r>
            <a:r>
              <a:rPr lang="en-IN" dirty="0" err="1" smtClean="0"/>
              <a:t>glycosidically</a:t>
            </a:r>
            <a:r>
              <a:rPr lang="en-IN" dirty="0" smtClean="0"/>
              <a:t> to 2 or more </a:t>
            </a:r>
            <a:r>
              <a:rPr lang="en-IN" dirty="0" err="1" smtClean="0"/>
              <a:t>aminosugar</a:t>
            </a:r>
            <a:r>
              <a:rPr lang="en-IN" dirty="0" smtClean="0"/>
              <a:t> residues.</a:t>
            </a:r>
          </a:p>
          <a:p>
            <a:pPr algn="just"/>
            <a:r>
              <a:rPr lang="en-IN" dirty="0" smtClean="0"/>
              <a:t>Streptomycin- 1</a:t>
            </a:r>
            <a:r>
              <a:rPr lang="en-IN" baseline="30000" dirty="0" smtClean="0"/>
              <a:t>st</a:t>
            </a:r>
            <a:r>
              <a:rPr lang="en-IN" dirty="0" smtClean="0"/>
              <a:t> discovered in 1944 by Waksman &amp; colleagues.</a:t>
            </a: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All are synthesised by soil </a:t>
            </a:r>
            <a:r>
              <a:rPr lang="en-IN" dirty="0" err="1" smtClean="0"/>
              <a:t>actinomycetes</a:t>
            </a:r>
            <a:r>
              <a:rPr lang="en-IN" dirty="0" smtClean="0"/>
              <a:t> &amp; have many common properties.</a:t>
            </a: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FFFF00"/>
                </a:solidFill>
              </a:rPr>
              <a:t>COMMON PROPERTIES OF AMINOGLYCOSIDES: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All are </a:t>
            </a:r>
            <a:r>
              <a:rPr lang="en-IN" dirty="0" err="1" smtClean="0"/>
              <a:t>sulfate</a:t>
            </a:r>
            <a:r>
              <a:rPr lang="en-IN" dirty="0" smtClean="0"/>
              <a:t> salts, highly water soluble, solutions are stable for months.</a:t>
            </a:r>
          </a:p>
          <a:p>
            <a:pPr algn="just"/>
            <a:r>
              <a:rPr lang="en-IN" dirty="0" smtClean="0"/>
              <a:t>Ionize in solution, not absorbed orally, only </a:t>
            </a:r>
            <a:r>
              <a:rPr lang="en-IN" dirty="0" err="1" smtClean="0"/>
              <a:t>extracellularly</a:t>
            </a:r>
            <a:r>
              <a:rPr lang="en-IN" dirty="0" smtClean="0"/>
              <a:t>, do not penetrate brain or CSF.</a:t>
            </a:r>
          </a:p>
          <a:p>
            <a:pPr algn="just"/>
            <a:r>
              <a:rPr lang="en-IN" dirty="0" smtClean="0"/>
              <a:t>Excretion- unchanged in urine by </a:t>
            </a:r>
            <a:r>
              <a:rPr lang="en-IN" dirty="0" err="1" smtClean="0"/>
              <a:t>glomerular</a:t>
            </a:r>
            <a:r>
              <a:rPr lang="en-IN" dirty="0" smtClean="0"/>
              <a:t> filtration.</a:t>
            </a:r>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Bactericidal &amp; more active in alkaline medium.</a:t>
            </a:r>
          </a:p>
          <a:p>
            <a:pPr algn="just"/>
            <a:r>
              <a:rPr lang="en-IN" dirty="0" smtClean="0"/>
              <a:t>Act by interfering with bacterial protein synthesis.</a:t>
            </a:r>
          </a:p>
          <a:p>
            <a:pPr algn="just"/>
            <a:r>
              <a:rPr lang="en-IN" dirty="0" smtClean="0"/>
              <a:t>Active primarily against aerobes &amp; do not inhibit anaerobes.</a:t>
            </a:r>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Only partial cross resistance among them.</a:t>
            </a:r>
          </a:p>
          <a:p>
            <a:pPr algn="just"/>
            <a:r>
              <a:rPr lang="en-IN" dirty="0" smtClean="0"/>
              <a:t>Relatively low margin of safety.</a:t>
            </a:r>
          </a:p>
          <a:p>
            <a:pPr algn="just"/>
            <a:r>
              <a:rPr lang="en-IN" dirty="0" smtClean="0"/>
              <a:t>Show </a:t>
            </a:r>
            <a:r>
              <a:rPr lang="en-IN" dirty="0" err="1" smtClean="0"/>
              <a:t>ototoxicity</a:t>
            </a:r>
            <a:r>
              <a:rPr lang="en-IN" dirty="0" smtClean="0"/>
              <a:t> &amp; </a:t>
            </a:r>
            <a:r>
              <a:rPr lang="en-IN" dirty="0" err="1" smtClean="0"/>
              <a:t>nephrotoxicity</a:t>
            </a:r>
            <a:r>
              <a:rPr lang="en-IN" dirty="0" smtClean="0"/>
              <a:t>.</a:t>
            </a:r>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CLASSIFICATION:</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Systemic:                                             topical:</a:t>
            </a:r>
          </a:p>
          <a:p>
            <a:pPr algn="just">
              <a:buNone/>
            </a:pPr>
            <a:r>
              <a:rPr lang="en-IN" dirty="0" smtClean="0"/>
              <a:t>      -streptomycin                                        -neomycin</a:t>
            </a:r>
          </a:p>
          <a:p>
            <a:pPr algn="just">
              <a:buNone/>
            </a:pPr>
            <a:r>
              <a:rPr lang="en-IN" dirty="0" smtClean="0"/>
              <a:t>      -</a:t>
            </a:r>
            <a:r>
              <a:rPr lang="en-IN" dirty="0" err="1" smtClean="0"/>
              <a:t>gentamicin</a:t>
            </a:r>
            <a:r>
              <a:rPr lang="en-IN" dirty="0" smtClean="0"/>
              <a:t>                                            -</a:t>
            </a:r>
            <a:r>
              <a:rPr lang="en-IN" dirty="0" err="1" smtClean="0"/>
              <a:t>framycin</a:t>
            </a:r>
            <a:endParaRPr lang="en-IN" dirty="0" smtClean="0"/>
          </a:p>
          <a:p>
            <a:pPr algn="just">
              <a:buNone/>
            </a:pPr>
            <a:r>
              <a:rPr lang="en-IN" dirty="0" smtClean="0"/>
              <a:t>      -</a:t>
            </a:r>
            <a:r>
              <a:rPr lang="en-IN" dirty="0" err="1" smtClean="0"/>
              <a:t>kanamycin</a:t>
            </a:r>
            <a:endParaRPr lang="en-IN" dirty="0" smtClean="0"/>
          </a:p>
          <a:p>
            <a:pPr algn="just">
              <a:buNone/>
            </a:pPr>
            <a:r>
              <a:rPr lang="en-IN" dirty="0" smtClean="0"/>
              <a:t>      -</a:t>
            </a:r>
            <a:r>
              <a:rPr lang="en-IN" dirty="0" err="1" smtClean="0"/>
              <a:t>tobramycin</a:t>
            </a:r>
            <a:endParaRPr lang="en-IN" dirty="0" smtClean="0"/>
          </a:p>
          <a:p>
            <a:pPr algn="just">
              <a:buNone/>
            </a:pPr>
            <a:r>
              <a:rPr lang="en-IN" dirty="0" smtClean="0"/>
              <a:t>      -</a:t>
            </a:r>
            <a:r>
              <a:rPr lang="en-IN" dirty="0" err="1" smtClean="0"/>
              <a:t>amikacin</a:t>
            </a:r>
            <a:endParaRPr lang="en-IN" dirty="0" smtClean="0"/>
          </a:p>
          <a:p>
            <a:pPr algn="just">
              <a:buNone/>
            </a:pPr>
            <a:r>
              <a:rPr lang="en-IN" dirty="0" smtClean="0"/>
              <a:t>      </a:t>
            </a:r>
          </a:p>
          <a:p>
            <a:pPr algn="just">
              <a:buNone/>
            </a:pPr>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SHARED TOXICITIES: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err="1" smtClean="0"/>
              <a:t>Ototoxicites</a:t>
            </a:r>
            <a:endParaRPr lang="en-IN" dirty="0" smtClean="0"/>
          </a:p>
          <a:p>
            <a:pPr lvl="1" algn="just"/>
            <a:r>
              <a:rPr lang="en-IN" dirty="0" smtClean="0"/>
              <a:t>Cochlear damage</a:t>
            </a:r>
          </a:p>
          <a:p>
            <a:pPr lvl="1" algn="just"/>
            <a:r>
              <a:rPr lang="en-IN" dirty="0" smtClean="0"/>
              <a:t>Vestibular damage</a:t>
            </a:r>
          </a:p>
          <a:p>
            <a:pPr algn="just"/>
            <a:r>
              <a:rPr lang="en-IN" dirty="0" err="1" smtClean="0"/>
              <a:t>Nephrotoxicity</a:t>
            </a:r>
            <a:endParaRPr lang="en-IN" dirty="0" smtClean="0"/>
          </a:p>
          <a:p>
            <a:pPr algn="just"/>
            <a:r>
              <a:rPr lang="en-IN" dirty="0" smtClean="0"/>
              <a:t>Neuromuscular blockade</a:t>
            </a:r>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PRECAUTIONS &amp; INTERACTIONS: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Avoided in pregnancy: foetal </a:t>
            </a:r>
            <a:r>
              <a:rPr lang="en-IN" dirty="0" err="1" smtClean="0"/>
              <a:t>ototoxicity</a:t>
            </a:r>
            <a:r>
              <a:rPr lang="en-IN" dirty="0" smtClean="0"/>
              <a:t>.</a:t>
            </a:r>
          </a:p>
          <a:p>
            <a:pPr algn="just"/>
            <a:r>
              <a:rPr lang="en-IN" dirty="0" smtClean="0"/>
              <a:t>Avoid using with other </a:t>
            </a:r>
            <a:r>
              <a:rPr lang="en-IN" dirty="0" err="1" smtClean="0"/>
              <a:t>ototoxic</a:t>
            </a:r>
            <a:r>
              <a:rPr lang="en-IN" dirty="0" smtClean="0"/>
              <a:t> drugs, </a:t>
            </a:r>
            <a:r>
              <a:rPr lang="en-IN" dirty="0" err="1" smtClean="0"/>
              <a:t>eg</a:t>
            </a:r>
            <a:r>
              <a:rPr lang="en-IN" dirty="0" smtClean="0"/>
              <a:t>: high ceiling diuretics, </a:t>
            </a:r>
            <a:r>
              <a:rPr lang="en-IN" dirty="0" err="1" smtClean="0"/>
              <a:t>minocycline</a:t>
            </a:r>
            <a:r>
              <a:rPr lang="en-IN" dirty="0" smtClean="0"/>
              <a:t>.</a:t>
            </a:r>
          </a:p>
          <a:p>
            <a:pPr algn="just"/>
            <a:r>
              <a:rPr lang="en-IN" dirty="0" smtClean="0"/>
              <a:t>Avoid using with </a:t>
            </a:r>
            <a:r>
              <a:rPr lang="en-IN" dirty="0" err="1" smtClean="0"/>
              <a:t>nephrotoxic</a:t>
            </a:r>
            <a:r>
              <a:rPr lang="en-IN" dirty="0" smtClean="0"/>
              <a:t> drugs, </a:t>
            </a:r>
            <a:r>
              <a:rPr lang="en-IN" dirty="0" err="1" smtClean="0"/>
              <a:t>eg</a:t>
            </a:r>
            <a:r>
              <a:rPr lang="en-IN" dirty="0" smtClean="0"/>
              <a:t>: </a:t>
            </a:r>
            <a:r>
              <a:rPr lang="en-IN" dirty="0" err="1" smtClean="0"/>
              <a:t>amphotericin</a:t>
            </a:r>
            <a:r>
              <a:rPr lang="en-IN" dirty="0" smtClean="0"/>
              <a:t> B, </a:t>
            </a:r>
            <a:r>
              <a:rPr lang="en-IN" dirty="0" err="1" smtClean="0"/>
              <a:t>vancomycin</a:t>
            </a:r>
            <a:r>
              <a:rPr lang="en-IN" dirty="0" smtClean="0"/>
              <a:t>.</a:t>
            </a:r>
          </a:p>
          <a:p>
            <a:pPr algn="just"/>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IN" dirty="0" smtClean="0"/>
              <a:t>Cautious use in middle aged &amp; kidney damage patients.</a:t>
            </a:r>
          </a:p>
          <a:p>
            <a:pPr algn="just"/>
            <a:r>
              <a:rPr lang="en-IN" dirty="0" smtClean="0"/>
              <a:t>Caution in patients using muscle relaxants</a:t>
            </a:r>
          </a:p>
          <a:p>
            <a:pPr algn="just"/>
            <a:r>
              <a:rPr lang="en-IN" dirty="0" smtClean="0"/>
              <a:t>Do not mix with other drugs in same syringe.</a:t>
            </a:r>
          </a:p>
          <a:p>
            <a:pPr algn="just"/>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USES: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Streptomycin is not used in dentistry.</a:t>
            </a:r>
          </a:p>
          <a:p>
            <a:pPr algn="just"/>
            <a:r>
              <a:rPr lang="en-IN" dirty="0" smtClean="0"/>
              <a:t>Tuberculosis</a:t>
            </a:r>
          </a:p>
          <a:p>
            <a:pPr algn="just"/>
            <a:r>
              <a:rPr lang="en-IN" dirty="0" err="1" smtClean="0"/>
              <a:t>Subacute</a:t>
            </a:r>
            <a:r>
              <a:rPr lang="en-IN" dirty="0" smtClean="0"/>
              <a:t> bacterial </a:t>
            </a:r>
            <a:r>
              <a:rPr lang="en-IN" dirty="0" err="1" smtClean="0"/>
              <a:t>endocarditis</a:t>
            </a:r>
            <a:endParaRPr lang="en-IN" dirty="0" smtClean="0"/>
          </a:p>
          <a:p>
            <a:pPr algn="just"/>
            <a:r>
              <a:rPr lang="en-IN" dirty="0" smtClean="0"/>
              <a:t>Plague</a:t>
            </a:r>
          </a:p>
          <a:p>
            <a:pPr algn="just"/>
            <a:r>
              <a:rPr lang="en-IN" dirty="0" smtClean="0"/>
              <a:t>Tularaemia, etc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5400" b="1" dirty="0" smtClean="0">
                <a:solidFill>
                  <a:srgbClr val="FFFF00"/>
                </a:solidFill>
              </a:rPr>
              <a:t>CLASSIFICATION</a:t>
            </a:r>
            <a:endParaRPr lang="en-US" sz="5400" b="1" dirty="0">
              <a:solidFill>
                <a:srgbClr val="FFFF00"/>
              </a:solidFill>
            </a:endParaRPr>
          </a:p>
        </p:txBody>
      </p:sp>
      <p:sp>
        <p:nvSpPr>
          <p:cNvPr id="3" name="Content Placeholder 2"/>
          <p:cNvSpPr>
            <a:spLocks noGrp="1"/>
          </p:cNvSpPr>
          <p:nvPr>
            <p:ph idx="1"/>
          </p:nvPr>
        </p:nvSpPr>
        <p:spPr/>
        <p:txBody>
          <a:bodyPr/>
          <a:lstStyle/>
          <a:p>
            <a:pPr algn="just"/>
            <a:r>
              <a:rPr lang="en-IN" dirty="0" smtClean="0"/>
              <a:t>Based on chemical structure:</a:t>
            </a:r>
          </a:p>
          <a:p>
            <a:pPr lvl="1" algn="just">
              <a:buFont typeface="Wingdings" pitchFamily="2" charset="2"/>
              <a:buChar char="Ø"/>
            </a:pPr>
            <a:r>
              <a:rPr lang="en-IN" dirty="0" err="1" smtClean="0"/>
              <a:t>Sulfonamides</a:t>
            </a:r>
            <a:r>
              <a:rPr lang="en-IN" dirty="0" smtClean="0"/>
              <a:t> &amp; related drugs:</a:t>
            </a:r>
          </a:p>
          <a:p>
            <a:pPr lvl="2" algn="just">
              <a:buFont typeface="Courier New" pitchFamily="49" charset="0"/>
              <a:buChar char="o"/>
            </a:pPr>
            <a:r>
              <a:rPr lang="en-IN" dirty="0" err="1" smtClean="0"/>
              <a:t>Sulfadiazines</a:t>
            </a:r>
            <a:r>
              <a:rPr lang="en-IN" dirty="0" smtClean="0"/>
              <a:t>  &amp; others.</a:t>
            </a:r>
          </a:p>
          <a:p>
            <a:pPr lvl="2" algn="just">
              <a:buFont typeface="Courier New" pitchFamily="49" charset="0"/>
              <a:buChar char="o"/>
            </a:pPr>
            <a:r>
              <a:rPr lang="en-IN" dirty="0" err="1" smtClean="0"/>
              <a:t>Sulfones</a:t>
            </a:r>
            <a:r>
              <a:rPr lang="en-IN" dirty="0" smtClean="0"/>
              <a:t> – </a:t>
            </a:r>
            <a:r>
              <a:rPr lang="en-IN" dirty="0" err="1" smtClean="0"/>
              <a:t>dapson</a:t>
            </a:r>
            <a:r>
              <a:rPr lang="en-IN" dirty="0" smtClean="0"/>
              <a:t>.</a:t>
            </a:r>
          </a:p>
          <a:p>
            <a:pPr lvl="1" algn="just">
              <a:buFont typeface="Wingdings" pitchFamily="2" charset="2"/>
              <a:buChar char="Ø"/>
            </a:pPr>
            <a:r>
              <a:rPr lang="en-IN" dirty="0" err="1" smtClean="0"/>
              <a:t>Diaminopyridines</a:t>
            </a:r>
            <a:r>
              <a:rPr lang="en-IN" dirty="0" smtClean="0"/>
              <a:t>:</a:t>
            </a:r>
          </a:p>
          <a:p>
            <a:pPr lvl="2" algn="just">
              <a:buFont typeface="Courier New" pitchFamily="49" charset="0"/>
              <a:buChar char="o"/>
            </a:pPr>
            <a:r>
              <a:rPr lang="en-IN" dirty="0" err="1" smtClean="0"/>
              <a:t>trimethoprime</a:t>
            </a:r>
            <a:r>
              <a:rPr lang="en-IN" dirty="0" smtClean="0"/>
              <a:t>,  </a:t>
            </a:r>
            <a:r>
              <a:rPr lang="en-IN" dirty="0" err="1" smtClean="0"/>
              <a:t>pyrimethamine</a:t>
            </a:r>
            <a:r>
              <a:rPr lang="en-IN" dirty="0" smtClean="0"/>
              <a:t>.</a:t>
            </a:r>
          </a:p>
          <a:p>
            <a:pPr lvl="1" algn="just">
              <a:buFont typeface="Wingdings" pitchFamily="2" charset="2"/>
              <a:buChar char="Ø"/>
            </a:pPr>
            <a:r>
              <a:rPr lang="en-IN" dirty="0" err="1" smtClean="0"/>
              <a:t>Quinolones</a:t>
            </a:r>
            <a:r>
              <a:rPr lang="en-IN" dirty="0" smtClean="0"/>
              <a:t>:</a:t>
            </a:r>
          </a:p>
          <a:p>
            <a:pPr lvl="2" algn="just">
              <a:buFont typeface="Courier New" pitchFamily="49" charset="0"/>
              <a:buChar char="o"/>
            </a:pPr>
            <a:r>
              <a:rPr lang="en-IN" dirty="0" err="1" smtClean="0"/>
              <a:t>Nalidixic</a:t>
            </a:r>
            <a:r>
              <a:rPr lang="en-IN" dirty="0" smtClean="0"/>
              <a:t> acid, </a:t>
            </a:r>
            <a:r>
              <a:rPr lang="en-IN" dirty="0" err="1" smtClean="0"/>
              <a:t>norfloxicin</a:t>
            </a:r>
            <a:r>
              <a:rPr lang="en-IN" dirty="0" smtClean="0"/>
              <a:t>, </a:t>
            </a:r>
            <a:r>
              <a:rPr lang="en-IN" dirty="0" err="1" smtClean="0"/>
              <a:t>ciprofloxicin</a:t>
            </a:r>
            <a:r>
              <a:rPr lang="en-IN" dirty="0" smtClean="0"/>
              <a:t>.</a:t>
            </a:r>
          </a:p>
          <a:p>
            <a:pPr lvl="1" algn="just">
              <a:buFont typeface="Wingdings" pitchFamily="2" charset="2"/>
              <a:buChar char="Ø"/>
            </a:pPr>
            <a:endParaRPr lang="en-IN" dirty="0" smtClean="0"/>
          </a:p>
          <a:p>
            <a:pPr lvl="2" algn="just">
              <a:buFont typeface="Courier New" pitchFamily="49" charset="0"/>
              <a:buChar char="o"/>
            </a:pPr>
            <a:endParaRPr lang="en-IN" dirty="0" smtClean="0"/>
          </a:p>
          <a:p>
            <a:pPr lvl="1" algn="just">
              <a:buNone/>
            </a:pP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err="1" smtClean="0"/>
              <a:t>Gentamicin</a:t>
            </a:r>
            <a:r>
              <a:rPr lang="en-IN" dirty="0" smtClean="0"/>
              <a:t> 2mg/kg </a:t>
            </a:r>
            <a:r>
              <a:rPr lang="en-IN" dirty="0" err="1" smtClean="0"/>
              <a:t>i.m</a:t>
            </a:r>
            <a:r>
              <a:rPr lang="en-IN" dirty="0" smtClean="0"/>
              <a:t>/</a:t>
            </a:r>
            <a:r>
              <a:rPr lang="en-IN" dirty="0" err="1" smtClean="0"/>
              <a:t>i.v</a:t>
            </a:r>
            <a:r>
              <a:rPr lang="en-IN" dirty="0" smtClean="0"/>
              <a:t> (single dose) is used to supplement amoxicillin or </a:t>
            </a:r>
            <a:r>
              <a:rPr lang="en-IN" dirty="0" err="1" smtClean="0"/>
              <a:t>vancomycin</a:t>
            </a:r>
            <a:r>
              <a:rPr lang="en-IN" dirty="0" smtClean="0"/>
              <a:t> for prophylaxis.</a:t>
            </a:r>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MACROLIDES: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They have </a:t>
            </a:r>
            <a:r>
              <a:rPr lang="en-IN" dirty="0" err="1" smtClean="0"/>
              <a:t>macrocyclic</a:t>
            </a:r>
            <a:r>
              <a:rPr lang="en-IN" dirty="0" smtClean="0"/>
              <a:t> </a:t>
            </a:r>
            <a:r>
              <a:rPr lang="en-IN" dirty="0" err="1" smtClean="0"/>
              <a:t>lactone</a:t>
            </a:r>
            <a:r>
              <a:rPr lang="en-IN" dirty="0" smtClean="0"/>
              <a:t> ring with attached sugars.</a:t>
            </a:r>
          </a:p>
          <a:p>
            <a:pPr algn="just"/>
            <a:r>
              <a:rPr lang="en-IN" dirty="0" smtClean="0"/>
              <a:t>Erythromycin is used from 1950’s, later </a:t>
            </a:r>
            <a:r>
              <a:rPr lang="en-IN" dirty="0" err="1" smtClean="0"/>
              <a:t>roxithromycin</a:t>
            </a:r>
            <a:r>
              <a:rPr lang="en-IN" dirty="0" smtClean="0"/>
              <a:t>, </a:t>
            </a:r>
            <a:r>
              <a:rPr lang="en-IN" dirty="0" err="1" smtClean="0"/>
              <a:t>clarithromycin</a:t>
            </a:r>
            <a:r>
              <a:rPr lang="en-IN" dirty="0" smtClean="0"/>
              <a:t>, </a:t>
            </a:r>
            <a:r>
              <a:rPr lang="en-IN" dirty="0" err="1" smtClean="0"/>
              <a:t>azithromycin</a:t>
            </a:r>
            <a:r>
              <a:rPr lang="en-IN" dirty="0" smtClean="0"/>
              <a:t> are  introduced.</a:t>
            </a: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ERYTHROMYCIN:</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Isolated from </a:t>
            </a:r>
            <a:r>
              <a:rPr lang="en-IN" dirty="0" err="1" smtClean="0"/>
              <a:t>streptomyces</a:t>
            </a:r>
            <a:r>
              <a:rPr lang="en-IN" dirty="0" smtClean="0"/>
              <a:t> </a:t>
            </a:r>
            <a:r>
              <a:rPr lang="en-IN" dirty="0" err="1" smtClean="0"/>
              <a:t>erythreus</a:t>
            </a:r>
            <a:r>
              <a:rPr lang="en-IN" dirty="0" smtClean="0"/>
              <a:t> in 1952</a:t>
            </a:r>
          </a:p>
          <a:p>
            <a:pPr algn="just"/>
            <a:r>
              <a:rPr lang="en-IN" dirty="0" smtClean="0"/>
              <a:t>Main alternative to </a:t>
            </a:r>
            <a:r>
              <a:rPr lang="en-IN" dirty="0" err="1" smtClean="0"/>
              <a:t>pencillin</a:t>
            </a:r>
            <a:r>
              <a:rPr lang="en-IN" dirty="0" smtClean="0"/>
              <a:t>.</a:t>
            </a:r>
          </a:p>
          <a:p>
            <a:pPr algn="just"/>
            <a:r>
              <a:rPr lang="en-IN" dirty="0" smtClean="0"/>
              <a:t>Frequently used in dentistry.</a:t>
            </a:r>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Acid labile- enteric coated tablets.</a:t>
            </a:r>
          </a:p>
          <a:p>
            <a:pPr algn="just"/>
            <a:r>
              <a:rPr lang="en-IN" dirty="0" smtClean="0"/>
              <a:t>Incomplete absorption &amp; food interference seen.</a:t>
            </a:r>
          </a:p>
          <a:p>
            <a:pPr algn="just"/>
            <a:r>
              <a:rPr lang="en-IN" dirty="0" smtClean="0"/>
              <a:t>Widely distributed in body.</a:t>
            </a:r>
          </a:p>
          <a:p>
            <a:pPr algn="just"/>
            <a:r>
              <a:rPr lang="en-IN" dirty="0" smtClean="0"/>
              <a:t>70-80% is plasma protein bound.</a:t>
            </a:r>
          </a:p>
          <a:p>
            <a:pPr algn="just"/>
            <a:r>
              <a:rPr lang="en-IN" dirty="0" smtClean="0"/>
              <a:t>Partly metabolised &amp; primarily excreted in bile unchanged</a:t>
            </a:r>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Renal excretion is less.</a:t>
            </a:r>
          </a:p>
          <a:p>
            <a:pPr algn="just"/>
            <a:r>
              <a:rPr lang="en-IN" dirty="0" smtClean="0"/>
              <a:t>Plasma t1/2- 1 1/2 hr, but persists longer in tissues. </a:t>
            </a:r>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ADVERSE EFFECTS: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Erythromycin is a safe drug. But side effects do occur:</a:t>
            </a:r>
          </a:p>
          <a:p>
            <a:pPr lvl="1" algn="just"/>
            <a:r>
              <a:rPr lang="en-IN" dirty="0" smtClean="0"/>
              <a:t>Gastrointestinal pain.</a:t>
            </a:r>
          </a:p>
          <a:p>
            <a:pPr lvl="1" algn="just"/>
            <a:r>
              <a:rPr lang="en-IN" dirty="0" smtClean="0"/>
              <a:t>Reversible hearing impairment</a:t>
            </a:r>
            <a:r>
              <a:rPr lang="en-US" dirty="0" smtClean="0"/>
              <a:t>.</a:t>
            </a:r>
          </a:p>
          <a:p>
            <a:pPr lvl="1" algn="just"/>
            <a:r>
              <a:rPr lang="en-IN" dirty="0" smtClean="0"/>
              <a:t>Hypersensitivity.</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INTERACTIONS: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It inhibits hepatic oxidation of many drugs leading to rise in plasma levels of:</a:t>
            </a:r>
          </a:p>
          <a:p>
            <a:pPr lvl="1" algn="just"/>
            <a:r>
              <a:rPr lang="en-IN" dirty="0" err="1" smtClean="0"/>
              <a:t>Theophylline</a:t>
            </a:r>
            <a:endParaRPr lang="en-IN" dirty="0" smtClean="0"/>
          </a:p>
          <a:p>
            <a:pPr lvl="1" algn="just"/>
            <a:r>
              <a:rPr lang="en-IN" dirty="0" err="1" smtClean="0"/>
              <a:t>Carbamazepine</a:t>
            </a:r>
            <a:endParaRPr lang="en-IN" dirty="0" smtClean="0"/>
          </a:p>
          <a:p>
            <a:pPr lvl="1" algn="just"/>
            <a:r>
              <a:rPr lang="en-IN" dirty="0" err="1" smtClean="0"/>
              <a:t>Valproate</a:t>
            </a:r>
            <a:endParaRPr lang="en-IN" dirty="0" smtClean="0"/>
          </a:p>
          <a:p>
            <a:pPr lvl="1" algn="just"/>
            <a:r>
              <a:rPr lang="en-IN" dirty="0" err="1" smtClean="0"/>
              <a:t>Warfarin</a:t>
            </a:r>
            <a:endParaRPr lang="en-IN" dirty="0" smtClean="0"/>
          </a:p>
          <a:p>
            <a:pPr lvl="1" algn="just"/>
            <a:r>
              <a:rPr lang="en-IN" dirty="0" err="1" smtClean="0"/>
              <a:t>Terfinadine</a:t>
            </a:r>
            <a:endParaRPr lang="en-IN" dirty="0" smtClean="0"/>
          </a:p>
          <a:p>
            <a:pPr lvl="1" algn="just"/>
            <a:r>
              <a:rPr lang="en-IN" dirty="0" err="1" smtClean="0"/>
              <a:t>Cisapride</a:t>
            </a:r>
            <a:r>
              <a:rPr lang="en-IN" dirty="0" smtClean="0"/>
              <a:t> </a:t>
            </a:r>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USES: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Given orally, safe, active against aerobic &amp; anaerobic gram positive bacteria infecting </a:t>
            </a:r>
            <a:r>
              <a:rPr lang="en-IN" dirty="0" err="1" smtClean="0"/>
              <a:t>orodental</a:t>
            </a:r>
            <a:r>
              <a:rPr lang="en-IN" dirty="0" smtClean="0"/>
              <a:t> structures.</a:t>
            </a:r>
          </a:p>
          <a:p>
            <a:pPr algn="just"/>
            <a:r>
              <a:rPr lang="en-IN" dirty="0" smtClean="0"/>
              <a:t>2</a:t>
            </a:r>
            <a:r>
              <a:rPr lang="en-IN" baseline="30000" dirty="0" smtClean="0"/>
              <a:t>nd</a:t>
            </a:r>
            <a:r>
              <a:rPr lang="en-IN" dirty="0" smtClean="0"/>
              <a:t> choice drug to </a:t>
            </a:r>
            <a:r>
              <a:rPr lang="en-IN" dirty="0" err="1" smtClean="0"/>
              <a:t>pencillin</a:t>
            </a:r>
            <a:r>
              <a:rPr lang="en-IN" dirty="0" smtClean="0"/>
              <a:t>, less effective than </a:t>
            </a:r>
            <a:r>
              <a:rPr lang="en-IN" dirty="0" err="1" smtClean="0"/>
              <a:t>pencillin</a:t>
            </a:r>
            <a:r>
              <a:rPr lang="en-IN" dirty="0" smtClean="0"/>
              <a:t>.</a:t>
            </a:r>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CLINDAMYCIN:</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err="1" smtClean="0"/>
              <a:t>Lincosamide</a:t>
            </a:r>
            <a:r>
              <a:rPr lang="en-IN" dirty="0" smtClean="0"/>
              <a:t> antibiotic similar mechanism &amp; spectrum as erythromycin, it also exhibits partial cross resistance.</a:t>
            </a:r>
          </a:p>
          <a:p>
            <a:pPr algn="just"/>
            <a:r>
              <a:rPr lang="en-IN" dirty="0" smtClean="0"/>
              <a:t>Inhibits gram positive </a:t>
            </a:r>
            <a:r>
              <a:rPr lang="en-IN" dirty="0" err="1" smtClean="0"/>
              <a:t>cocci</a:t>
            </a:r>
            <a:r>
              <a:rPr lang="en-IN" dirty="0" smtClean="0"/>
              <a:t>, anaerobes, gram negative aerobes.</a:t>
            </a:r>
          </a:p>
          <a:p>
            <a:pPr algn="just"/>
            <a:r>
              <a:rPr lang="en-IN" dirty="0" smtClean="0"/>
              <a:t>Oral absorption is good.</a:t>
            </a:r>
          </a:p>
          <a:p>
            <a:pPr algn="just">
              <a:buNone/>
            </a:pPr>
            <a:endParaRPr lang="en-IN" dirty="0"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Accumulates in </a:t>
            </a:r>
            <a:r>
              <a:rPr lang="en-IN" dirty="0" err="1" smtClean="0"/>
              <a:t>neutrophils</a:t>
            </a:r>
            <a:r>
              <a:rPr lang="en-IN" dirty="0" smtClean="0"/>
              <a:t> &amp; macrophages.</a:t>
            </a:r>
          </a:p>
          <a:p>
            <a:pPr algn="just"/>
            <a:r>
              <a:rPr lang="en-IN" dirty="0" smtClean="0"/>
              <a:t>Largely metabolised &amp; are excreted in urine &amp; bile.</a:t>
            </a:r>
          </a:p>
          <a:p>
            <a:pPr algn="just"/>
            <a:r>
              <a:rPr lang="en-IN" dirty="0" smtClean="0"/>
              <a:t>Plasma t1/2 – 3hrs.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Font typeface="Wingdings" pitchFamily="2" charset="2"/>
              <a:buChar char="Ø"/>
            </a:pPr>
            <a:r>
              <a:rPr lang="el-GR" dirty="0" smtClean="0"/>
              <a:t>β</a:t>
            </a:r>
            <a:r>
              <a:rPr lang="en-IN" dirty="0" smtClean="0"/>
              <a:t> </a:t>
            </a:r>
            <a:r>
              <a:rPr lang="en-IN" dirty="0" err="1" smtClean="0"/>
              <a:t>lactam</a:t>
            </a:r>
            <a:r>
              <a:rPr lang="en-IN" dirty="0" smtClean="0"/>
              <a:t> antibiotics:</a:t>
            </a:r>
          </a:p>
          <a:p>
            <a:pPr lvl="1" algn="just">
              <a:buFont typeface="Courier New" pitchFamily="49" charset="0"/>
              <a:buChar char="o"/>
            </a:pPr>
            <a:r>
              <a:rPr lang="en-IN" dirty="0" err="1" smtClean="0"/>
              <a:t>pencillins</a:t>
            </a:r>
            <a:r>
              <a:rPr lang="en-IN" dirty="0" smtClean="0"/>
              <a:t>, </a:t>
            </a:r>
            <a:r>
              <a:rPr lang="en-IN" dirty="0" err="1" smtClean="0"/>
              <a:t>cephalosporins</a:t>
            </a:r>
            <a:r>
              <a:rPr lang="en-IN" dirty="0" smtClean="0"/>
              <a:t>, </a:t>
            </a:r>
            <a:r>
              <a:rPr lang="en-IN" dirty="0" err="1" smtClean="0"/>
              <a:t>monobactams</a:t>
            </a:r>
            <a:r>
              <a:rPr lang="en-IN" dirty="0" smtClean="0"/>
              <a:t>, </a:t>
            </a:r>
            <a:r>
              <a:rPr lang="en-IN" dirty="0" err="1" smtClean="0"/>
              <a:t>carbapenems</a:t>
            </a:r>
            <a:r>
              <a:rPr lang="en-IN" dirty="0" smtClean="0"/>
              <a:t>.</a:t>
            </a:r>
          </a:p>
          <a:p>
            <a:pPr algn="just">
              <a:buFont typeface="Wingdings" pitchFamily="2" charset="2"/>
              <a:buChar char="Ø"/>
            </a:pPr>
            <a:r>
              <a:rPr lang="en-IN" dirty="0" err="1" smtClean="0"/>
              <a:t>Tetracyclines</a:t>
            </a:r>
            <a:r>
              <a:rPr lang="en-IN" dirty="0" smtClean="0"/>
              <a:t>:</a:t>
            </a:r>
          </a:p>
          <a:p>
            <a:pPr lvl="1" algn="just">
              <a:buFont typeface="Courier New" pitchFamily="49" charset="0"/>
              <a:buChar char="o"/>
            </a:pPr>
            <a:r>
              <a:rPr lang="en-IN" dirty="0" err="1" smtClean="0"/>
              <a:t>oxytetracyclines</a:t>
            </a:r>
            <a:r>
              <a:rPr lang="en-IN" dirty="0" smtClean="0"/>
              <a:t>, </a:t>
            </a:r>
            <a:r>
              <a:rPr lang="en-IN" dirty="0" err="1" smtClean="0"/>
              <a:t>doxycycline</a:t>
            </a:r>
            <a:r>
              <a:rPr lang="en-IN" dirty="0" smtClean="0"/>
              <a:t> etc.</a:t>
            </a:r>
          </a:p>
          <a:p>
            <a:pPr algn="just">
              <a:buFont typeface="Wingdings" pitchFamily="2" charset="2"/>
              <a:buChar char="Ø"/>
            </a:pPr>
            <a:r>
              <a:rPr lang="en-IN" dirty="0" smtClean="0"/>
              <a:t>Nitrobenzene derivatives:</a:t>
            </a:r>
          </a:p>
          <a:p>
            <a:pPr lvl="1" algn="just">
              <a:buFont typeface="Courier New" pitchFamily="49" charset="0"/>
              <a:buChar char="o"/>
            </a:pPr>
            <a:r>
              <a:rPr lang="en-IN" dirty="0" err="1" smtClean="0"/>
              <a:t>Chloramphenicol</a:t>
            </a:r>
            <a:r>
              <a:rPr lang="en-IN" dirty="0" smtClean="0"/>
              <a:t>. </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SIDE EFFECTS: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Rashes, </a:t>
            </a:r>
            <a:r>
              <a:rPr lang="en-IN" dirty="0" err="1" smtClean="0"/>
              <a:t>urticaria</a:t>
            </a:r>
            <a:r>
              <a:rPr lang="en-IN" dirty="0" smtClean="0"/>
              <a:t>, abdominal pain.</a:t>
            </a:r>
          </a:p>
          <a:p>
            <a:pPr algn="just"/>
            <a:r>
              <a:rPr lang="en-IN" dirty="0" smtClean="0"/>
              <a:t>Major- diarrhoea &amp; </a:t>
            </a:r>
            <a:r>
              <a:rPr lang="en-IN" dirty="0" err="1" smtClean="0"/>
              <a:t>pseudomembranous</a:t>
            </a:r>
            <a:r>
              <a:rPr lang="en-IN" dirty="0" smtClean="0"/>
              <a:t> </a:t>
            </a:r>
            <a:r>
              <a:rPr lang="en-IN" dirty="0" err="1" smtClean="0"/>
              <a:t>enterocolitis</a:t>
            </a:r>
            <a:r>
              <a:rPr lang="en-IN" dirty="0" smtClean="0"/>
              <a:t> due to </a:t>
            </a:r>
            <a:r>
              <a:rPr lang="en-IN" dirty="0" err="1" smtClean="0"/>
              <a:t>C.difficle</a:t>
            </a:r>
            <a:r>
              <a:rPr lang="en-IN" dirty="0" smtClean="0"/>
              <a:t> </a:t>
            </a:r>
            <a:r>
              <a:rPr lang="en-IN" dirty="0" err="1" smtClean="0"/>
              <a:t>superinfection</a:t>
            </a:r>
            <a:r>
              <a:rPr lang="en-IN" dirty="0" smtClean="0"/>
              <a:t>.</a:t>
            </a:r>
          </a:p>
          <a:p>
            <a:pPr algn="just"/>
            <a:r>
              <a:rPr lang="en-IN" dirty="0" smtClean="0"/>
              <a:t>Drug has to be stopped &amp; </a:t>
            </a:r>
            <a:r>
              <a:rPr lang="en-IN" dirty="0" err="1" smtClean="0"/>
              <a:t>metronidazole</a:t>
            </a:r>
            <a:r>
              <a:rPr lang="en-IN" dirty="0" smtClean="0"/>
              <a:t> is given.</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USES: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A reserve drug – anaerobes where </a:t>
            </a:r>
            <a:r>
              <a:rPr lang="en-IN" dirty="0" err="1" smtClean="0"/>
              <a:t>pencilin</a:t>
            </a:r>
            <a:r>
              <a:rPr lang="en-IN" dirty="0" smtClean="0"/>
              <a:t> cannot be given/ </a:t>
            </a:r>
            <a:r>
              <a:rPr lang="en-IN" dirty="0" err="1" smtClean="0"/>
              <a:t>macrolide</a:t>
            </a:r>
            <a:r>
              <a:rPr lang="en-IN" dirty="0" smtClean="0"/>
              <a:t> / not responding with other.</a:t>
            </a:r>
          </a:p>
          <a:p>
            <a:pPr algn="just"/>
            <a:r>
              <a:rPr lang="en-IN" dirty="0" smtClean="0"/>
              <a:t>Good penetration into bones , so used for </a:t>
            </a:r>
            <a:r>
              <a:rPr lang="en-IN" dirty="0" err="1" smtClean="0"/>
              <a:t>dentoalveolar</a:t>
            </a:r>
            <a:r>
              <a:rPr lang="en-IN" dirty="0" smtClean="0"/>
              <a:t> abscess / bone infections.</a:t>
            </a:r>
          </a:p>
          <a:p>
            <a:pPr algn="just"/>
            <a:r>
              <a:rPr lang="en-IN" dirty="0" smtClean="0"/>
              <a:t>An alternative in prophylaxis.</a:t>
            </a: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VANCOMYCIN:</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err="1" smtClean="0"/>
              <a:t>Glycopeptide</a:t>
            </a:r>
            <a:r>
              <a:rPr lang="en-IN" dirty="0" smtClean="0"/>
              <a:t> antibiotic-1956 as </a:t>
            </a:r>
            <a:r>
              <a:rPr lang="en-IN" dirty="0" err="1" smtClean="0"/>
              <a:t>pencillin</a:t>
            </a:r>
            <a:r>
              <a:rPr lang="en-IN" dirty="0" smtClean="0"/>
              <a:t> substitute.</a:t>
            </a:r>
          </a:p>
          <a:p>
            <a:pPr algn="just"/>
            <a:r>
              <a:rPr lang="en-IN" dirty="0" smtClean="0"/>
              <a:t>Inhibit bacterial cell wall synthesis.</a:t>
            </a:r>
          </a:p>
          <a:p>
            <a:pPr algn="just"/>
            <a:r>
              <a:rPr lang="en-IN" dirty="0" err="1" smtClean="0"/>
              <a:t>i.v</a:t>
            </a:r>
            <a:endParaRPr lang="en-IN" dirty="0" smtClean="0"/>
          </a:p>
          <a:p>
            <a:pPr algn="just"/>
            <a:r>
              <a:rPr lang="en-IN" dirty="0" smtClean="0"/>
              <a:t> t1/2 – 6 hrs</a:t>
            </a:r>
          </a:p>
          <a:p>
            <a:pPr algn="just"/>
            <a:r>
              <a:rPr lang="en-IN" dirty="0" smtClean="0"/>
              <a:t>Excreted unchanged in </a:t>
            </a:r>
            <a:r>
              <a:rPr lang="en-IN" dirty="0" err="1" smtClean="0"/>
              <a:t>glomerular</a:t>
            </a:r>
            <a:r>
              <a:rPr lang="en-IN" dirty="0" smtClean="0"/>
              <a:t> filtration.</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TOXICITY:</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Systemic toxicity is high.</a:t>
            </a:r>
          </a:p>
          <a:p>
            <a:pPr algn="just"/>
            <a:r>
              <a:rPr lang="en-IN" dirty="0" smtClean="0"/>
              <a:t>Conc. dependent nerve deafness(may be permanent)</a:t>
            </a:r>
          </a:p>
          <a:p>
            <a:pPr algn="just"/>
            <a:r>
              <a:rPr lang="en-IN" dirty="0" smtClean="0"/>
              <a:t>Kidney damage is dose dependent.</a:t>
            </a:r>
          </a:p>
          <a:p>
            <a:pPr algn="just"/>
            <a:r>
              <a:rPr lang="en-IN" dirty="0" smtClean="0"/>
              <a:t>Caution while giving </a:t>
            </a:r>
            <a:r>
              <a:rPr lang="en-IN" dirty="0" err="1" smtClean="0"/>
              <a:t>oto</a:t>
            </a:r>
            <a:r>
              <a:rPr lang="en-IN" dirty="0" smtClean="0"/>
              <a:t> &amp; </a:t>
            </a:r>
            <a:r>
              <a:rPr lang="en-IN" dirty="0" err="1" smtClean="0"/>
              <a:t>nephrotoxic</a:t>
            </a:r>
            <a:r>
              <a:rPr lang="en-IN" dirty="0" smtClean="0"/>
              <a:t> drugs.</a:t>
            </a:r>
          </a:p>
          <a:p>
            <a:pPr algn="just"/>
            <a:r>
              <a:rPr lang="en-IN" dirty="0" smtClean="0"/>
              <a:t>Skin allergy &amp; fall in B.P due to release of histamine .</a:t>
            </a:r>
          </a:p>
          <a:p>
            <a:pPr algn="just"/>
            <a:r>
              <a:rPr lang="en-IN" dirty="0" smtClean="0"/>
              <a:t>Red man syndrome.</a:t>
            </a:r>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USES: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For cases not responding to others, hypertensive's.</a:t>
            </a:r>
          </a:p>
          <a:p>
            <a:pPr algn="just"/>
            <a:r>
              <a:rPr lang="en-IN" dirty="0" err="1" smtClean="0"/>
              <a:t>Vancomycin</a:t>
            </a:r>
            <a:r>
              <a:rPr lang="en-IN" dirty="0" smtClean="0"/>
              <a:t>- 1g(20mg/kg) </a:t>
            </a:r>
            <a:r>
              <a:rPr lang="en-IN" dirty="0" err="1" smtClean="0"/>
              <a:t>i.v</a:t>
            </a:r>
            <a:r>
              <a:rPr lang="en-IN" dirty="0" smtClean="0"/>
              <a:t> infusion, an alternative to </a:t>
            </a:r>
            <a:r>
              <a:rPr lang="en-IN" dirty="0" err="1" smtClean="0"/>
              <a:t>pencillin</a:t>
            </a:r>
            <a:r>
              <a:rPr lang="en-IN" dirty="0" smtClean="0"/>
              <a:t> </a:t>
            </a:r>
            <a:r>
              <a:rPr lang="en-IN" dirty="0" err="1" smtClean="0"/>
              <a:t>allergics</a:t>
            </a:r>
            <a:r>
              <a:rPr lang="en-IN" dirty="0" smtClean="0"/>
              <a:t>.</a:t>
            </a:r>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ANTIFUNGAL DRUGS: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Drugs used for superficial &amp; deep fungal infections.</a:t>
            </a:r>
          </a:p>
          <a:p>
            <a:pPr algn="just"/>
            <a:r>
              <a:rPr lang="en-IN" dirty="0" smtClean="0"/>
              <a:t>Use of anticancer/ immunosuppressant drugs, corticosteroids, broad spectrum antibiotics, dentures.</a:t>
            </a:r>
          </a:p>
          <a:p>
            <a:pPr algn="just"/>
            <a:r>
              <a:rPr lang="en-IN" dirty="0" smtClean="0"/>
              <a:t> Break down of host defence mechanism by above agents, saprophytic fungi  invade host.</a:t>
            </a:r>
          </a:p>
          <a:p>
            <a:pPr algn="just"/>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CLASSIFICATION:</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Antibiotics:</a:t>
            </a:r>
          </a:p>
          <a:p>
            <a:pPr lvl="1" algn="just"/>
            <a:r>
              <a:rPr lang="en-IN" dirty="0" err="1" smtClean="0"/>
              <a:t>Polyenes</a:t>
            </a:r>
            <a:endParaRPr lang="en-IN" dirty="0" smtClean="0"/>
          </a:p>
          <a:p>
            <a:pPr lvl="1" algn="just"/>
            <a:r>
              <a:rPr lang="en-IN" dirty="0" smtClean="0"/>
              <a:t>Heterocyclic </a:t>
            </a:r>
            <a:r>
              <a:rPr lang="en-IN" dirty="0" err="1" smtClean="0"/>
              <a:t>benzofuran</a:t>
            </a:r>
            <a:endParaRPr lang="en-IN" dirty="0" smtClean="0"/>
          </a:p>
          <a:p>
            <a:pPr algn="just"/>
            <a:r>
              <a:rPr lang="en-IN" dirty="0" smtClean="0"/>
              <a:t>Anti metabolites:</a:t>
            </a:r>
          </a:p>
          <a:p>
            <a:pPr algn="just"/>
            <a:r>
              <a:rPr lang="en-IN" dirty="0" smtClean="0"/>
              <a:t>Azoles:</a:t>
            </a:r>
          </a:p>
          <a:p>
            <a:pPr lvl="1" algn="just"/>
            <a:r>
              <a:rPr lang="en-IN" dirty="0" err="1" smtClean="0"/>
              <a:t>Imidazoles</a:t>
            </a:r>
            <a:endParaRPr lang="en-IN" dirty="0" smtClean="0"/>
          </a:p>
          <a:p>
            <a:pPr lvl="1" algn="just"/>
            <a:r>
              <a:rPr lang="en-IN" dirty="0" err="1" smtClean="0"/>
              <a:t>triazoles</a:t>
            </a:r>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a:p>
        </p:txBody>
      </p:sp>
      <p:sp>
        <p:nvSpPr>
          <p:cNvPr id="3" name="Content Placeholder 2"/>
          <p:cNvSpPr>
            <a:spLocks noGrp="1"/>
          </p:cNvSpPr>
          <p:nvPr>
            <p:ph idx="1"/>
          </p:nvPr>
        </p:nvSpPr>
        <p:spPr/>
        <p:txBody>
          <a:bodyPr/>
          <a:lstStyle/>
          <a:p>
            <a:pPr algn="just"/>
            <a:r>
              <a:rPr lang="en-IN" dirty="0" err="1" smtClean="0"/>
              <a:t>Allylamine</a:t>
            </a:r>
            <a:endParaRPr lang="en-IN" dirty="0" smtClean="0"/>
          </a:p>
          <a:p>
            <a:pPr algn="just"/>
            <a:r>
              <a:rPr lang="en-IN" dirty="0" smtClean="0"/>
              <a:t>Others.</a:t>
            </a:r>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err="1" smtClean="0"/>
              <a:t>Amphotericin</a:t>
            </a:r>
            <a:r>
              <a:rPr lang="en-IN" dirty="0" smtClean="0"/>
              <a:t> B</a:t>
            </a:r>
          </a:p>
          <a:p>
            <a:pPr algn="just"/>
            <a:r>
              <a:rPr lang="en-IN" dirty="0" err="1" smtClean="0"/>
              <a:t>Nystatin</a:t>
            </a:r>
            <a:endParaRPr lang="en-IN" dirty="0" smtClean="0"/>
          </a:p>
          <a:p>
            <a:pPr algn="just"/>
            <a:r>
              <a:rPr lang="en-IN" dirty="0" err="1" smtClean="0"/>
              <a:t>Clotrimazole</a:t>
            </a:r>
            <a:endParaRPr lang="en-IN" dirty="0" smtClean="0"/>
          </a:p>
          <a:p>
            <a:pPr algn="just"/>
            <a:r>
              <a:rPr lang="en-IN" dirty="0" err="1" smtClean="0"/>
              <a:t>miconazole</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ANTI VIRAL DRUGS: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Used to treat:</a:t>
            </a:r>
          </a:p>
          <a:p>
            <a:pPr lvl="1" algn="just"/>
            <a:r>
              <a:rPr lang="en-IN" dirty="0" smtClean="0"/>
              <a:t>Herpes simplex</a:t>
            </a:r>
          </a:p>
          <a:p>
            <a:pPr lvl="1" algn="just"/>
            <a:r>
              <a:rPr lang="en-IN" dirty="0" smtClean="0"/>
              <a:t>Herpes </a:t>
            </a:r>
            <a:r>
              <a:rPr lang="en-IN" dirty="0" err="1" smtClean="0"/>
              <a:t>labialis</a:t>
            </a:r>
            <a:endParaRPr lang="en-IN" dirty="0" smtClean="0"/>
          </a:p>
          <a:p>
            <a:pPr lvl="1" algn="just">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buFont typeface="Wingdings" pitchFamily="2" charset="2"/>
              <a:buChar char="Ø"/>
            </a:pPr>
            <a:r>
              <a:rPr lang="en-IN" dirty="0" err="1" smtClean="0"/>
              <a:t>Aminoglycosides</a:t>
            </a:r>
            <a:r>
              <a:rPr lang="en-IN" dirty="0" smtClean="0"/>
              <a:t>:</a:t>
            </a:r>
          </a:p>
          <a:p>
            <a:pPr lvl="1" algn="just">
              <a:buFont typeface="Courier New" pitchFamily="49" charset="0"/>
              <a:buChar char="o"/>
            </a:pPr>
            <a:r>
              <a:rPr lang="en-IN" dirty="0" smtClean="0"/>
              <a:t>Streptomycin, </a:t>
            </a:r>
            <a:r>
              <a:rPr lang="en-IN" dirty="0" err="1" smtClean="0"/>
              <a:t>gentamicin</a:t>
            </a:r>
            <a:r>
              <a:rPr lang="en-IN" dirty="0" smtClean="0"/>
              <a:t>, neomycin, etc.</a:t>
            </a:r>
          </a:p>
          <a:p>
            <a:pPr algn="just">
              <a:buFont typeface="Wingdings" pitchFamily="2" charset="2"/>
              <a:buChar char="Ø"/>
            </a:pPr>
            <a:r>
              <a:rPr lang="en-IN" dirty="0" err="1" smtClean="0"/>
              <a:t>Macrolides</a:t>
            </a:r>
            <a:r>
              <a:rPr lang="en-IN" dirty="0" smtClean="0"/>
              <a:t>:</a:t>
            </a:r>
          </a:p>
          <a:p>
            <a:pPr lvl="1" algn="just">
              <a:buFont typeface="Courier New" pitchFamily="49" charset="0"/>
              <a:buChar char="o"/>
            </a:pPr>
            <a:r>
              <a:rPr lang="en-IN" dirty="0" smtClean="0"/>
              <a:t>Erythromycin, </a:t>
            </a:r>
            <a:r>
              <a:rPr lang="en-IN" dirty="0" err="1" smtClean="0"/>
              <a:t>clarithromycin</a:t>
            </a:r>
            <a:r>
              <a:rPr lang="en-IN" dirty="0" smtClean="0"/>
              <a:t>, </a:t>
            </a:r>
            <a:r>
              <a:rPr lang="en-IN" dirty="0" err="1" smtClean="0"/>
              <a:t>azithromycin</a:t>
            </a:r>
            <a:r>
              <a:rPr lang="en-IN" dirty="0" smtClean="0"/>
              <a:t>, etc.</a:t>
            </a:r>
          </a:p>
          <a:p>
            <a:pPr algn="just">
              <a:buFont typeface="Wingdings" pitchFamily="2" charset="2"/>
              <a:buChar char="Ø"/>
            </a:pPr>
            <a:r>
              <a:rPr lang="en-IN" dirty="0" err="1" smtClean="0"/>
              <a:t>Lincosamides</a:t>
            </a:r>
            <a:r>
              <a:rPr lang="en-IN" dirty="0" smtClean="0"/>
              <a:t>:</a:t>
            </a:r>
          </a:p>
          <a:p>
            <a:pPr lvl="1" algn="just">
              <a:buFont typeface="Courier New" pitchFamily="49" charset="0"/>
              <a:buChar char="o"/>
            </a:pPr>
            <a:r>
              <a:rPr lang="en-IN" dirty="0" err="1" smtClean="0"/>
              <a:t>Lincomycin</a:t>
            </a:r>
            <a:r>
              <a:rPr lang="en-IN" dirty="0" smtClean="0"/>
              <a:t>, </a:t>
            </a:r>
            <a:r>
              <a:rPr lang="en-IN" dirty="0" err="1" smtClean="0"/>
              <a:t>clindamycin</a:t>
            </a:r>
            <a:r>
              <a:rPr lang="en-IN" dirty="0" smtClean="0"/>
              <a:t>.</a:t>
            </a:r>
          </a:p>
          <a:p>
            <a:pPr algn="just">
              <a:buFont typeface="Wingdings" pitchFamily="2" charset="2"/>
              <a:buChar char="Ø"/>
            </a:pPr>
            <a:r>
              <a:rPr lang="en-IN" dirty="0" smtClean="0"/>
              <a:t>Polypeptide antibiotics:</a:t>
            </a:r>
          </a:p>
          <a:p>
            <a:pPr lvl="1" algn="just">
              <a:buFont typeface="Courier New" pitchFamily="49" charset="0"/>
              <a:buChar char="o"/>
            </a:pPr>
            <a:r>
              <a:rPr lang="en-IN" dirty="0" err="1" smtClean="0"/>
              <a:t>Polymyxin</a:t>
            </a:r>
            <a:r>
              <a:rPr lang="en-IN" dirty="0" smtClean="0"/>
              <a:t>-B, </a:t>
            </a:r>
            <a:r>
              <a:rPr lang="en-IN" dirty="0" err="1" smtClean="0"/>
              <a:t>colistin</a:t>
            </a:r>
            <a:r>
              <a:rPr lang="en-IN" dirty="0" smtClean="0"/>
              <a:t>, </a:t>
            </a:r>
            <a:r>
              <a:rPr lang="en-IN" dirty="0" err="1" smtClean="0"/>
              <a:t>bacitracin</a:t>
            </a:r>
            <a:r>
              <a:rPr lang="en-IN" dirty="0" smtClean="0"/>
              <a:t>, </a:t>
            </a:r>
            <a:r>
              <a:rPr lang="en-IN" dirty="0" err="1" smtClean="0"/>
              <a:t>tyrotricin</a:t>
            </a:r>
            <a:r>
              <a:rPr lang="en-IN" dirty="0" smtClean="0"/>
              <a:t>. </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CLASSIFICATION:</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Anti-herpes virus:</a:t>
            </a:r>
          </a:p>
          <a:p>
            <a:pPr lvl="1" algn="just"/>
            <a:r>
              <a:rPr lang="en-IN" dirty="0" err="1" smtClean="0"/>
              <a:t>Idoxuridine</a:t>
            </a:r>
            <a:r>
              <a:rPr lang="en-IN" dirty="0" smtClean="0"/>
              <a:t>, acyclovir, </a:t>
            </a:r>
            <a:r>
              <a:rPr lang="en-IN" dirty="0" err="1" smtClean="0"/>
              <a:t>valacyclovir</a:t>
            </a:r>
            <a:r>
              <a:rPr lang="en-IN" dirty="0" smtClean="0"/>
              <a:t>, etc</a:t>
            </a:r>
          </a:p>
          <a:p>
            <a:pPr algn="just"/>
            <a:r>
              <a:rPr lang="en-IN" dirty="0" smtClean="0"/>
              <a:t>Anti-retro virus:</a:t>
            </a:r>
          </a:p>
          <a:p>
            <a:pPr lvl="1" algn="just"/>
            <a:r>
              <a:rPr lang="en-IN" dirty="0" smtClean="0"/>
              <a:t>NRTIs: </a:t>
            </a:r>
            <a:r>
              <a:rPr lang="en-IN" dirty="0" err="1" smtClean="0"/>
              <a:t>zidovudine</a:t>
            </a:r>
            <a:r>
              <a:rPr lang="en-IN" dirty="0" smtClean="0"/>
              <a:t>, </a:t>
            </a:r>
            <a:r>
              <a:rPr lang="en-IN" dirty="0" err="1" smtClean="0"/>
              <a:t>lamivudine</a:t>
            </a:r>
            <a:r>
              <a:rPr lang="en-IN" dirty="0" smtClean="0"/>
              <a:t>, </a:t>
            </a:r>
            <a:r>
              <a:rPr lang="en-IN" dirty="0" err="1" smtClean="0"/>
              <a:t>stavudine</a:t>
            </a:r>
            <a:r>
              <a:rPr lang="en-IN" dirty="0" smtClean="0"/>
              <a:t>.</a:t>
            </a:r>
          </a:p>
          <a:p>
            <a:pPr lvl="1" algn="just"/>
            <a:r>
              <a:rPr lang="en-IN" dirty="0" smtClean="0"/>
              <a:t>NNRTIs: </a:t>
            </a:r>
            <a:r>
              <a:rPr lang="en-IN" dirty="0" err="1" smtClean="0"/>
              <a:t>nevirapine</a:t>
            </a:r>
            <a:r>
              <a:rPr lang="en-IN" dirty="0" smtClean="0"/>
              <a:t>, </a:t>
            </a:r>
            <a:r>
              <a:rPr lang="en-IN" dirty="0" err="1" smtClean="0"/>
              <a:t>efavirenz</a:t>
            </a:r>
            <a:r>
              <a:rPr lang="en-IN" dirty="0" smtClean="0"/>
              <a:t>.</a:t>
            </a:r>
          </a:p>
          <a:p>
            <a:pPr lvl="1" algn="just"/>
            <a:r>
              <a:rPr lang="en-IN" dirty="0" smtClean="0"/>
              <a:t>Protease inhibitors: </a:t>
            </a:r>
            <a:r>
              <a:rPr lang="en-IN" dirty="0" err="1" smtClean="0"/>
              <a:t>ritonavir</a:t>
            </a:r>
            <a:r>
              <a:rPr lang="en-IN" dirty="0" smtClean="0"/>
              <a:t>, </a:t>
            </a:r>
            <a:r>
              <a:rPr lang="en-IN" dirty="0" err="1" smtClean="0"/>
              <a:t>indinavir</a:t>
            </a:r>
            <a:r>
              <a:rPr lang="en-IN" dirty="0" smtClean="0"/>
              <a:t>, </a:t>
            </a:r>
            <a:r>
              <a:rPr lang="en-IN" dirty="0" err="1" smtClean="0"/>
              <a:t>nelfinavir</a:t>
            </a:r>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Anti-influenza virus:</a:t>
            </a:r>
          </a:p>
          <a:p>
            <a:pPr lvl="1" algn="just"/>
            <a:r>
              <a:rPr lang="en-IN" dirty="0" err="1" smtClean="0"/>
              <a:t>Amantadine</a:t>
            </a:r>
            <a:r>
              <a:rPr lang="en-IN" dirty="0" smtClean="0"/>
              <a:t>, </a:t>
            </a:r>
            <a:r>
              <a:rPr lang="en-IN" dirty="0" err="1" smtClean="0"/>
              <a:t>rimantadine</a:t>
            </a:r>
            <a:r>
              <a:rPr lang="en-IN" dirty="0" smtClean="0"/>
              <a:t>, </a:t>
            </a:r>
            <a:r>
              <a:rPr lang="en-IN" dirty="0" err="1" smtClean="0"/>
              <a:t>oseltamivir</a:t>
            </a:r>
            <a:r>
              <a:rPr lang="en-IN" dirty="0" smtClean="0"/>
              <a:t>.</a:t>
            </a:r>
          </a:p>
          <a:p>
            <a:pPr algn="just"/>
            <a:r>
              <a:rPr lang="en-IN" dirty="0" smtClean="0"/>
              <a:t>Non-selective anti viral drugs:</a:t>
            </a:r>
          </a:p>
          <a:p>
            <a:pPr lvl="1" algn="just"/>
            <a:r>
              <a:rPr lang="en-IN" dirty="0" err="1" smtClean="0"/>
              <a:t>Ribavirin</a:t>
            </a:r>
            <a:r>
              <a:rPr lang="en-IN" dirty="0" smtClean="0"/>
              <a:t>, interferon </a:t>
            </a:r>
            <a:r>
              <a:rPr lang="el-GR" dirty="0" smtClean="0"/>
              <a:t>α</a:t>
            </a:r>
            <a:r>
              <a:rPr lang="en-IN" dirty="0" smtClean="0"/>
              <a:t>.</a:t>
            </a:r>
            <a:endParaRPr 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Acyclovir</a:t>
            </a:r>
          </a:p>
          <a:p>
            <a:pPr algn="just"/>
            <a:r>
              <a:rPr lang="en-IN" dirty="0" err="1" smtClean="0"/>
              <a:t>valacyclovir</a:t>
            </a:r>
            <a:endParaRPr 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ANTIBIOTICS IN PERIODONTICS: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Periodontal infections – bacterial deposits in supra &amp; </a:t>
            </a:r>
            <a:r>
              <a:rPr lang="en-IN" dirty="0" err="1" smtClean="0"/>
              <a:t>subgingival</a:t>
            </a:r>
            <a:r>
              <a:rPr lang="en-IN" dirty="0" smtClean="0"/>
              <a:t> plaque.</a:t>
            </a:r>
          </a:p>
          <a:p>
            <a:pPr algn="just"/>
            <a:r>
              <a:rPr lang="en-IN" dirty="0" smtClean="0"/>
              <a:t>Infections respond well with reduction in bacterial load.</a:t>
            </a:r>
          </a:p>
          <a:p>
            <a:pPr algn="just"/>
            <a:r>
              <a:rPr lang="en-IN" dirty="0" smtClean="0"/>
              <a:t>With the evidence of bacterial specificity in </a:t>
            </a:r>
            <a:r>
              <a:rPr lang="en-IN" dirty="0" err="1" smtClean="0"/>
              <a:t>periodontitis</a:t>
            </a:r>
            <a:r>
              <a:rPr lang="en-IN" dirty="0" smtClean="0"/>
              <a:t>, use of antibiotics is increased over past 3 decades.</a:t>
            </a:r>
            <a:endParaRPr 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PERIODONTAL PATHOGENS: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err="1" smtClean="0"/>
              <a:t>Atleast</a:t>
            </a:r>
            <a:r>
              <a:rPr lang="en-IN" dirty="0" smtClean="0"/>
              <a:t> 500 </a:t>
            </a:r>
            <a:r>
              <a:rPr lang="en-IN" dirty="0" err="1" smtClean="0"/>
              <a:t>taxa</a:t>
            </a:r>
            <a:r>
              <a:rPr lang="en-IN" dirty="0" smtClean="0"/>
              <a:t> are identified within periodontal pocket.</a:t>
            </a:r>
          </a:p>
          <a:p>
            <a:pPr algn="just">
              <a:buNone/>
            </a:pPr>
            <a:endParaRPr 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solidFill>
                  <a:srgbClr val="FFFF00"/>
                </a:solidFill>
              </a:rPr>
              <a:t>PRACTICAL ASPECTS OF ANTIBIOTIC THERAPY:</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Conservative &amp; selective approach</a:t>
            </a:r>
          </a:p>
          <a:p>
            <a:pPr algn="just"/>
            <a:r>
              <a:rPr lang="en-IN" dirty="0" smtClean="0"/>
              <a:t>Indiscriminate use is not recommended</a:t>
            </a:r>
          </a:p>
          <a:p>
            <a:pPr algn="just"/>
            <a:r>
              <a:rPr lang="en-IN" dirty="0" smtClean="0"/>
              <a:t>Agents targeting offending pathogen &amp; bactericidal drugs are preferred.</a:t>
            </a:r>
          </a:p>
          <a:p>
            <a:pPr algn="just"/>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Empirical therapy is employed for diseases of known aetiology.</a:t>
            </a:r>
          </a:p>
          <a:p>
            <a:pPr algn="just"/>
            <a:r>
              <a:rPr lang="en-IN" dirty="0" smtClean="0"/>
              <a:t>Some studies support the use of microbial cultures, sensitivity testing in cases where no response is seen with conventional therapy. </a:t>
            </a:r>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solidFill>
                  <a:srgbClr val="FFFF00"/>
                </a:solidFill>
              </a:rPr>
              <a:t>RATIONALE &amp; PRINCIPLES OF ANTIBIOTIC THERAPY:</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Major cause – bacterial </a:t>
            </a:r>
            <a:r>
              <a:rPr lang="en-IN" dirty="0" err="1" smtClean="0"/>
              <a:t>biofilm</a:t>
            </a:r>
            <a:r>
              <a:rPr lang="en-IN" dirty="0" smtClean="0"/>
              <a:t>.</a:t>
            </a:r>
          </a:p>
          <a:p>
            <a:pPr algn="just"/>
            <a:r>
              <a:rPr lang="en-IN" dirty="0" smtClean="0"/>
              <a:t>Mechanical therapy.</a:t>
            </a:r>
          </a:p>
          <a:p>
            <a:pPr algn="just"/>
            <a:r>
              <a:rPr lang="en-IN" dirty="0" smtClean="0"/>
              <a:t>Clinical studies – successful therapy for most of the periodontal diseases is by SRP &amp; results can be maintained over long period only with patients high level oral hygiene &amp; regular professional maintenance. </a:t>
            </a:r>
          </a:p>
          <a:p>
            <a:pPr algn="just"/>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IN" dirty="0" smtClean="0"/>
              <a:t>Studies say correlation between  outcomes of  therapy &amp; microbes at the site of therapy is seen.</a:t>
            </a:r>
          </a:p>
          <a:p>
            <a:pPr algn="just"/>
            <a:r>
              <a:rPr lang="en-IN" dirty="0" smtClean="0"/>
              <a:t>Positive sites – further attachment loss.</a:t>
            </a:r>
          </a:p>
          <a:p>
            <a:pPr algn="just"/>
            <a:r>
              <a:rPr lang="en-IN" dirty="0" smtClean="0"/>
              <a:t>Mechanical therapy alone is not effective in all cases.</a:t>
            </a:r>
          </a:p>
          <a:p>
            <a:pPr algn="just"/>
            <a:r>
              <a:rPr lang="en-IN" dirty="0" smtClean="0"/>
              <a:t>Because some pathogens are at inaccessible sites.</a:t>
            </a:r>
            <a:endParaRPr 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In addition, treated sites may be re-colonized.</a:t>
            </a:r>
          </a:p>
          <a:p>
            <a:pPr algn="just"/>
            <a:r>
              <a:rPr lang="en-IN" dirty="0" smtClean="0"/>
              <a:t>Complementing mechanical therapy with local or systemic antibiotics may enhance the effects &amp; advantageous.</a:t>
            </a:r>
          </a:p>
          <a:p>
            <a:pPr algn="just"/>
            <a:r>
              <a:rPr lang="en-IN" dirty="0" smtClean="0"/>
              <a:t>Use of antibiotics have to be rational, because over years resistance may develop.</a:t>
            </a:r>
          </a:p>
          <a:p>
            <a:pPr algn="just">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Font typeface="Wingdings" pitchFamily="2" charset="2"/>
              <a:buChar char="Ø"/>
            </a:pPr>
            <a:r>
              <a:rPr lang="en-IN" dirty="0" smtClean="0"/>
              <a:t>Glycopeptides:</a:t>
            </a:r>
          </a:p>
          <a:p>
            <a:pPr lvl="1" algn="just">
              <a:buFont typeface="Courier New" pitchFamily="49" charset="0"/>
              <a:buChar char="o"/>
            </a:pPr>
            <a:r>
              <a:rPr lang="en-IN" dirty="0" err="1" smtClean="0"/>
              <a:t>Vancomycin</a:t>
            </a:r>
            <a:r>
              <a:rPr lang="en-IN" dirty="0" smtClean="0"/>
              <a:t>, </a:t>
            </a:r>
            <a:r>
              <a:rPr lang="en-IN" dirty="0" err="1" smtClean="0"/>
              <a:t>teicoplanin</a:t>
            </a:r>
            <a:r>
              <a:rPr lang="en-IN" dirty="0" smtClean="0"/>
              <a:t>.</a:t>
            </a:r>
          </a:p>
          <a:p>
            <a:pPr algn="just">
              <a:buFont typeface="Wingdings" pitchFamily="2" charset="2"/>
              <a:buChar char="Ø"/>
            </a:pPr>
            <a:r>
              <a:rPr lang="en-IN" dirty="0" err="1" smtClean="0"/>
              <a:t>Oxazolidinone</a:t>
            </a:r>
            <a:r>
              <a:rPr lang="en-IN" dirty="0" smtClean="0"/>
              <a:t>:</a:t>
            </a:r>
          </a:p>
          <a:p>
            <a:pPr lvl="1" algn="just">
              <a:buFont typeface="Courier New" pitchFamily="49" charset="0"/>
              <a:buChar char="o"/>
            </a:pPr>
            <a:r>
              <a:rPr lang="en-IN" dirty="0" err="1" smtClean="0"/>
              <a:t>Linezolid</a:t>
            </a:r>
            <a:r>
              <a:rPr lang="en-IN" dirty="0" smtClean="0"/>
              <a:t>.</a:t>
            </a:r>
          </a:p>
          <a:p>
            <a:pPr algn="just">
              <a:buFont typeface="Wingdings" pitchFamily="2" charset="2"/>
              <a:buChar char="Ø"/>
            </a:pPr>
            <a:r>
              <a:rPr lang="en-IN" dirty="0" err="1" smtClean="0"/>
              <a:t>Nitrofuran</a:t>
            </a:r>
            <a:r>
              <a:rPr lang="en-IN" dirty="0" smtClean="0"/>
              <a:t> derivatives:</a:t>
            </a:r>
          </a:p>
          <a:p>
            <a:pPr lvl="1" algn="just">
              <a:buFont typeface="Courier New" pitchFamily="49" charset="0"/>
              <a:buChar char="o"/>
            </a:pPr>
            <a:r>
              <a:rPr lang="en-IN" dirty="0" err="1" smtClean="0"/>
              <a:t>Nitrofuntoin</a:t>
            </a:r>
            <a:r>
              <a:rPr lang="en-IN" dirty="0" smtClean="0"/>
              <a:t>.</a:t>
            </a:r>
          </a:p>
          <a:p>
            <a:pPr algn="just">
              <a:buFont typeface="Wingdings" pitchFamily="2" charset="2"/>
              <a:buChar char="Ø"/>
            </a:pPr>
            <a:r>
              <a:rPr lang="en-IN" dirty="0" smtClean="0"/>
              <a:t>Nicotinic acid derivatives:</a:t>
            </a:r>
          </a:p>
          <a:p>
            <a:pPr lvl="1" algn="just">
              <a:buFont typeface="Courier New" pitchFamily="49" charset="0"/>
              <a:buChar char="o"/>
            </a:pPr>
            <a:r>
              <a:rPr lang="en-IN" dirty="0" err="1" smtClean="0"/>
              <a:t>Isoniazid</a:t>
            </a:r>
            <a:r>
              <a:rPr lang="en-IN" dirty="0" smtClean="0"/>
              <a:t>, </a:t>
            </a:r>
            <a:r>
              <a:rPr lang="en-IN" dirty="0" err="1" smtClean="0"/>
              <a:t>pyrazinamide</a:t>
            </a:r>
            <a:r>
              <a:rPr lang="en-IN" dirty="0" smtClean="0"/>
              <a:t>, </a:t>
            </a:r>
            <a:r>
              <a:rPr lang="en-IN" dirty="0" err="1" smtClean="0"/>
              <a:t>ethionamide</a:t>
            </a:r>
            <a:r>
              <a:rPr lang="en-IN" dirty="0" smtClean="0"/>
              <a:t>.</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Further may disturb the microbial flora / initiate new infection.</a:t>
            </a:r>
          </a:p>
          <a:p>
            <a:pPr algn="just"/>
            <a:r>
              <a:rPr lang="en-IN" dirty="0" smtClean="0"/>
              <a:t>All antibiotics may show inherent risk of toxicity.</a:t>
            </a:r>
          </a:p>
          <a:p>
            <a:pPr algn="just"/>
            <a:r>
              <a:rPr lang="en-IN" dirty="0" smtClean="0"/>
              <a:t>Hence, prescription of an antibiotic is a carefully weighed decision. </a:t>
            </a:r>
            <a:endParaRPr 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IN" dirty="0" smtClean="0"/>
              <a:t>An antibiotics have to fulfil the following:</a:t>
            </a:r>
          </a:p>
          <a:p>
            <a:pPr lvl="1" algn="just"/>
            <a:r>
              <a:rPr lang="en-IN" dirty="0" smtClean="0"/>
              <a:t>Adequate concentration &amp; length of time the antibiotic has to be maintained.</a:t>
            </a:r>
          </a:p>
          <a:p>
            <a:pPr lvl="1" algn="just"/>
            <a:r>
              <a:rPr lang="en-IN" dirty="0" smtClean="0"/>
              <a:t>At these doses no major local &amp; systemic adverse effects should occurs.</a:t>
            </a:r>
          </a:p>
          <a:p>
            <a:pPr lvl="1" algn="just"/>
            <a:r>
              <a:rPr lang="en-IN" dirty="0" smtClean="0"/>
              <a:t>Data from previous studies should substantiate  favourable outcomes.</a:t>
            </a:r>
          </a:p>
          <a:p>
            <a:pPr lvl="1" algn="just"/>
            <a:r>
              <a:rPr lang="en-IN" dirty="0" smtClean="0"/>
              <a:t>Finally, drug regimen should have a documented practical advantage over conventional therapy.</a:t>
            </a:r>
          </a:p>
          <a:p>
            <a:pPr lvl="1" algn="just">
              <a:buNone/>
            </a:pPr>
            <a:endParaRPr lang="en-IN" dirty="0" smtClean="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GUIDELINES: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Clinical diagnosis &amp; situation dictate the  need of antibiotics.</a:t>
            </a:r>
          </a:p>
          <a:p>
            <a:pPr algn="just"/>
            <a:r>
              <a:rPr lang="en-IN" dirty="0" smtClean="0"/>
              <a:t>Disease activity may be indicative of periodontal intervention &amp; microbial sampling.</a:t>
            </a:r>
          </a:p>
          <a:p>
            <a:pPr algn="just"/>
            <a:r>
              <a:rPr lang="en-IN" dirty="0" smtClean="0"/>
              <a:t>Antibiotics are selected based on patients medical &amp; dental status, current medications &amp; results of microbial analysis, if performed.</a:t>
            </a:r>
            <a:endParaRPr lang="en-US"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Samples are taken at beginning of an appointment before instrumentation of pocket. </a:t>
            </a:r>
            <a:r>
              <a:rPr lang="en-IN" dirty="0" err="1" smtClean="0"/>
              <a:t>Supragingival</a:t>
            </a:r>
            <a:r>
              <a:rPr lang="en-IN" dirty="0" smtClean="0"/>
              <a:t> plaque is removed &amp; endodontic paper point is placed in a deepest pocket to absorb bacteria</a:t>
            </a:r>
            <a:r>
              <a:rPr lang="en-IN" dirty="0" smtClean="0"/>
              <a:t>. It </a:t>
            </a:r>
            <a:r>
              <a:rPr lang="en-IN" dirty="0" smtClean="0"/>
              <a:t>is transferred over night in reduced transfer fluids &amp; the results are sent back with appropriate antibiotic regimen. </a:t>
            </a:r>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Meta-analysis of randomised clinical trials &amp; quasi studies show – systemic antibiotics improve attachment levels as an adjunct. Same results cannot be obtained with stand alone therapy with antibiotics. </a:t>
            </a:r>
          </a:p>
          <a:p>
            <a:pPr algn="just"/>
            <a:endParaRPr 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Antibiotics as adjunct in SRP improves attachment levels in chronic &amp; aggressive </a:t>
            </a:r>
            <a:r>
              <a:rPr lang="en-IN" dirty="0" err="1" smtClean="0"/>
              <a:t>periodontitis</a:t>
            </a:r>
            <a:r>
              <a:rPr lang="en-IN" dirty="0" smtClean="0"/>
              <a:t>, although aggressive </a:t>
            </a:r>
            <a:r>
              <a:rPr lang="en-IN" dirty="0" err="1" smtClean="0"/>
              <a:t>periodontitis</a:t>
            </a:r>
            <a:r>
              <a:rPr lang="en-IN" dirty="0" smtClean="0"/>
              <a:t> have </a:t>
            </a:r>
            <a:r>
              <a:rPr lang="en-IN" dirty="0" err="1" smtClean="0"/>
              <a:t>experianced</a:t>
            </a:r>
            <a:r>
              <a:rPr lang="en-IN" dirty="0" smtClean="0"/>
              <a:t> greater </a:t>
            </a:r>
            <a:r>
              <a:rPr lang="en-IN" dirty="0" err="1" smtClean="0"/>
              <a:t>benifits</a:t>
            </a:r>
            <a:r>
              <a:rPr lang="en-IN" dirty="0" smtClean="0"/>
              <a:t>.</a:t>
            </a:r>
            <a:endParaRPr lang="en-US"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Identification of an effective antibiotic against periodontal disease was limited due to insufficient sample size in randomised clinical trials of a systemic review. Using </a:t>
            </a:r>
            <a:r>
              <a:rPr lang="en-IN" dirty="0" smtClean="0"/>
              <a:t>meta-analysis </a:t>
            </a:r>
            <a:r>
              <a:rPr lang="en-IN" dirty="0" smtClean="0"/>
              <a:t>8 different antibiotics were evaluated , only tetracycline &amp; </a:t>
            </a:r>
            <a:r>
              <a:rPr lang="en-IN" dirty="0" err="1" smtClean="0"/>
              <a:t>metronidazole</a:t>
            </a:r>
            <a:r>
              <a:rPr lang="en-IN" dirty="0" smtClean="0"/>
              <a:t> have shown to improve the condition along with SRP. </a:t>
            </a:r>
            <a:endParaRPr lang="en-US"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Debridement of root surfaces, optimal oral hygiene, frequent periodontal maintenance therapy are important for comprehensive periodontal therapy. Antibiotic strength of 500 times greater than systemic therapeutic dose is needed to destroy bacteria arranged in </a:t>
            </a:r>
            <a:r>
              <a:rPr lang="en-IN" dirty="0" err="1" smtClean="0"/>
              <a:t>biofilm</a:t>
            </a:r>
            <a:r>
              <a:rPr lang="en-IN" dirty="0" smtClean="0"/>
              <a:t>. So it is important to  mechanically disrupt </a:t>
            </a:r>
            <a:r>
              <a:rPr lang="en-IN" dirty="0" err="1" smtClean="0"/>
              <a:t>biofilm</a:t>
            </a:r>
            <a:r>
              <a:rPr lang="en-IN" dirty="0" smtClean="0"/>
              <a:t> so that antibiotics can be effective. </a:t>
            </a:r>
            <a:endParaRPr lang="en-US"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Although adequate data suggesting the use of systemic antibiotics benefit in treating destructive </a:t>
            </a:r>
            <a:r>
              <a:rPr lang="en-IN" dirty="0" err="1" smtClean="0"/>
              <a:t>periodontitis</a:t>
            </a:r>
            <a:r>
              <a:rPr lang="en-IN" dirty="0" smtClean="0"/>
              <a:t>, limited data is present suggesting what type of antibiotic to be used for particular infection, optimum dosage, frequency &amp;  duration of therapy &amp; long term outcomes of the therapy, potential hazards &amp; economic ramifications.   </a:t>
            </a:r>
            <a:endParaRPr lang="en-US"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There is no best choice of antibiotic at present ( no silver bullet) . Therefore integration of h/o patient disease, clinical signs &amp; symptoms, radiographic &amp; microbial examination determine the course of antibiotic therapy.</a:t>
            </a:r>
          </a:p>
          <a:p>
            <a:pPr algn="just"/>
            <a:r>
              <a:rPr lang="en-IN" dirty="0" smtClean="0"/>
              <a:t>The clinician must make the final decision with the patient. Risks &amp; benefits concerning antibiotics as adjunct to the therapy should be discussed with the patient before their use.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Font typeface="Wingdings" pitchFamily="2" charset="2"/>
              <a:buChar char="Ø"/>
            </a:pPr>
            <a:r>
              <a:rPr lang="en-IN" dirty="0" err="1" smtClean="0"/>
              <a:t>Nitroimidazoles</a:t>
            </a:r>
            <a:r>
              <a:rPr lang="en-IN" dirty="0" smtClean="0"/>
              <a:t>:</a:t>
            </a:r>
          </a:p>
          <a:p>
            <a:pPr lvl="1" algn="just">
              <a:buFont typeface="Courier New" pitchFamily="49" charset="0"/>
              <a:buChar char="o"/>
            </a:pPr>
            <a:r>
              <a:rPr lang="en-IN" dirty="0" err="1" smtClean="0"/>
              <a:t>Metronidazole</a:t>
            </a:r>
            <a:r>
              <a:rPr lang="en-IN" dirty="0" smtClean="0"/>
              <a:t>, </a:t>
            </a:r>
            <a:r>
              <a:rPr lang="en-IN" dirty="0" err="1" smtClean="0"/>
              <a:t>tinidazole</a:t>
            </a:r>
            <a:r>
              <a:rPr lang="en-IN" dirty="0" smtClean="0"/>
              <a:t>.</a:t>
            </a:r>
          </a:p>
          <a:p>
            <a:pPr algn="just">
              <a:buFont typeface="Wingdings" pitchFamily="2" charset="2"/>
              <a:buChar char="Ø"/>
            </a:pPr>
            <a:r>
              <a:rPr lang="en-IN" dirty="0" err="1" smtClean="0"/>
              <a:t>Polyene</a:t>
            </a:r>
            <a:r>
              <a:rPr lang="en-IN" dirty="0" smtClean="0"/>
              <a:t> antibiotics:</a:t>
            </a:r>
          </a:p>
          <a:p>
            <a:pPr lvl="1" algn="just">
              <a:buFont typeface="Courier New" pitchFamily="49" charset="0"/>
              <a:buChar char="o"/>
            </a:pPr>
            <a:r>
              <a:rPr lang="en-IN" dirty="0" err="1" smtClean="0"/>
              <a:t>Nystatin</a:t>
            </a:r>
            <a:r>
              <a:rPr lang="en-IN" dirty="0" smtClean="0"/>
              <a:t>, </a:t>
            </a:r>
            <a:r>
              <a:rPr lang="en-IN" dirty="0" err="1" smtClean="0"/>
              <a:t>amphotericin</a:t>
            </a:r>
            <a:r>
              <a:rPr lang="en-IN" dirty="0" smtClean="0"/>
              <a:t>-B, </a:t>
            </a:r>
            <a:r>
              <a:rPr lang="en-IN" dirty="0" err="1" smtClean="0"/>
              <a:t>hamycin</a:t>
            </a:r>
            <a:r>
              <a:rPr lang="en-IN" dirty="0" smtClean="0"/>
              <a:t>.</a:t>
            </a:r>
          </a:p>
          <a:p>
            <a:pPr algn="just">
              <a:buFont typeface="Wingdings" pitchFamily="2" charset="2"/>
              <a:buChar char="Ø"/>
            </a:pPr>
            <a:r>
              <a:rPr lang="en-IN" dirty="0" err="1" smtClean="0"/>
              <a:t>Azole</a:t>
            </a:r>
            <a:r>
              <a:rPr lang="en-IN" dirty="0" smtClean="0"/>
              <a:t> derivatives:</a:t>
            </a:r>
          </a:p>
          <a:p>
            <a:pPr lvl="1" algn="just">
              <a:buFont typeface="Courier New" pitchFamily="49" charset="0"/>
              <a:buChar char="o"/>
            </a:pPr>
            <a:r>
              <a:rPr lang="en-IN" dirty="0" err="1" smtClean="0"/>
              <a:t>Miconazole</a:t>
            </a:r>
            <a:r>
              <a:rPr lang="en-IN" dirty="0" smtClean="0"/>
              <a:t>, </a:t>
            </a:r>
            <a:r>
              <a:rPr lang="en-IN" dirty="0" err="1" smtClean="0"/>
              <a:t>clotrimazole</a:t>
            </a:r>
            <a:r>
              <a:rPr lang="en-IN" dirty="0" smtClean="0"/>
              <a:t>, </a:t>
            </a:r>
            <a:r>
              <a:rPr lang="en-IN" dirty="0" err="1" smtClean="0"/>
              <a:t>ketaconazole</a:t>
            </a:r>
            <a:r>
              <a:rPr lang="en-IN" dirty="0" smtClean="0"/>
              <a:t>, </a:t>
            </a:r>
            <a:r>
              <a:rPr lang="en-IN" dirty="0" err="1" smtClean="0"/>
              <a:t>fluconazole</a:t>
            </a:r>
            <a:r>
              <a:rPr lang="en-IN" dirty="0" smtClean="0"/>
              <a:t>. </a:t>
            </a:r>
          </a:p>
          <a:p>
            <a:pPr algn="just"/>
            <a:endParaRPr lang="en-US"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DRUG DELIVERY ROUTES: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Two routes :</a:t>
            </a:r>
          </a:p>
          <a:p>
            <a:pPr marL="971550" lvl="1" indent="-514350" algn="just">
              <a:buFont typeface="+mj-lt"/>
              <a:buAutoNum type="arabicPeriod"/>
            </a:pPr>
            <a:r>
              <a:rPr lang="en-IN" dirty="0" smtClean="0"/>
              <a:t>Systemic route.</a:t>
            </a:r>
          </a:p>
          <a:p>
            <a:pPr marL="971550" lvl="1" indent="-514350" algn="just">
              <a:buFont typeface="+mj-lt"/>
              <a:buAutoNum type="arabicPeriod"/>
            </a:pPr>
            <a:r>
              <a:rPr lang="en-IN" dirty="0" smtClean="0"/>
              <a:t>Local route.</a:t>
            </a:r>
          </a:p>
          <a:p>
            <a:pPr marL="571500" indent="-514350" algn="just"/>
            <a:r>
              <a:rPr lang="en-IN" dirty="0" smtClean="0"/>
              <a:t>Each mode has its potential advantages &amp; disadvantages.</a:t>
            </a:r>
            <a:endParaRPr lang="en-US"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solidFill>
                  <a:srgbClr val="FFFF00"/>
                </a:solidFill>
              </a:rPr>
              <a:t>COMPARISION OF LOCAL &amp; SYSTEMIC ROUTES:</a:t>
            </a:r>
            <a:endParaRPr lang="en-US" b="1" dirty="0">
              <a:solidFill>
                <a:srgbClr val="FFFF00"/>
              </a:solidFill>
            </a:endParaRPr>
          </a:p>
        </p:txBody>
      </p:sp>
      <p:graphicFrame>
        <p:nvGraphicFramePr>
          <p:cNvPr id="5" name="Content Placeholder 4"/>
          <p:cNvGraphicFramePr>
            <a:graphicFrameLocks noGrp="1"/>
          </p:cNvGraphicFramePr>
          <p:nvPr>
            <p:ph idx="1"/>
          </p:nvPr>
        </p:nvGraphicFramePr>
        <p:xfrm>
          <a:off x="501650" y="2163763"/>
          <a:ext cx="8243889" cy="4216400"/>
        </p:xfrm>
        <a:graphic>
          <a:graphicData uri="http://schemas.openxmlformats.org/drawingml/2006/table">
            <a:tbl>
              <a:tblPr firstRow="1" bandRow="1">
                <a:tableStyleId>{93296810-A885-4BE3-A3E7-6D5BEEA58F35}</a:tableStyleId>
              </a:tblPr>
              <a:tblGrid>
                <a:gridCol w="2747963"/>
                <a:gridCol w="2747963"/>
                <a:gridCol w="2747963"/>
              </a:tblGrid>
              <a:tr h="370840">
                <a:tc>
                  <a:txBody>
                    <a:bodyPr/>
                    <a:lstStyle/>
                    <a:p>
                      <a:pPr algn="just"/>
                      <a:r>
                        <a:rPr lang="en-IN" dirty="0" smtClean="0"/>
                        <a:t>Issue </a:t>
                      </a:r>
                      <a:endParaRPr lang="en-US" dirty="0"/>
                    </a:p>
                  </a:txBody>
                  <a:tcPr/>
                </a:tc>
                <a:tc>
                  <a:txBody>
                    <a:bodyPr/>
                    <a:lstStyle/>
                    <a:p>
                      <a:pPr algn="just"/>
                      <a:r>
                        <a:rPr lang="en-IN" dirty="0" smtClean="0"/>
                        <a:t>Systemic route</a:t>
                      </a:r>
                      <a:endParaRPr lang="en-US" dirty="0"/>
                    </a:p>
                  </a:txBody>
                  <a:tcPr/>
                </a:tc>
                <a:tc>
                  <a:txBody>
                    <a:bodyPr/>
                    <a:lstStyle/>
                    <a:p>
                      <a:pPr algn="just"/>
                      <a:r>
                        <a:rPr lang="en-IN" dirty="0" smtClean="0"/>
                        <a:t>Local route</a:t>
                      </a:r>
                      <a:endParaRPr lang="en-US" dirty="0"/>
                    </a:p>
                  </a:txBody>
                  <a:tcPr/>
                </a:tc>
              </a:tr>
              <a:tr h="370840">
                <a:tc>
                  <a:txBody>
                    <a:bodyPr/>
                    <a:lstStyle/>
                    <a:p>
                      <a:pPr algn="just"/>
                      <a:r>
                        <a:rPr lang="en-IN" dirty="0" smtClean="0"/>
                        <a:t>Distribution </a:t>
                      </a:r>
                      <a:endParaRPr lang="en-US" dirty="0"/>
                    </a:p>
                  </a:txBody>
                  <a:tcPr/>
                </a:tc>
                <a:tc>
                  <a:txBody>
                    <a:bodyPr/>
                    <a:lstStyle/>
                    <a:p>
                      <a:pPr algn="just"/>
                      <a:r>
                        <a:rPr lang="en-IN" dirty="0" smtClean="0"/>
                        <a:t>Wide </a:t>
                      </a:r>
                      <a:endParaRPr lang="en-US" dirty="0"/>
                    </a:p>
                  </a:txBody>
                  <a:tcPr/>
                </a:tc>
                <a:tc>
                  <a:txBody>
                    <a:bodyPr/>
                    <a:lstStyle/>
                    <a:p>
                      <a:pPr algn="just"/>
                      <a:r>
                        <a:rPr lang="en-IN" dirty="0" smtClean="0"/>
                        <a:t>Narrow </a:t>
                      </a:r>
                      <a:endParaRPr lang="en-US" dirty="0"/>
                    </a:p>
                  </a:txBody>
                  <a:tcPr/>
                </a:tc>
              </a:tr>
              <a:tr h="370840">
                <a:tc>
                  <a:txBody>
                    <a:bodyPr/>
                    <a:lstStyle/>
                    <a:p>
                      <a:pPr algn="just"/>
                      <a:r>
                        <a:rPr lang="en-IN" dirty="0" smtClean="0"/>
                        <a:t>Concentration </a:t>
                      </a:r>
                      <a:endParaRPr lang="en-US" dirty="0"/>
                    </a:p>
                  </a:txBody>
                  <a:tcPr/>
                </a:tc>
                <a:tc>
                  <a:txBody>
                    <a:bodyPr/>
                    <a:lstStyle/>
                    <a:p>
                      <a:pPr algn="just"/>
                      <a:r>
                        <a:rPr lang="en-IN" dirty="0" smtClean="0"/>
                        <a:t>Variable levels in different regions of the body</a:t>
                      </a:r>
                      <a:endParaRPr lang="en-US" dirty="0"/>
                    </a:p>
                  </a:txBody>
                  <a:tcPr/>
                </a:tc>
                <a:tc>
                  <a:txBody>
                    <a:bodyPr/>
                    <a:lstStyle/>
                    <a:p>
                      <a:pPr algn="just"/>
                      <a:r>
                        <a:rPr lang="en-IN" dirty="0" smtClean="0"/>
                        <a:t>High dose at local site,</a:t>
                      </a:r>
                      <a:r>
                        <a:rPr lang="en-IN" baseline="0" dirty="0" smtClean="0"/>
                        <a:t> low at other sites</a:t>
                      </a:r>
                      <a:endParaRPr lang="en-US" dirty="0"/>
                    </a:p>
                  </a:txBody>
                  <a:tcPr/>
                </a:tc>
              </a:tr>
              <a:tr h="370840">
                <a:tc>
                  <a:txBody>
                    <a:bodyPr/>
                    <a:lstStyle/>
                    <a:p>
                      <a:pPr algn="just"/>
                      <a:r>
                        <a:rPr lang="en-IN" dirty="0" smtClean="0"/>
                        <a:t>Therapeutic potential </a:t>
                      </a:r>
                      <a:endParaRPr lang="en-US" dirty="0"/>
                    </a:p>
                  </a:txBody>
                  <a:tcPr/>
                </a:tc>
                <a:tc>
                  <a:txBody>
                    <a:bodyPr/>
                    <a:lstStyle/>
                    <a:p>
                      <a:pPr algn="just"/>
                      <a:r>
                        <a:rPr lang="en-IN" dirty="0" smtClean="0"/>
                        <a:t>Reaches widely distributed microbes better </a:t>
                      </a:r>
                      <a:endParaRPr lang="en-US" dirty="0"/>
                    </a:p>
                  </a:txBody>
                  <a:tcPr/>
                </a:tc>
                <a:tc>
                  <a:txBody>
                    <a:bodyPr/>
                    <a:lstStyle/>
                    <a:p>
                      <a:pPr algn="just"/>
                      <a:r>
                        <a:rPr lang="en-IN" dirty="0" smtClean="0"/>
                        <a:t>Act locally on </a:t>
                      </a:r>
                      <a:r>
                        <a:rPr lang="en-IN" dirty="0" err="1" smtClean="0"/>
                        <a:t>biofilm</a:t>
                      </a:r>
                      <a:r>
                        <a:rPr lang="en-IN" dirty="0" smtClean="0"/>
                        <a:t> associated bacteria</a:t>
                      </a:r>
                      <a:endParaRPr lang="en-US" dirty="0"/>
                    </a:p>
                  </a:txBody>
                  <a:tcPr/>
                </a:tc>
              </a:tr>
              <a:tr h="370840">
                <a:tc>
                  <a:txBody>
                    <a:bodyPr/>
                    <a:lstStyle/>
                    <a:p>
                      <a:pPr algn="just"/>
                      <a:r>
                        <a:rPr lang="en-IN" dirty="0" smtClean="0"/>
                        <a:t>Problems </a:t>
                      </a:r>
                      <a:endParaRPr lang="en-US" dirty="0"/>
                    </a:p>
                  </a:txBody>
                  <a:tcPr/>
                </a:tc>
                <a:tc>
                  <a:txBody>
                    <a:bodyPr/>
                    <a:lstStyle/>
                    <a:p>
                      <a:pPr algn="just"/>
                      <a:r>
                        <a:rPr lang="en-IN" dirty="0" smtClean="0"/>
                        <a:t>Systemic side effects</a:t>
                      </a:r>
                      <a:endParaRPr lang="en-US" dirty="0"/>
                    </a:p>
                  </a:txBody>
                  <a:tcPr/>
                </a:tc>
                <a:tc>
                  <a:txBody>
                    <a:bodyPr/>
                    <a:lstStyle/>
                    <a:p>
                      <a:pPr algn="just"/>
                      <a:r>
                        <a:rPr lang="en-IN" dirty="0" smtClean="0"/>
                        <a:t>Re-infection from non-treated  sites</a:t>
                      </a:r>
                      <a:endParaRPr lang="en-US" dirty="0"/>
                    </a:p>
                  </a:txBody>
                  <a:tcPr/>
                </a:tc>
              </a:tr>
              <a:tr h="370840">
                <a:tc>
                  <a:txBody>
                    <a:bodyPr/>
                    <a:lstStyle/>
                    <a:p>
                      <a:pPr algn="just"/>
                      <a:r>
                        <a:rPr lang="en-IN" dirty="0" smtClean="0"/>
                        <a:t>Limitations </a:t>
                      </a:r>
                      <a:endParaRPr lang="en-US" dirty="0"/>
                    </a:p>
                  </a:txBody>
                  <a:tcPr/>
                </a:tc>
                <a:tc>
                  <a:txBody>
                    <a:bodyPr/>
                    <a:lstStyle/>
                    <a:p>
                      <a:pPr algn="just"/>
                      <a:r>
                        <a:rPr lang="en-IN" dirty="0" smtClean="0"/>
                        <a:t>Good patients compliance</a:t>
                      </a:r>
                      <a:endParaRPr lang="en-US" dirty="0"/>
                    </a:p>
                  </a:txBody>
                  <a:tcPr/>
                </a:tc>
                <a:tc>
                  <a:txBody>
                    <a:bodyPr/>
                    <a:lstStyle/>
                    <a:p>
                      <a:pPr algn="just"/>
                      <a:r>
                        <a:rPr lang="en-IN" dirty="0" smtClean="0"/>
                        <a:t>Infection should be limited to treated site</a:t>
                      </a:r>
                      <a:endParaRPr lang="en-US" dirty="0"/>
                    </a:p>
                  </a:txBody>
                  <a:tcPr/>
                </a:tc>
              </a:tr>
              <a:tr h="370840">
                <a:tc>
                  <a:txBody>
                    <a:bodyPr/>
                    <a:lstStyle/>
                    <a:p>
                      <a:pPr algn="just"/>
                      <a:r>
                        <a:rPr lang="en-IN" dirty="0" smtClean="0"/>
                        <a:t>Diagnosis </a:t>
                      </a:r>
                      <a:endParaRPr lang="en-US" dirty="0"/>
                    </a:p>
                  </a:txBody>
                  <a:tcPr/>
                </a:tc>
                <a:tc>
                  <a:txBody>
                    <a:bodyPr/>
                    <a:lstStyle/>
                    <a:p>
                      <a:pPr algn="just"/>
                      <a:r>
                        <a:rPr lang="en-IN" dirty="0" smtClean="0"/>
                        <a:t>Identify pathogen</a:t>
                      </a:r>
                      <a:r>
                        <a:rPr lang="en-IN" baseline="0" dirty="0" smtClean="0"/>
                        <a:t> </a:t>
                      </a:r>
                    </a:p>
                    <a:p>
                      <a:pPr algn="just"/>
                      <a:r>
                        <a:rPr lang="en-IN" baseline="0" dirty="0" smtClean="0"/>
                        <a:t>Choice of drug</a:t>
                      </a:r>
                      <a:endParaRPr lang="en-US" dirty="0"/>
                    </a:p>
                  </a:txBody>
                  <a:tcPr/>
                </a:tc>
                <a:tc>
                  <a:txBody>
                    <a:bodyPr/>
                    <a:lstStyle/>
                    <a:p>
                      <a:pPr algn="just"/>
                      <a:r>
                        <a:rPr lang="en-IN" dirty="0" smtClean="0"/>
                        <a:t>Distribution pattern of lesion</a:t>
                      </a:r>
                      <a:r>
                        <a:rPr lang="en-IN" baseline="0" dirty="0" smtClean="0"/>
                        <a:t> &amp; pathogen, identify sites to be treated</a:t>
                      </a:r>
                      <a:endParaRPr lang="en-US" dirty="0"/>
                    </a:p>
                  </a:txBody>
                  <a:tcPr/>
                </a:tc>
              </a:tr>
            </a:tbl>
          </a:graphicData>
        </a:graphic>
      </p:graphicFrame>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SYSTEMIC ANTIBIOTIC THERAPY:</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Advantages:</a:t>
            </a:r>
          </a:p>
          <a:p>
            <a:pPr lvl="1" algn="just"/>
            <a:r>
              <a:rPr lang="en-IN" dirty="0" smtClean="0"/>
              <a:t>Wide distribution so that all distribution sites get treated.</a:t>
            </a:r>
          </a:p>
          <a:p>
            <a:pPr lvl="1" algn="just"/>
            <a:r>
              <a:rPr lang="en-IN" dirty="0" smtClean="0"/>
              <a:t>So, both oral &amp; extra dental sites are treated.</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Disadvantages:</a:t>
            </a:r>
          </a:p>
          <a:p>
            <a:pPr lvl="1" algn="just"/>
            <a:r>
              <a:rPr lang="en-IN" dirty="0" smtClean="0"/>
              <a:t>Less GCF concentration </a:t>
            </a:r>
          </a:p>
          <a:p>
            <a:pPr lvl="1" algn="just"/>
            <a:r>
              <a:rPr lang="en-IN" dirty="0" smtClean="0"/>
              <a:t>Systemic toxicity may occur</a:t>
            </a:r>
          </a:p>
          <a:p>
            <a:pPr lvl="1" algn="just"/>
            <a:r>
              <a:rPr lang="en-IN" dirty="0" smtClean="0"/>
              <a:t>Organisms may develop resistance</a:t>
            </a:r>
          </a:p>
          <a:p>
            <a:pPr lvl="1" algn="just"/>
            <a:r>
              <a:rPr lang="en-IN" dirty="0" smtClean="0"/>
              <a:t>Patient compliance.</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COMBINATION THERAPY:</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No single pathogen is effective against all putative pathogens.</a:t>
            </a:r>
          </a:p>
          <a:p>
            <a:pPr algn="just"/>
            <a:r>
              <a:rPr lang="en-IN" dirty="0" smtClean="0"/>
              <a:t>Mixed infections require more than one antibiotic, either serially or in combination.</a:t>
            </a:r>
          </a:p>
          <a:p>
            <a:pPr algn="just"/>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Rams &amp; Slots reviewed combination therapy with systemic </a:t>
            </a:r>
            <a:r>
              <a:rPr lang="en-IN" dirty="0" err="1" smtClean="0"/>
              <a:t>metronidazole</a:t>
            </a:r>
            <a:r>
              <a:rPr lang="en-IN" dirty="0" smtClean="0"/>
              <a:t> along with amoxicillin, </a:t>
            </a:r>
            <a:r>
              <a:rPr lang="en-IN" dirty="0" err="1" smtClean="0"/>
              <a:t>amoxiclavulanate</a:t>
            </a:r>
            <a:r>
              <a:rPr lang="en-IN" dirty="0" smtClean="0"/>
              <a:t> or  ciprofloxacin. </a:t>
            </a:r>
          </a:p>
          <a:p>
            <a:pPr algn="just"/>
            <a:r>
              <a:rPr lang="en-IN" dirty="0" err="1" smtClean="0"/>
              <a:t>Metronidazole</a:t>
            </a:r>
            <a:r>
              <a:rPr lang="en-IN" dirty="0" smtClean="0"/>
              <a:t> – amoxicillin &amp; </a:t>
            </a:r>
            <a:r>
              <a:rPr lang="en-IN" dirty="0" err="1" smtClean="0"/>
              <a:t>metronidazole</a:t>
            </a:r>
            <a:r>
              <a:rPr lang="en-IN" dirty="0" smtClean="0"/>
              <a:t> – </a:t>
            </a:r>
            <a:r>
              <a:rPr lang="en-IN" dirty="0" err="1" smtClean="0"/>
              <a:t>augmentin</a:t>
            </a:r>
            <a:r>
              <a:rPr lang="en-IN" dirty="0" smtClean="0"/>
              <a:t> combinations provided excellent elimination of organisms in adult </a:t>
            </a:r>
            <a:r>
              <a:rPr lang="en-IN" dirty="0" err="1" smtClean="0"/>
              <a:t>periodontitis</a:t>
            </a:r>
            <a:r>
              <a:rPr lang="en-IN" dirty="0" smtClean="0"/>
              <a:t> &amp; LAP, that had been treated unsuccessfully with </a:t>
            </a:r>
            <a:r>
              <a:rPr lang="en-IN" dirty="0" err="1" smtClean="0"/>
              <a:t>tetracyclines</a:t>
            </a:r>
            <a:r>
              <a:rPr lang="en-IN" dirty="0" smtClean="0"/>
              <a:t> &amp; mechanical </a:t>
            </a:r>
            <a:r>
              <a:rPr lang="en-IN" dirty="0" err="1" smtClean="0"/>
              <a:t>debridment</a:t>
            </a:r>
            <a:r>
              <a:rPr lang="en-IN" dirty="0" smtClean="0"/>
              <a:t>. </a:t>
            </a:r>
            <a:endParaRPr lang="en-US"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err="1" smtClean="0"/>
              <a:t>Ticono</a:t>
            </a:r>
            <a:r>
              <a:rPr lang="en-IN" dirty="0" smtClean="0"/>
              <a:t> et al found </a:t>
            </a:r>
            <a:r>
              <a:rPr lang="en-IN" dirty="0" err="1" smtClean="0"/>
              <a:t>metronidazole</a:t>
            </a:r>
            <a:r>
              <a:rPr lang="en-IN" dirty="0" smtClean="0"/>
              <a:t>  &amp; amoxicillin to be clinically effective for LAP, although 50% harboured </a:t>
            </a:r>
            <a:r>
              <a:rPr lang="en-IN" dirty="0" err="1" smtClean="0"/>
              <a:t>A.a</a:t>
            </a:r>
            <a:r>
              <a:rPr lang="en-IN" dirty="0" smtClean="0"/>
              <a:t> one year later.</a:t>
            </a:r>
          </a:p>
          <a:p>
            <a:pPr algn="just"/>
            <a:r>
              <a:rPr lang="en-IN" dirty="0" err="1" smtClean="0"/>
              <a:t>Metronidazole</a:t>
            </a:r>
            <a:r>
              <a:rPr lang="en-IN" dirty="0" smtClean="0"/>
              <a:t> – ciprofloxacin is effective against </a:t>
            </a:r>
            <a:r>
              <a:rPr lang="en-IN" dirty="0" err="1" smtClean="0"/>
              <a:t>A.a</a:t>
            </a:r>
            <a:r>
              <a:rPr lang="en-IN" dirty="0" smtClean="0"/>
              <a:t>, </a:t>
            </a:r>
            <a:r>
              <a:rPr lang="en-IN" dirty="0" err="1" smtClean="0"/>
              <a:t>metronidazole</a:t>
            </a:r>
            <a:r>
              <a:rPr lang="en-IN" dirty="0" smtClean="0"/>
              <a:t> acts on obligate anaerobes, whereas ciprofloxacin  on facultative anaerobes. </a:t>
            </a:r>
            <a:endParaRPr lang="en-US"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LOCAL DRUG DELIVERY:</a:t>
            </a:r>
            <a:r>
              <a:rPr lang="en-IN" dirty="0" smtClean="0"/>
              <a:t> </a:t>
            </a:r>
            <a:endParaRPr lang="en-US" dirty="0"/>
          </a:p>
        </p:txBody>
      </p:sp>
      <p:sp>
        <p:nvSpPr>
          <p:cNvPr id="3" name="Content Placeholder 2"/>
          <p:cNvSpPr>
            <a:spLocks noGrp="1"/>
          </p:cNvSpPr>
          <p:nvPr>
            <p:ph idx="1"/>
          </p:nvPr>
        </p:nvSpPr>
        <p:spPr/>
        <p:txBody>
          <a:bodyPr/>
          <a:lstStyle/>
          <a:p>
            <a:pPr algn="just"/>
            <a:r>
              <a:rPr lang="en-IN" dirty="0" smtClean="0"/>
              <a:t>Goodson et al in 1979 1</a:t>
            </a:r>
            <a:r>
              <a:rPr lang="en-IN" baseline="30000" dirty="0" smtClean="0"/>
              <a:t>st</a:t>
            </a:r>
            <a:r>
              <a:rPr lang="en-IN" dirty="0" smtClean="0"/>
              <a:t> proposed the concept of controlled drug delivery in treating </a:t>
            </a:r>
            <a:r>
              <a:rPr lang="en-IN" dirty="0" err="1" smtClean="0"/>
              <a:t>periodontitis</a:t>
            </a:r>
            <a:r>
              <a:rPr lang="en-IN" dirty="0" smtClean="0"/>
              <a:t>.</a:t>
            </a:r>
          </a:p>
          <a:p>
            <a:pPr algn="just"/>
            <a:r>
              <a:rPr lang="en-IN" dirty="0" smtClean="0"/>
              <a:t>1</a:t>
            </a:r>
            <a:r>
              <a:rPr lang="en-IN" baseline="30000" dirty="0" smtClean="0"/>
              <a:t>st</a:t>
            </a:r>
            <a:r>
              <a:rPr lang="en-IN" dirty="0" smtClean="0"/>
              <a:t> device – hallow </a:t>
            </a:r>
            <a:r>
              <a:rPr lang="en-IN" dirty="0" err="1" smtClean="0"/>
              <a:t>fibers</a:t>
            </a:r>
            <a:r>
              <a:rPr lang="en-IN" dirty="0" smtClean="0"/>
              <a:t> of cellulose acetate filled with tetracycline.</a:t>
            </a:r>
          </a:p>
          <a:p>
            <a:pPr algn="just"/>
            <a:r>
              <a:rPr lang="en-IN" dirty="0" smtClean="0"/>
              <a:t>To complement non-surgical therapy, there are multiple antibiotics that can be given locally into mucosa like </a:t>
            </a:r>
            <a:r>
              <a:rPr lang="en-IN" dirty="0" err="1" smtClean="0"/>
              <a:t>metronidazole</a:t>
            </a:r>
            <a:r>
              <a:rPr lang="en-IN" dirty="0" smtClean="0"/>
              <a:t>, </a:t>
            </a:r>
            <a:r>
              <a:rPr lang="en-IN" dirty="0" err="1" smtClean="0"/>
              <a:t>chlorhexidine</a:t>
            </a:r>
            <a:r>
              <a:rPr lang="en-IN" dirty="0" smtClean="0"/>
              <a:t>, </a:t>
            </a:r>
            <a:r>
              <a:rPr lang="en-IN" dirty="0" err="1" smtClean="0"/>
              <a:t>minocycine</a:t>
            </a:r>
            <a:r>
              <a:rPr lang="en-IN" dirty="0" smtClean="0"/>
              <a:t>, </a:t>
            </a:r>
            <a:r>
              <a:rPr lang="en-IN" dirty="0" err="1" smtClean="0"/>
              <a:t>doxycycline</a:t>
            </a:r>
            <a:r>
              <a:rPr lang="en-IN" dirty="0" smtClean="0"/>
              <a:t>, tetracycline.</a:t>
            </a: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These drugs are used in periodontal pockets &amp; can inhibit or eliminate periodontal pathogens as well as modulate inflammatory response of tissue.      </a:t>
            </a:r>
          </a:p>
          <a:p>
            <a:pPr algn="just">
              <a:buNone/>
            </a:pPr>
            <a:r>
              <a:rPr lang="en-IN" dirty="0" smtClean="0"/>
              <a:t>                                                - Greenstein &amp; </a:t>
            </a:r>
            <a:r>
              <a:rPr lang="en-IN" dirty="0" err="1" smtClean="0"/>
              <a:t>Tonetii</a:t>
            </a:r>
            <a:r>
              <a:rPr lang="en-IN" dirty="0" smtClean="0"/>
              <a:t>, 2000.     </a:t>
            </a:r>
            <a:endParaRPr lang="en-US"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CRITERIA:</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Drug must reach the target site.</a:t>
            </a:r>
          </a:p>
          <a:p>
            <a:pPr algn="just"/>
            <a:r>
              <a:rPr lang="en-IN" dirty="0" smtClean="0"/>
              <a:t>And it should be at effective concentration in the target site.</a:t>
            </a:r>
          </a:p>
          <a:p>
            <a:pPr algn="just"/>
            <a:r>
              <a:rPr lang="en-IN" dirty="0" smtClean="0"/>
              <a:t>And should last for an adequate period of time.</a:t>
            </a:r>
          </a:p>
          <a:p>
            <a:pPr algn="just">
              <a:buNone/>
            </a:pPr>
            <a:r>
              <a:rPr lang="en-IN" dirty="0" smtClean="0"/>
              <a:t>              - Goodson(1989) &amp; Greenstein &amp; </a:t>
            </a:r>
            <a:r>
              <a:rPr lang="en-IN" dirty="0" err="1" smtClean="0"/>
              <a:t>Tonetii</a:t>
            </a:r>
            <a:r>
              <a:rPr lang="en-IN" dirty="0" smtClean="0"/>
              <a:t> (2000).</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Others:</a:t>
            </a:r>
          </a:p>
          <a:p>
            <a:pPr>
              <a:buNone/>
            </a:pPr>
            <a:r>
              <a:rPr lang="en-IN" dirty="0" smtClean="0"/>
              <a:t>        </a:t>
            </a:r>
            <a:r>
              <a:rPr lang="en-IN" dirty="0" err="1" smtClean="0"/>
              <a:t>rifampin</a:t>
            </a:r>
            <a:r>
              <a:rPr lang="en-IN" dirty="0" smtClean="0"/>
              <a:t>, </a:t>
            </a:r>
            <a:r>
              <a:rPr lang="en-IN" dirty="0" err="1" smtClean="0"/>
              <a:t>ethambutol</a:t>
            </a:r>
            <a:r>
              <a:rPr lang="en-IN" dirty="0" smtClean="0"/>
              <a:t>, </a:t>
            </a:r>
            <a:r>
              <a:rPr lang="en-IN" dirty="0" err="1" smtClean="0"/>
              <a:t>gresiofulvin</a:t>
            </a:r>
            <a:r>
              <a:rPr lang="en-IN" dirty="0" smtClean="0"/>
              <a:t>, </a:t>
            </a:r>
            <a:r>
              <a:rPr lang="en-IN" dirty="0" err="1" smtClean="0"/>
              <a:t>cycloserine</a:t>
            </a:r>
            <a:r>
              <a:rPr lang="en-IN" dirty="0" smtClean="0"/>
              <a:t>, etc.</a:t>
            </a:r>
            <a:endParaRPr lang="en-US"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FFFF00"/>
                </a:solidFill>
              </a:rPr>
              <a:t>RATIONALE &amp; PRINCIPLE OF LDD PERIODONTICS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The principle behind LDD that GCF contained within the pocket serves as a leaching medium for drug discharge from the solid form &amp; for its disposal in the pocket &amp; as a regular spot for treating.</a:t>
            </a:r>
          </a:p>
          <a:p>
            <a:pPr algn="just"/>
            <a:r>
              <a:rPr lang="en-IN" dirty="0" smtClean="0"/>
              <a:t>The rationale of LDD is to remove any residual infective/ inflammatory elements still harbouring in </a:t>
            </a:r>
            <a:r>
              <a:rPr lang="en-IN" dirty="0" err="1" smtClean="0"/>
              <a:t>periodontium</a:t>
            </a:r>
            <a:r>
              <a:rPr lang="en-IN" dirty="0" smtClean="0"/>
              <a:t> that are not reachable to mechanical debridement. </a:t>
            </a: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Most important goal is the prolonged </a:t>
            </a:r>
            <a:r>
              <a:rPr lang="en-IN" dirty="0" err="1" smtClean="0"/>
              <a:t>obtainability</a:t>
            </a:r>
            <a:r>
              <a:rPr lang="en-IN" dirty="0" smtClean="0"/>
              <a:t> of drug in sufficient minimum inhibitory concentrations over a required period of time.</a:t>
            </a:r>
            <a:endParaRPr lang="en-US"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CLASSIFICATION:</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Based on the application:</a:t>
            </a:r>
          </a:p>
          <a:p>
            <a:pPr lvl="1" algn="just"/>
            <a:r>
              <a:rPr lang="en-IN" dirty="0" smtClean="0"/>
              <a:t>Personally applied.</a:t>
            </a:r>
          </a:p>
          <a:p>
            <a:pPr lvl="1" algn="just"/>
            <a:r>
              <a:rPr lang="en-IN" dirty="0" smtClean="0"/>
              <a:t>Professionally applied.</a:t>
            </a:r>
          </a:p>
          <a:p>
            <a:pPr algn="just"/>
            <a:r>
              <a:rPr lang="en-IN" dirty="0" smtClean="0"/>
              <a:t>Based on duration of medicament:</a:t>
            </a:r>
          </a:p>
          <a:p>
            <a:pPr algn="just"/>
            <a:r>
              <a:rPr lang="en-IN" dirty="0" smtClean="0"/>
              <a:t>Sustained release – for less than 24 hrs.</a:t>
            </a:r>
          </a:p>
          <a:p>
            <a:pPr algn="just"/>
            <a:r>
              <a:rPr lang="en-IN" dirty="0" smtClean="0"/>
              <a:t>Controlled release – </a:t>
            </a:r>
            <a:r>
              <a:rPr lang="en-IN" dirty="0" err="1" smtClean="0"/>
              <a:t>atleast</a:t>
            </a:r>
            <a:r>
              <a:rPr lang="en-IN" dirty="0" smtClean="0"/>
              <a:t> 1-3 days.</a:t>
            </a:r>
            <a:endParaRPr lang="en-US"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Based on degradability:</a:t>
            </a:r>
          </a:p>
          <a:p>
            <a:pPr lvl="1" algn="just"/>
            <a:r>
              <a:rPr lang="en-IN" dirty="0" smtClean="0"/>
              <a:t>Non – biodegradable devices.</a:t>
            </a:r>
          </a:p>
          <a:p>
            <a:pPr lvl="1" algn="just"/>
            <a:r>
              <a:rPr lang="en-IN" dirty="0" smtClean="0"/>
              <a:t>Degradable devices.</a:t>
            </a:r>
          </a:p>
          <a:p>
            <a:pPr lvl="1" algn="just"/>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INDICATIONS: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Sites where inaccessible for SRP in deep pocket.</a:t>
            </a:r>
          </a:p>
          <a:p>
            <a:pPr algn="just"/>
            <a:r>
              <a:rPr lang="en-IN" dirty="0" smtClean="0"/>
              <a:t>In refractory </a:t>
            </a:r>
            <a:r>
              <a:rPr lang="en-IN" dirty="0" err="1" smtClean="0"/>
              <a:t>periodontitis</a:t>
            </a:r>
            <a:r>
              <a:rPr lang="en-IN" dirty="0" smtClean="0"/>
              <a:t>.</a:t>
            </a:r>
          </a:p>
          <a:p>
            <a:pPr algn="just"/>
            <a:r>
              <a:rPr lang="en-IN" dirty="0" smtClean="0"/>
              <a:t>Sites not responding following repeated SRP in localised pockets.</a:t>
            </a:r>
          </a:p>
          <a:p>
            <a:pPr algn="just"/>
            <a:r>
              <a:rPr lang="en-IN" dirty="0" smtClean="0"/>
              <a:t>As an alternative to antibiotics in acute periodontal abscess.</a:t>
            </a:r>
            <a:endParaRPr lang="en-US"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smtClean="0">
                <a:solidFill>
                  <a:srgbClr val="FFFF00"/>
                </a:solidFill>
              </a:rPr>
              <a:t>CONTRAINDICATIONS: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Pregnant &amp; lactating patients if drugs show harmful effect.</a:t>
            </a:r>
          </a:p>
          <a:p>
            <a:pPr algn="just"/>
            <a:r>
              <a:rPr lang="en-IN" dirty="0" smtClean="0"/>
              <a:t>Aggressive forms where systemic  antibiotics are more effective.</a:t>
            </a:r>
          </a:p>
          <a:p>
            <a:pPr algn="just"/>
            <a:r>
              <a:rPr lang="en-IN" dirty="0" smtClean="0"/>
              <a:t>In patients allergic to the components of LDD.</a:t>
            </a:r>
            <a:endParaRPr lang="en-US"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smtClean="0">
                <a:solidFill>
                  <a:srgbClr val="FFFF00"/>
                </a:solidFill>
              </a:rPr>
              <a:t>TETRACYCLINE:</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1</a:t>
            </a:r>
            <a:r>
              <a:rPr lang="en-IN" baseline="30000" dirty="0" smtClean="0"/>
              <a:t>st</a:t>
            </a:r>
            <a:r>
              <a:rPr lang="en-IN" dirty="0" smtClean="0"/>
              <a:t> available.</a:t>
            </a:r>
          </a:p>
          <a:p>
            <a:pPr algn="just"/>
            <a:r>
              <a:rPr lang="en-IN" dirty="0" smtClean="0"/>
              <a:t>Made of ethylene/ vinyl acetate copolymer </a:t>
            </a:r>
            <a:r>
              <a:rPr lang="en-IN" dirty="0" err="1" smtClean="0"/>
              <a:t>fiber</a:t>
            </a:r>
            <a:r>
              <a:rPr lang="en-IN" dirty="0" smtClean="0"/>
              <a:t> of D=0.5 mm, with 12.7mg/9 inches of tetracycline.</a:t>
            </a:r>
          </a:p>
          <a:p>
            <a:pPr algn="just"/>
            <a:r>
              <a:rPr lang="en-IN" dirty="0" smtClean="0"/>
              <a:t>It is marketed under the name </a:t>
            </a:r>
            <a:r>
              <a:rPr lang="en-IN" dirty="0" err="1" smtClean="0"/>
              <a:t>Actisite</a:t>
            </a:r>
            <a:r>
              <a:rPr lang="en-IN" dirty="0" smtClean="0"/>
              <a:t> &amp;  is approved by FDA.</a:t>
            </a:r>
          </a:p>
          <a:p>
            <a:pPr algn="just"/>
            <a:r>
              <a:rPr lang="en-IN" dirty="0" smtClean="0"/>
              <a:t>Safe, inert &amp; non-</a:t>
            </a:r>
            <a:r>
              <a:rPr lang="en-IN" dirty="0" err="1" smtClean="0"/>
              <a:t>resorbable</a:t>
            </a:r>
            <a:r>
              <a:rPr lang="en-IN" dirty="0" smtClean="0"/>
              <a:t> copolymer with 25% w/w tetracycline HCL.</a:t>
            </a:r>
            <a:endParaRPr lang="en-US"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Remains persistent in concentration &gt;1000</a:t>
            </a:r>
            <a:r>
              <a:rPr lang="el-GR" dirty="0" smtClean="0"/>
              <a:t>μ</a:t>
            </a:r>
            <a:r>
              <a:rPr lang="en-IN" dirty="0" smtClean="0"/>
              <a:t>g/ml for 10 days.</a:t>
            </a:r>
          </a:p>
          <a:p>
            <a:pPr algn="just"/>
            <a:r>
              <a:rPr lang="en-IN" dirty="0" smtClean="0"/>
              <a:t>Periodontal plus AB- recent </a:t>
            </a:r>
            <a:r>
              <a:rPr lang="en-IN" dirty="0" err="1" smtClean="0"/>
              <a:t>bioresorbable</a:t>
            </a:r>
            <a:r>
              <a:rPr lang="en-IN" dirty="0" smtClean="0"/>
              <a:t> (7 days) tetracycline </a:t>
            </a:r>
            <a:r>
              <a:rPr lang="en-IN" dirty="0" err="1" smtClean="0"/>
              <a:t>fibers</a:t>
            </a:r>
            <a:r>
              <a:rPr lang="en-IN" dirty="0" smtClean="0"/>
              <a:t> &amp; require single appointment.</a:t>
            </a:r>
          </a:p>
          <a:p>
            <a:pPr algn="just"/>
            <a:endParaRPr lang="en-US"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Newman et al has done a study on adjunctive tetracycline </a:t>
            </a:r>
            <a:r>
              <a:rPr lang="en-IN" dirty="0" err="1" smtClean="0"/>
              <a:t>fiber</a:t>
            </a:r>
            <a:r>
              <a:rPr lang="en-IN" dirty="0" smtClean="0"/>
              <a:t> therapy, they showed marked success of SRP in treating localised recurrent </a:t>
            </a:r>
            <a:r>
              <a:rPr lang="en-IN" dirty="0" err="1" smtClean="0"/>
              <a:t>periodontitis</a:t>
            </a:r>
            <a:r>
              <a:rPr lang="en-IN" dirty="0" smtClean="0"/>
              <a:t> in SPT.</a:t>
            </a:r>
          </a:p>
          <a:p>
            <a:pPr algn="just">
              <a:buNone/>
            </a:pPr>
            <a:r>
              <a:rPr lang="en-IN" dirty="0" smtClean="0"/>
              <a:t> </a:t>
            </a:r>
            <a:endParaRPr lang="en-US"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DOXYCYCLINE:</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ATRIDOX: FDA approved 10% </a:t>
            </a:r>
            <a:r>
              <a:rPr lang="en-IN" dirty="0" err="1" smtClean="0"/>
              <a:t>doxycycline</a:t>
            </a:r>
            <a:r>
              <a:rPr lang="en-IN" dirty="0" smtClean="0"/>
              <a:t> in gel form reaching </a:t>
            </a:r>
            <a:r>
              <a:rPr lang="en-IN" dirty="0" err="1" smtClean="0"/>
              <a:t>upto</a:t>
            </a:r>
            <a:r>
              <a:rPr lang="en-IN" dirty="0" smtClean="0"/>
              <a:t> 1500-2000 </a:t>
            </a:r>
            <a:r>
              <a:rPr lang="el-GR" dirty="0" smtClean="0"/>
              <a:t>μ</a:t>
            </a:r>
            <a:r>
              <a:rPr lang="en-IN" dirty="0" smtClean="0"/>
              <a:t>/ml in 2 hrs.</a:t>
            </a:r>
          </a:p>
          <a:p>
            <a:pPr algn="just"/>
            <a:r>
              <a:rPr lang="en-IN" dirty="0" smtClean="0"/>
              <a:t>Supplied as 2 syringes:</a:t>
            </a:r>
          </a:p>
          <a:p>
            <a:pPr algn="just"/>
            <a:r>
              <a:rPr lang="en-IN" dirty="0" smtClean="0"/>
              <a:t>One with 42.5mg </a:t>
            </a:r>
            <a:r>
              <a:rPr lang="en-IN" dirty="0" err="1" smtClean="0"/>
              <a:t>doxycycline</a:t>
            </a:r>
            <a:r>
              <a:rPr lang="en-IN" dirty="0" smtClean="0"/>
              <a:t>.</a:t>
            </a:r>
          </a:p>
          <a:p>
            <a:pPr algn="just"/>
            <a:r>
              <a:rPr lang="en-IN" dirty="0" smtClean="0"/>
              <a:t>Another 450 mg ATRI gel delivery system, a </a:t>
            </a:r>
            <a:r>
              <a:rPr lang="en-IN" dirty="0" err="1" smtClean="0"/>
              <a:t>flowable</a:t>
            </a:r>
            <a:r>
              <a:rPr lang="en-IN" dirty="0" smtClean="0"/>
              <a:t> polymer ( mix of 36.7% poly-DL-</a:t>
            </a:r>
            <a:r>
              <a:rPr lang="en-IN" dirty="0" err="1" smtClean="0"/>
              <a:t>lactide</a:t>
            </a:r>
            <a:r>
              <a:rPr lang="en-IN" dirty="0" smtClean="0"/>
              <a:t> dissolved in 63.3% N-methyl-2-pyrrolidone)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Based on mechanism of action:</a:t>
            </a:r>
          </a:p>
          <a:p>
            <a:pPr lvl="1" algn="just"/>
            <a:r>
              <a:rPr lang="en-IN" dirty="0" smtClean="0"/>
              <a:t>Inhibits cell wall synthesis:</a:t>
            </a:r>
          </a:p>
          <a:p>
            <a:pPr lvl="2" algn="just"/>
            <a:r>
              <a:rPr lang="en-IN" dirty="0" err="1" smtClean="0"/>
              <a:t>Pencillins</a:t>
            </a:r>
            <a:r>
              <a:rPr lang="en-IN" dirty="0" smtClean="0"/>
              <a:t> </a:t>
            </a:r>
          </a:p>
          <a:p>
            <a:pPr lvl="2" algn="just"/>
            <a:r>
              <a:rPr lang="en-IN" dirty="0" err="1" smtClean="0"/>
              <a:t>Cephalosporins</a:t>
            </a:r>
            <a:endParaRPr lang="en-IN" dirty="0" smtClean="0"/>
          </a:p>
          <a:p>
            <a:pPr lvl="2" algn="just"/>
            <a:r>
              <a:rPr lang="en-IN" dirty="0" err="1" smtClean="0"/>
              <a:t>Cycloserine</a:t>
            </a:r>
            <a:endParaRPr lang="en-IN" dirty="0" smtClean="0"/>
          </a:p>
          <a:p>
            <a:pPr lvl="2" algn="just"/>
            <a:r>
              <a:rPr lang="en-IN" dirty="0" err="1" smtClean="0"/>
              <a:t>Vancomycin</a:t>
            </a:r>
            <a:endParaRPr lang="en-IN" dirty="0" smtClean="0"/>
          </a:p>
          <a:p>
            <a:pPr lvl="2" algn="just"/>
            <a:r>
              <a:rPr lang="en-IN" dirty="0" err="1" smtClean="0"/>
              <a:t>Bacitracin</a:t>
            </a:r>
            <a:endParaRPr lang="en-IN" dirty="0" smtClean="0"/>
          </a:p>
          <a:p>
            <a:pPr lvl="2" algn="just"/>
            <a:endParaRPr lang="en-US"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The fillings of 2 syringes are mixed &amp; locally applied by placing  in periodontal pocket, that flows to bottom of the pocket, fills the gap between the tooth &amp;  gums.</a:t>
            </a:r>
          </a:p>
          <a:p>
            <a:pPr algn="just"/>
            <a:r>
              <a:rPr lang="en-IN" dirty="0" smtClean="0"/>
              <a:t>Gel hardens on contact with saliva to wax like consistency &amp; slowly released for 21 days.</a:t>
            </a:r>
          </a:p>
          <a:p>
            <a:pPr algn="just"/>
            <a:r>
              <a:rPr lang="en-IN" dirty="0" err="1" smtClean="0"/>
              <a:t>P.gingivalis</a:t>
            </a:r>
            <a:r>
              <a:rPr lang="en-IN" dirty="0" smtClean="0"/>
              <a:t>, </a:t>
            </a:r>
            <a:r>
              <a:rPr lang="en-IN" dirty="0" err="1" smtClean="0"/>
              <a:t>F.nucleatum</a:t>
            </a:r>
            <a:r>
              <a:rPr lang="en-IN" dirty="0" smtClean="0"/>
              <a:t> are also </a:t>
            </a:r>
            <a:r>
              <a:rPr lang="en-IN" dirty="0" err="1" smtClean="0"/>
              <a:t>suseptible</a:t>
            </a:r>
            <a:r>
              <a:rPr lang="en-IN" dirty="0" smtClean="0"/>
              <a:t> to </a:t>
            </a:r>
            <a:r>
              <a:rPr lang="en-IN" dirty="0" err="1" smtClean="0"/>
              <a:t>doxycycline</a:t>
            </a:r>
            <a:r>
              <a:rPr lang="en-IN" dirty="0" smtClean="0"/>
              <a:t> at concentration of 6</a:t>
            </a:r>
            <a:r>
              <a:rPr lang="el-GR" dirty="0" smtClean="0"/>
              <a:t>μ</a:t>
            </a:r>
            <a:r>
              <a:rPr lang="en-IN" dirty="0" smtClean="0"/>
              <a:t>g/L as per some studies.</a:t>
            </a: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SUBGINGIVAL MINOCYCLINE:</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Films, microspheres &amp; ointment forms.</a:t>
            </a:r>
          </a:p>
          <a:p>
            <a:pPr algn="just"/>
            <a:r>
              <a:rPr lang="en-IN" dirty="0" smtClean="0"/>
              <a:t>Film: ethyl cellulose film contains 30% of </a:t>
            </a:r>
            <a:r>
              <a:rPr lang="en-IN" dirty="0" err="1" smtClean="0"/>
              <a:t>minocycline</a:t>
            </a:r>
            <a:r>
              <a:rPr lang="en-IN" dirty="0" smtClean="0"/>
              <a:t>, cause complete elimination of pathogen in 14 days.</a:t>
            </a:r>
          </a:p>
          <a:p>
            <a:pPr algn="just"/>
            <a:r>
              <a:rPr lang="en-IN" dirty="0" smtClean="0"/>
              <a:t>Microspheres: ARESTIN an FDA approved sustained release form of 2% </a:t>
            </a:r>
            <a:r>
              <a:rPr lang="en-IN" dirty="0" err="1" smtClean="0"/>
              <a:t>minocycline</a:t>
            </a:r>
            <a:r>
              <a:rPr lang="en-IN" dirty="0" smtClean="0"/>
              <a:t> microspheres.</a:t>
            </a:r>
          </a:p>
          <a:p>
            <a:pPr algn="just"/>
            <a:r>
              <a:rPr lang="en-IN" dirty="0" smtClean="0"/>
              <a:t>Each syringe contain 4mg microspheres =1mg </a:t>
            </a:r>
            <a:r>
              <a:rPr lang="en-IN" dirty="0" err="1" smtClean="0"/>
              <a:t>minocycline</a:t>
            </a:r>
            <a:r>
              <a:rPr lang="en-IN" dirty="0" smtClean="0"/>
              <a:t>.</a:t>
            </a:r>
            <a:endParaRPr lang="en-US" dirty="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Once introduced </a:t>
            </a:r>
            <a:r>
              <a:rPr lang="en-IN" dirty="0" err="1" smtClean="0"/>
              <a:t>subgingivally</a:t>
            </a:r>
            <a:r>
              <a:rPr lang="en-IN" dirty="0" smtClean="0"/>
              <a:t>, they adheres to walls of pocket, polymer is </a:t>
            </a:r>
            <a:r>
              <a:rPr lang="en-IN" dirty="0" err="1" smtClean="0"/>
              <a:t>hydrolised</a:t>
            </a:r>
            <a:r>
              <a:rPr lang="en-IN" dirty="0" smtClean="0"/>
              <a:t> by GCF &amp; water filled channels are formed in microspheres providing encapsulated drug to be released.</a:t>
            </a:r>
          </a:p>
          <a:p>
            <a:pPr algn="just"/>
            <a:r>
              <a:rPr lang="en-IN" dirty="0" err="1" smtClean="0"/>
              <a:t>Minocycline</a:t>
            </a:r>
            <a:r>
              <a:rPr lang="en-IN" dirty="0" smtClean="0"/>
              <a:t> diffuses over 2 weeks &amp; end result is 340</a:t>
            </a:r>
            <a:r>
              <a:rPr lang="el-GR" dirty="0" smtClean="0"/>
              <a:t>μ</a:t>
            </a:r>
            <a:r>
              <a:rPr lang="en-IN" dirty="0" smtClean="0"/>
              <a:t>/ml attained in pocket.</a:t>
            </a:r>
          </a:p>
          <a:p>
            <a:pPr algn="just"/>
            <a:endParaRPr lang="en-US"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Advantage is ease of applying &amp; disadvantage is single use product.</a:t>
            </a:r>
          </a:p>
          <a:p>
            <a:pPr algn="just"/>
            <a:r>
              <a:rPr lang="en-IN" dirty="0" smtClean="0"/>
              <a:t>Ointment: </a:t>
            </a:r>
            <a:r>
              <a:rPr lang="en-IN" dirty="0" err="1" smtClean="0"/>
              <a:t>dentomycin</a:t>
            </a:r>
            <a:r>
              <a:rPr lang="en-IN" dirty="0" smtClean="0"/>
              <a:t>, </a:t>
            </a:r>
            <a:r>
              <a:rPr lang="en-IN" dirty="0" err="1" smtClean="0"/>
              <a:t>periocline</a:t>
            </a:r>
            <a:r>
              <a:rPr lang="en-IN" dirty="0" smtClean="0"/>
              <a:t> – 2% </a:t>
            </a:r>
            <a:r>
              <a:rPr lang="en-IN" dirty="0" err="1" smtClean="0"/>
              <a:t>minocycline</a:t>
            </a:r>
            <a:r>
              <a:rPr lang="en-IN" dirty="0" smtClean="0"/>
              <a:t> gel reaching 1300</a:t>
            </a:r>
            <a:r>
              <a:rPr lang="el-GR" dirty="0" smtClean="0"/>
              <a:t>μ</a:t>
            </a:r>
            <a:r>
              <a:rPr lang="en-IN" dirty="0" smtClean="0"/>
              <a:t>/ml in 1 hr &amp; reduced to 9</a:t>
            </a:r>
            <a:r>
              <a:rPr lang="el-GR" dirty="0" smtClean="0"/>
              <a:t>μ</a:t>
            </a:r>
            <a:r>
              <a:rPr lang="en-IN" dirty="0" smtClean="0"/>
              <a:t>/ml after 7hrs. </a:t>
            </a:r>
            <a:endParaRPr lang="en-US"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METRONIDAZOLE:</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err="1" smtClean="0"/>
              <a:t>Monotherapy</a:t>
            </a:r>
            <a:r>
              <a:rPr lang="en-IN" dirty="0" smtClean="0"/>
              <a:t> &amp; combinations.</a:t>
            </a:r>
          </a:p>
          <a:p>
            <a:pPr algn="just"/>
            <a:r>
              <a:rPr lang="en-IN" dirty="0" smtClean="0"/>
              <a:t>Gingivitis, ANUG, chronic </a:t>
            </a:r>
            <a:r>
              <a:rPr lang="en-IN" dirty="0" err="1" smtClean="0"/>
              <a:t>periodontitis</a:t>
            </a:r>
            <a:r>
              <a:rPr lang="en-IN" dirty="0" smtClean="0"/>
              <a:t>, aggressive </a:t>
            </a:r>
            <a:r>
              <a:rPr lang="en-IN" dirty="0" err="1" smtClean="0"/>
              <a:t>periodontitis</a:t>
            </a:r>
            <a:r>
              <a:rPr lang="en-IN" dirty="0" smtClean="0"/>
              <a:t>.</a:t>
            </a:r>
          </a:p>
          <a:p>
            <a:pPr algn="just"/>
            <a:r>
              <a:rPr lang="en-IN" dirty="0" smtClean="0"/>
              <a:t>ELYZOL:</a:t>
            </a:r>
          </a:p>
          <a:p>
            <a:pPr algn="just"/>
            <a:r>
              <a:rPr lang="en-IN" dirty="0" smtClean="0"/>
              <a:t>Oil based gel form – 25%.</a:t>
            </a:r>
          </a:p>
          <a:p>
            <a:pPr algn="just"/>
            <a:r>
              <a:rPr lang="en-IN" dirty="0" smtClean="0"/>
              <a:t>After applying gel acquire flow &amp; fills pocket.</a:t>
            </a:r>
          </a:p>
          <a:p>
            <a:pPr algn="just"/>
            <a:r>
              <a:rPr lang="en-IN" dirty="0" smtClean="0"/>
              <a:t>Highly effective for </a:t>
            </a:r>
            <a:r>
              <a:rPr lang="en-IN" dirty="0" err="1" smtClean="0"/>
              <a:t>atleast</a:t>
            </a:r>
            <a:r>
              <a:rPr lang="en-IN" dirty="0" smtClean="0"/>
              <a:t> 8 hrs at concentration &gt;100</a:t>
            </a:r>
            <a:r>
              <a:rPr lang="el-GR" dirty="0" smtClean="0"/>
              <a:t>μ</a:t>
            </a:r>
            <a:r>
              <a:rPr lang="en-IN" dirty="0" smtClean="0"/>
              <a:t>l/ml &amp; 1</a:t>
            </a:r>
            <a:r>
              <a:rPr lang="el-GR" dirty="0" smtClean="0"/>
              <a:t>μ</a:t>
            </a:r>
            <a:r>
              <a:rPr lang="en-IN" dirty="0" smtClean="0"/>
              <a:t>l/ml after 36 hrs.</a:t>
            </a:r>
            <a:endParaRPr lang="en-US"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Gel is applied twice a week for 14 days, dosage depends on number of the teeth.</a:t>
            </a:r>
          </a:p>
          <a:p>
            <a:pPr algn="just"/>
            <a:r>
              <a:rPr lang="en-IN" dirty="0" smtClean="0"/>
              <a:t>For 6-8 teeth, 0.3 g gel is used.</a:t>
            </a:r>
            <a:endParaRPr lang="en-US" dirty="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SUBGINGIVAL CHLORHEXIDINE:</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Commonly used mouth rinse.</a:t>
            </a:r>
          </a:p>
          <a:p>
            <a:pPr algn="just"/>
            <a:r>
              <a:rPr lang="en-IN" dirty="0" smtClean="0"/>
              <a:t>Reduces pellicle formation, alters attachment of bacteria to the tooth.</a:t>
            </a:r>
          </a:p>
          <a:p>
            <a:pPr algn="just"/>
            <a:r>
              <a:rPr lang="en-IN" dirty="0" smtClean="0"/>
              <a:t>Exhibits high </a:t>
            </a:r>
            <a:r>
              <a:rPr lang="en-IN" dirty="0" err="1" smtClean="0"/>
              <a:t>substantivity</a:t>
            </a:r>
            <a:r>
              <a:rPr lang="en-IN" dirty="0" smtClean="0"/>
              <a:t> being cationic in nature.</a:t>
            </a:r>
          </a:p>
          <a:p>
            <a:pPr algn="just"/>
            <a:r>
              <a:rPr lang="en-IN" dirty="0" smtClean="0"/>
              <a:t>Mouth rinses, gels, varnishes, chip. </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IN" dirty="0" smtClean="0"/>
              <a:t>             Positively charged CHX bind to cell surface</a:t>
            </a:r>
          </a:p>
          <a:p>
            <a:pPr algn="just">
              <a:buNone/>
            </a:pPr>
            <a:endParaRPr lang="en-IN" dirty="0" smtClean="0"/>
          </a:p>
          <a:p>
            <a:pPr algn="just">
              <a:buNone/>
            </a:pPr>
            <a:r>
              <a:rPr lang="en-IN" dirty="0" smtClean="0"/>
              <a:t>                               disrupts &amp; enter cell </a:t>
            </a:r>
          </a:p>
          <a:p>
            <a:pPr algn="just"/>
            <a:endParaRPr lang="en-IN" dirty="0" smtClean="0"/>
          </a:p>
          <a:p>
            <a:pPr algn="just">
              <a:buNone/>
            </a:pPr>
            <a:r>
              <a:rPr lang="en-IN" dirty="0" smtClean="0"/>
              <a:t>                  disrupt cytoplasm &amp; drifts out of cell </a:t>
            </a:r>
          </a:p>
          <a:p>
            <a:pPr algn="just"/>
            <a:endParaRPr lang="en-IN" dirty="0" smtClean="0"/>
          </a:p>
          <a:p>
            <a:pPr algn="just">
              <a:buNone/>
            </a:pPr>
            <a:r>
              <a:rPr lang="en-IN" dirty="0" smtClean="0"/>
              <a:t>                                           death</a:t>
            </a:r>
            <a:endParaRPr lang="en-US" dirty="0"/>
          </a:p>
        </p:txBody>
      </p:sp>
      <p:cxnSp>
        <p:nvCxnSpPr>
          <p:cNvPr id="5" name="Straight Arrow Connector 4"/>
          <p:cNvCxnSpPr/>
          <p:nvPr/>
        </p:nvCxnSpPr>
        <p:spPr>
          <a:xfrm rot="5400000">
            <a:off x="4229100" y="30099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4229894" y="392350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4229100" y="4991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b="1" dirty="0" err="1" smtClean="0"/>
              <a:t>Periochip</a:t>
            </a:r>
            <a:r>
              <a:rPr lang="en-IN" dirty="0" smtClean="0"/>
              <a:t>:</a:t>
            </a:r>
          </a:p>
          <a:p>
            <a:pPr algn="just"/>
            <a:r>
              <a:rPr lang="en-IN" dirty="0" smtClean="0"/>
              <a:t>1</a:t>
            </a:r>
            <a:r>
              <a:rPr lang="en-IN" baseline="30000" dirty="0" smtClean="0"/>
              <a:t>st</a:t>
            </a:r>
            <a:r>
              <a:rPr lang="en-IN" dirty="0" smtClean="0"/>
              <a:t> launched in US dental market in 1998.</a:t>
            </a:r>
          </a:p>
          <a:p>
            <a:pPr algn="just"/>
            <a:r>
              <a:rPr lang="en-IN" dirty="0" smtClean="0"/>
              <a:t>Wt – 7.4 mg, stored at 20-28 degrees.</a:t>
            </a:r>
          </a:p>
          <a:p>
            <a:pPr algn="just"/>
            <a:r>
              <a:rPr lang="en-IN" dirty="0" smtClean="0"/>
              <a:t>Later room temperature chips are introduced with longer shelf life (2yrs).</a:t>
            </a:r>
          </a:p>
          <a:p>
            <a:pPr algn="just"/>
            <a:endParaRPr lang="en-US" dirty="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Orange brown coloured biodegradable, rectangular chip – 2.5 mg of CHX released in biphasic manner initially x- 40 % in 24 hrs.</a:t>
            </a:r>
          </a:p>
          <a:p>
            <a:pPr algn="just"/>
            <a:r>
              <a:rPr lang="en-IN" dirty="0" smtClean="0"/>
              <a:t>Remaining in 7-10 days span.</a:t>
            </a:r>
          </a:p>
          <a:p>
            <a:pPr algn="just"/>
            <a:r>
              <a:rPr lang="en-IN" dirty="0" smtClean="0"/>
              <a:t>Polymer is made of 3.4 mg cross-linked hydrolysed </a:t>
            </a:r>
            <a:r>
              <a:rPr lang="en-IN" dirty="0" err="1" smtClean="0"/>
              <a:t>gelatin</a:t>
            </a:r>
            <a:r>
              <a:rPr lang="en-IN" dirty="0" smtClean="0"/>
              <a:t>, 0.5 mg </a:t>
            </a:r>
            <a:r>
              <a:rPr lang="en-IN" dirty="0" err="1" smtClean="0"/>
              <a:t>gelatin</a:t>
            </a:r>
            <a:r>
              <a:rPr lang="en-IN" dirty="0" smtClean="0"/>
              <a:t>, 0.96 mg purified water, 2.5mg CHX.</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Cause leakage from cell membranes:</a:t>
            </a:r>
          </a:p>
          <a:p>
            <a:pPr lvl="1" algn="just"/>
            <a:r>
              <a:rPr lang="en-IN" dirty="0" smtClean="0"/>
              <a:t>Polypeptides</a:t>
            </a:r>
          </a:p>
          <a:p>
            <a:pPr lvl="1" algn="just"/>
            <a:r>
              <a:rPr lang="en-IN" dirty="0" err="1" smtClean="0"/>
              <a:t>Polyenes</a:t>
            </a:r>
            <a:endParaRPr lang="en-IN" dirty="0" smtClean="0"/>
          </a:p>
          <a:p>
            <a:pPr algn="just"/>
            <a:r>
              <a:rPr lang="en-IN" dirty="0" smtClean="0"/>
              <a:t>Inhibit protein synthesis:</a:t>
            </a:r>
          </a:p>
          <a:p>
            <a:pPr lvl="1" algn="just"/>
            <a:r>
              <a:rPr lang="en-IN" dirty="0" err="1" smtClean="0"/>
              <a:t>Tetracyclins</a:t>
            </a:r>
            <a:r>
              <a:rPr lang="en-IN" dirty="0" smtClean="0"/>
              <a:t>                            -</a:t>
            </a:r>
            <a:r>
              <a:rPr lang="en-IN" dirty="0" err="1" smtClean="0"/>
              <a:t>Clindamycin</a:t>
            </a:r>
            <a:r>
              <a:rPr lang="en-IN" dirty="0" smtClean="0"/>
              <a:t>  </a:t>
            </a:r>
          </a:p>
          <a:p>
            <a:pPr lvl="1" algn="just"/>
            <a:r>
              <a:rPr lang="en-IN" dirty="0" err="1" smtClean="0"/>
              <a:t>Chloramphenicol</a:t>
            </a:r>
            <a:r>
              <a:rPr lang="en-IN" dirty="0" smtClean="0"/>
              <a:t>                  -</a:t>
            </a:r>
            <a:r>
              <a:rPr lang="en-IN" dirty="0" err="1" smtClean="0"/>
              <a:t>Linezolid</a:t>
            </a:r>
            <a:endParaRPr lang="en-IN" dirty="0" smtClean="0"/>
          </a:p>
          <a:p>
            <a:pPr lvl="1" algn="just"/>
            <a:r>
              <a:rPr lang="en-IN" dirty="0" smtClean="0"/>
              <a:t>Erythromycin </a:t>
            </a:r>
            <a:endParaRPr lang="en-US"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a:p>
        </p:txBody>
      </p:sp>
      <p:sp>
        <p:nvSpPr>
          <p:cNvPr id="3" name="Content Placeholder 2"/>
          <p:cNvSpPr>
            <a:spLocks noGrp="1"/>
          </p:cNvSpPr>
          <p:nvPr>
            <p:ph idx="1"/>
          </p:nvPr>
        </p:nvSpPr>
        <p:spPr/>
        <p:txBody>
          <a:bodyPr/>
          <a:lstStyle/>
          <a:p>
            <a:pPr algn="just"/>
            <a:r>
              <a:rPr lang="en-IN" dirty="0" smtClean="0"/>
              <a:t>After placing in pocket, its antiseptic property kills microbes slowly.</a:t>
            </a:r>
          </a:p>
          <a:p>
            <a:pPr algn="just"/>
            <a:r>
              <a:rPr lang="en-IN" b="1" dirty="0" err="1" smtClean="0"/>
              <a:t>Periocol</a:t>
            </a:r>
            <a:r>
              <a:rPr lang="en-IN" b="1" dirty="0" smtClean="0"/>
              <a:t>-C</a:t>
            </a:r>
            <a:r>
              <a:rPr lang="en-IN" dirty="0" smtClean="0"/>
              <a:t>- a orange brown rectangular.</a:t>
            </a:r>
          </a:p>
          <a:p>
            <a:pPr algn="just"/>
            <a:r>
              <a:rPr lang="en-IN" dirty="0" smtClean="0"/>
              <a:t>One end rounded for insertion into pocket.</a:t>
            </a:r>
          </a:p>
          <a:p>
            <a:pPr algn="just"/>
            <a:r>
              <a:rPr lang="en-IN" dirty="0" smtClean="0"/>
              <a:t>Prepared by incorporating 2.5mg CHX from 20%  solution in type1 biodegradable collagen membrane from fish. </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In 24 hrs – 40-45% CHX is released,</a:t>
            </a:r>
          </a:p>
          <a:p>
            <a:pPr algn="just"/>
            <a:r>
              <a:rPr lang="en-IN" dirty="0" smtClean="0"/>
              <a:t>Rectilinear mode for 7-8 days.</a:t>
            </a:r>
          </a:p>
          <a:p>
            <a:pPr algn="just"/>
            <a:r>
              <a:rPr lang="en-IN" dirty="0" smtClean="0"/>
              <a:t>Described as initial burst effect due to diffusion of CHX from LDD system, followed by release due to enzymatic degradation.</a:t>
            </a:r>
          </a:p>
          <a:p>
            <a:pPr algn="just"/>
            <a:r>
              <a:rPr lang="en-IN" dirty="0" err="1" smtClean="0"/>
              <a:t>Chlosite</a:t>
            </a:r>
            <a:r>
              <a:rPr lang="en-IN" dirty="0" smtClean="0"/>
              <a:t> : 1.5 % CHX gel, </a:t>
            </a:r>
            <a:r>
              <a:rPr lang="en-IN" dirty="0" err="1" smtClean="0"/>
              <a:t>xanthan</a:t>
            </a:r>
            <a:r>
              <a:rPr lang="en-IN" dirty="0" smtClean="0"/>
              <a:t> based preparation.</a:t>
            </a:r>
            <a:endParaRPr lang="en-US"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Other LDD systems:</a:t>
            </a:r>
          </a:p>
          <a:p>
            <a:pPr algn="just"/>
            <a:r>
              <a:rPr lang="en-IN" dirty="0" err="1" smtClean="0"/>
              <a:t>Clarithromycin</a:t>
            </a:r>
            <a:r>
              <a:rPr lang="en-IN" dirty="0" smtClean="0"/>
              <a:t> gel – </a:t>
            </a:r>
            <a:r>
              <a:rPr lang="en-IN" dirty="0" err="1" smtClean="0"/>
              <a:t>subgingival</a:t>
            </a:r>
            <a:r>
              <a:rPr lang="en-IN" dirty="0" smtClean="0"/>
              <a:t> delivery-0.5%</a:t>
            </a:r>
          </a:p>
          <a:p>
            <a:pPr algn="just"/>
            <a:r>
              <a:rPr lang="en-IN" dirty="0" smtClean="0"/>
              <a:t>Herbal products : aloe </a:t>
            </a:r>
            <a:r>
              <a:rPr lang="en-IN" dirty="0" err="1" smtClean="0"/>
              <a:t>vera</a:t>
            </a:r>
            <a:r>
              <a:rPr lang="en-IN" dirty="0" smtClean="0"/>
              <a:t>, </a:t>
            </a:r>
            <a:r>
              <a:rPr lang="en-IN" dirty="0" err="1" smtClean="0"/>
              <a:t>neem</a:t>
            </a:r>
            <a:r>
              <a:rPr lang="en-IN" dirty="0" smtClean="0"/>
              <a:t>, </a:t>
            </a:r>
            <a:r>
              <a:rPr lang="en-IN" dirty="0" err="1" smtClean="0"/>
              <a:t>tulsi</a:t>
            </a:r>
            <a:r>
              <a:rPr lang="en-IN" dirty="0" smtClean="0"/>
              <a:t>, </a:t>
            </a:r>
            <a:r>
              <a:rPr lang="en-IN" dirty="0" err="1" smtClean="0"/>
              <a:t>proposil</a:t>
            </a:r>
            <a:r>
              <a:rPr lang="en-IN" dirty="0" smtClean="0"/>
              <a:t>, cocoa husk, pomegranate, cranberry.</a:t>
            </a:r>
          </a:p>
          <a:p>
            <a:pPr algn="just"/>
            <a:r>
              <a:rPr lang="en-IN" dirty="0" smtClean="0"/>
              <a:t>Colloidal drug carriers: micelles, emulsions, </a:t>
            </a:r>
            <a:r>
              <a:rPr lang="en-IN" dirty="0" err="1" smtClean="0"/>
              <a:t>liposomes</a:t>
            </a:r>
            <a:r>
              <a:rPr lang="en-IN" dirty="0" smtClean="0"/>
              <a:t>, </a:t>
            </a:r>
            <a:r>
              <a:rPr lang="en-IN" dirty="0" err="1" smtClean="0"/>
              <a:t>nano-particales</a:t>
            </a:r>
            <a:r>
              <a:rPr lang="en-IN" dirty="0" smtClean="0"/>
              <a:t>.</a:t>
            </a:r>
          </a:p>
          <a:p>
            <a:pPr algn="just"/>
            <a:r>
              <a:rPr lang="en-IN" dirty="0" smtClean="0"/>
              <a:t>PT-01 – </a:t>
            </a:r>
            <a:r>
              <a:rPr lang="en-IN" dirty="0" err="1" smtClean="0"/>
              <a:t>subgingival</a:t>
            </a:r>
            <a:r>
              <a:rPr lang="en-IN" dirty="0" smtClean="0"/>
              <a:t> delivery of </a:t>
            </a:r>
            <a:r>
              <a:rPr lang="en-IN" dirty="0" err="1" smtClean="0"/>
              <a:t>ofloxacin</a:t>
            </a:r>
            <a:r>
              <a:rPr lang="en-IN" dirty="0" smtClean="0"/>
              <a:t>.</a:t>
            </a:r>
          </a:p>
          <a:p>
            <a:pPr algn="just"/>
            <a:endParaRPr lang="en-US"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ADVANTAGES OF LDD:</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Maintain optimal concentrations for prolonged time, without side effects.</a:t>
            </a:r>
          </a:p>
          <a:p>
            <a:pPr algn="just"/>
            <a:r>
              <a:rPr lang="en-IN" dirty="0" smtClean="0"/>
              <a:t>Patient compliance better than systemic antibiotic therapy.</a:t>
            </a:r>
          </a:p>
          <a:p>
            <a:pPr algn="just"/>
            <a:r>
              <a:rPr lang="en-IN" dirty="0" err="1" smtClean="0"/>
              <a:t>subgingival</a:t>
            </a:r>
            <a:r>
              <a:rPr lang="en-IN" dirty="0" smtClean="0"/>
              <a:t> antibiotic levels is 100 times greater than systemic therapy.</a:t>
            </a:r>
          </a:p>
          <a:p>
            <a:pPr algn="just"/>
            <a:endParaRPr lang="en-US" dirty="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Antibiotic resistance &amp; super infections are not seen.</a:t>
            </a:r>
          </a:p>
          <a:p>
            <a:pPr algn="just"/>
            <a:r>
              <a:rPr lang="en-IN" dirty="0" smtClean="0"/>
              <a:t>As part of home self care LDD can be applied by patient.</a:t>
            </a:r>
            <a:endParaRPr lang="en-US" dirty="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DISADVANTAGES: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Time consuming &amp; labour.</a:t>
            </a:r>
          </a:p>
          <a:p>
            <a:pPr algn="just"/>
            <a:r>
              <a:rPr lang="en-IN" dirty="0" smtClean="0"/>
              <a:t>In areas adjacent to tongue, tonsils, </a:t>
            </a:r>
            <a:r>
              <a:rPr lang="en-IN" dirty="0" err="1" smtClean="0"/>
              <a:t>buccal</a:t>
            </a:r>
            <a:r>
              <a:rPr lang="en-IN" dirty="0" smtClean="0"/>
              <a:t> mucosa LDD may not be effective due to </a:t>
            </a:r>
            <a:r>
              <a:rPr lang="en-IN" dirty="0" err="1" smtClean="0"/>
              <a:t>reinfection</a:t>
            </a:r>
            <a:r>
              <a:rPr lang="en-IN" dirty="0" smtClean="0"/>
              <a:t>.</a:t>
            </a:r>
          </a:p>
          <a:p>
            <a:pPr algn="just"/>
            <a:r>
              <a:rPr lang="en-IN" dirty="0" smtClean="0"/>
              <a:t>Inaccessible areas cannot be dealt.</a:t>
            </a: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FAILURES OF ANTIBIOTIC THERAPY:</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Improper selection of drug, dose, route, duration of treatment.</a:t>
            </a:r>
          </a:p>
          <a:p>
            <a:pPr algn="just"/>
            <a:r>
              <a:rPr lang="en-IN" dirty="0" smtClean="0"/>
              <a:t>Treatment started too late.</a:t>
            </a:r>
          </a:p>
          <a:p>
            <a:pPr algn="just"/>
            <a:r>
              <a:rPr lang="en-IN" dirty="0" smtClean="0"/>
              <a:t>Adjunct measures are not taken.</a:t>
            </a:r>
          </a:p>
          <a:p>
            <a:pPr algn="just"/>
            <a:r>
              <a:rPr lang="en-IN" dirty="0" smtClean="0"/>
              <a:t>Poor host defence.</a:t>
            </a:r>
          </a:p>
          <a:p>
            <a:pPr algn="just"/>
            <a:r>
              <a:rPr lang="en-IN" dirty="0" smtClean="0"/>
              <a:t>Ineffective organisms as barriers.</a:t>
            </a:r>
            <a:endParaRPr lang="en-US"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REFERENCES: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Essentials of pharmacology for dentistry – KD </a:t>
            </a:r>
            <a:r>
              <a:rPr lang="en-IN" dirty="0" err="1" smtClean="0"/>
              <a:t>Tripati</a:t>
            </a:r>
            <a:r>
              <a:rPr lang="en-IN" dirty="0" smtClean="0"/>
              <a:t> 2</a:t>
            </a:r>
            <a:r>
              <a:rPr lang="en-IN" baseline="30000" dirty="0" smtClean="0"/>
              <a:t>nd</a:t>
            </a:r>
            <a:r>
              <a:rPr lang="en-IN" dirty="0" smtClean="0"/>
              <a:t> ed.</a:t>
            </a:r>
          </a:p>
          <a:p>
            <a:pPr algn="just"/>
            <a:r>
              <a:rPr lang="en-IN" dirty="0" err="1" smtClean="0"/>
              <a:t>Carranzas</a:t>
            </a:r>
            <a:r>
              <a:rPr lang="en-IN" dirty="0" smtClean="0"/>
              <a:t> clinical </a:t>
            </a:r>
            <a:r>
              <a:rPr lang="en-IN" dirty="0" err="1" smtClean="0"/>
              <a:t>periodontology</a:t>
            </a:r>
            <a:r>
              <a:rPr lang="en-IN" dirty="0" smtClean="0"/>
              <a:t> – 11</a:t>
            </a:r>
            <a:r>
              <a:rPr lang="en-IN" baseline="30000" dirty="0" smtClean="0"/>
              <a:t>th</a:t>
            </a:r>
            <a:r>
              <a:rPr lang="en-IN" dirty="0" smtClean="0"/>
              <a:t> ed.</a:t>
            </a:r>
          </a:p>
          <a:p>
            <a:pPr algn="just"/>
            <a:r>
              <a:rPr lang="en-IN" dirty="0" smtClean="0"/>
              <a:t>Antibiotics in </a:t>
            </a:r>
            <a:r>
              <a:rPr lang="en-IN" dirty="0" err="1" smtClean="0"/>
              <a:t>Periodontics</a:t>
            </a:r>
            <a:r>
              <a:rPr lang="en-IN" dirty="0" smtClean="0"/>
              <a:t>: Right or Wrong ? </a:t>
            </a:r>
            <a:r>
              <a:rPr lang="en-IN" dirty="0" err="1" smtClean="0"/>
              <a:t>Arie</a:t>
            </a:r>
            <a:r>
              <a:rPr lang="en-IN" dirty="0" smtClean="0"/>
              <a:t> J Van </a:t>
            </a:r>
            <a:r>
              <a:rPr lang="en-IN" dirty="0" err="1" smtClean="0"/>
              <a:t>Winkelhofs</a:t>
            </a:r>
            <a:r>
              <a:rPr lang="en-IN" dirty="0" smtClean="0"/>
              <a:t> and Edwin </a:t>
            </a:r>
            <a:r>
              <a:rPr lang="en-IN" dirty="0" err="1" smtClean="0"/>
              <a:t>G.Winkel</a:t>
            </a:r>
            <a:r>
              <a:rPr lang="en-IN" dirty="0" smtClean="0"/>
              <a:t> : J </a:t>
            </a:r>
            <a:r>
              <a:rPr lang="en-IN" dirty="0" err="1" smtClean="0"/>
              <a:t>Periodontol</a:t>
            </a:r>
            <a:r>
              <a:rPr lang="en-IN" dirty="0" smtClean="0"/>
              <a:t> October 2009.</a:t>
            </a: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Position Paper Systemic Antibiotic in </a:t>
            </a:r>
            <a:r>
              <a:rPr lang="en-IN" dirty="0" err="1" smtClean="0"/>
              <a:t>Periodontic</a:t>
            </a:r>
            <a:r>
              <a:rPr lang="en-IN" dirty="0" smtClean="0"/>
              <a:t> Research Science and Therapy Committee :                    J </a:t>
            </a:r>
            <a:r>
              <a:rPr lang="en-IN" dirty="0" err="1" smtClean="0"/>
              <a:t>Periodontol</a:t>
            </a:r>
            <a:r>
              <a:rPr lang="en-IN" dirty="0" smtClean="0"/>
              <a:t> November 2004.</a:t>
            </a:r>
          </a:p>
          <a:p>
            <a:pPr algn="just"/>
            <a:r>
              <a:rPr lang="en-IN" dirty="0" smtClean="0"/>
              <a:t>Topical &amp; Systemic antibiotics in the </a:t>
            </a:r>
            <a:r>
              <a:rPr lang="en-IN" dirty="0" err="1" smtClean="0"/>
              <a:t>managment</a:t>
            </a:r>
            <a:r>
              <a:rPr lang="en-IN" dirty="0" smtClean="0"/>
              <a:t> of  periodontal diseases – </a:t>
            </a:r>
            <a:r>
              <a:rPr lang="en-IN" dirty="0" err="1" smtClean="0"/>
              <a:t>A.Mombelli</a:t>
            </a:r>
            <a:r>
              <a:rPr lang="en-IN" dirty="0" smtClean="0"/>
              <a:t> G, </a:t>
            </a:r>
            <a:r>
              <a:rPr lang="en-IN" dirty="0" err="1" smtClean="0"/>
              <a:t>Lakshman</a:t>
            </a:r>
            <a:r>
              <a:rPr lang="en-IN" dirty="0" smtClean="0"/>
              <a:t> P S, International Dental Journal 2004 Vol.54/No.1. </a:t>
            </a:r>
            <a:endParaRPr lang="en-US" dirty="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Antibiotics in the Treatment of Human Periodontal Diseases – Robert J </a:t>
            </a:r>
            <a:r>
              <a:rPr lang="en-IN" dirty="0" err="1" smtClean="0"/>
              <a:t>Genco</a:t>
            </a:r>
            <a:r>
              <a:rPr lang="en-IN" dirty="0" smtClean="0"/>
              <a:t> : J </a:t>
            </a:r>
            <a:r>
              <a:rPr lang="en-IN" dirty="0" err="1" smtClean="0"/>
              <a:t>Periodontol</a:t>
            </a:r>
            <a:r>
              <a:rPr lang="en-IN" dirty="0" smtClean="0"/>
              <a:t> September, 1981, Vol.52,No.9.</a:t>
            </a:r>
          </a:p>
          <a:p>
            <a:pPr algn="just"/>
            <a:r>
              <a:rPr lang="en-IN" dirty="0" smtClean="0"/>
              <a:t>Local Drug Delivery in </a:t>
            </a:r>
            <a:r>
              <a:rPr lang="en-IN" dirty="0" err="1" smtClean="0"/>
              <a:t>Periodontics</a:t>
            </a:r>
            <a:r>
              <a:rPr lang="en-IN" dirty="0" smtClean="0"/>
              <a:t> : A Strategic Intervention – Dr. </a:t>
            </a:r>
            <a:r>
              <a:rPr lang="en-IN" dirty="0" err="1" smtClean="0"/>
              <a:t>Vidya</a:t>
            </a:r>
            <a:r>
              <a:rPr lang="en-IN" dirty="0" smtClean="0"/>
              <a:t> D, </a:t>
            </a:r>
            <a:r>
              <a:rPr lang="en-IN" dirty="0" err="1" smtClean="0"/>
              <a:t>Dr.Shubhrav</a:t>
            </a:r>
            <a:r>
              <a:rPr lang="en-IN" dirty="0" smtClean="0"/>
              <a:t> V, Dr. </a:t>
            </a:r>
            <a:r>
              <a:rPr lang="en-IN" dirty="0" err="1" smtClean="0"/>
              <a:t>Aakriti</a:t>
            </a:r>
            <a:r>
              <a:rPr lang="en-IN" dirty="0" smtClean="0"/>
              <a:t> M, Dr. </a:t>
            </a:r>
            <a:r>
              <a:rPr lang="en-IN" dirty="0" err="1" smtClean="0"/>
              <a:t>Mehak</a:t>
            </a:r>
            <a:r>
              <a:rPr lang="en-IN" dirty="0" smtClean="0"/>
              <a:t> C. </a:t>
            </a:r>
            <a:r>
              <a:rPr lang="en-IN" dirty="0" err="1" smtClean="0"/>
              <a:t>Int</a:t>
            </a:r>
            <a:r>
              <a:rPr lang="en-IN" dirty="0" smtClean="0"/>
              <a:t> J </a:t>
            </a:r>
            <a:r>
              <a:rPr lang="en-IN" dirty="0" err="1" smtClean="0"/>
              <a:t>Pharm</a:t>
            </a:r>
            <a:r>
              <a:rPr lang="en-IN" dirty="0" smtClean="0"/>
              <a:t> </a:t>
            </a:r>
            <a:r>
              <a:rPr lang="en-IN" dirty="0" err="1" smtClean="0"/>
              <a:t>Pharm</a:t>
            </a:r>
            <a:r>
              <a:rPr lang="en-IN" dirty="0" smtClean="0"/>
              <a:t> </a:t>
            </a:r>
            <a:r>
              <a:rPr lang="en-IN" dirty="0" err="1" smtClean="0"/>
              <a:t>Sci</a:t>
            </a:r>
            <a:r>
              <a:rPr lang="en-IN" dirty="0" smtClean="0"/>
              <a:t>, </a:t>
            </a:r>
            <a:r>
              <a:rPr lang="en-IN" dirty="0" err="1" smtClean="0"/>
              <a:t>Vol</a:t>
            </a:r>
            <a:r>
              <a:rPr lang="en-IN" dirty="0" smtClean="0"/>
              <a:t> 4, Issue 4, 2012.</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0549" y="1600200"/>
            <a:ext cx="7860890" cy="1956619"/>
          </a:xfrm>
        </p:spPr>
        <p:txBody>
          <a:bodyPr/>
          <a:lstStyle/>
          <a:p>
            <a:r>
              <a:rPr lang="en-IN" sz="8800" b="1" dirty="0" smtClean="0">
                <a:solidFill>
                  <a:srgbClr val="FFFF00"/>
                </a:solidFill>
              </a:rPr>
              <a:t>ANTIBIOTICS</a:t>
            </a:r>
            <a:endParaRPr lang="en-US" sz="8800" b="1" dirty="0">
              <a:solidFill>
                <a:srgbClr val="FFFF00"/>
              </a:solidFill>
            </a:endParaRPr>
          </a:p>
        </p:txBody>
      </p:sp>
      <p:sp>
        <p:nvSpPr>
          <p:cNvPr id="3" name="Subtitle 2"/>
          <p:cNvSpPr>
            <a:spLocks noGrp="1"/>
          </p:cNvSpPr>
          <p:nvPr>
            <p:ph type="subTitle" idx="1"/>
          </p:nvPr>
        </p:nvSpPr>
        <p:spPr>
          <a:xfrm>
            <a:off x="722673" y="3505200"/>
            <a:ext cx="7853515" cy="1752600"/>
          </a:xfrm>
        </p:spPr>
        <p:txBody>
          <a:bodyPr>
            <a:normAutofit fontScale="77500" lnSpcReduction="20000"/>
          </a:bodyPr>
          <a:lstStyle/>
          <a:p>
            <a:r>
              <a:rPr lang="en-IN" dirty="0" smtClean="0">
                <a:solidFill>
                  <a:schemeClr val="tx2">
                    <a:lumMod val="60000"/>
                    <a:lumOff val="40000"/>
                  </a:schemeClr>
                </a:solidFill>
              </a:rPr>
              <a:t>      GUIDED BY  :                                                                   Presented by:</a:t>
            </a:r>
          </a:p>
          <a:p>
            <a:r>
              <a:rPr lang="en-IN" dirty="0" smtClean="0">
                <a:solidFill>
                  <a:schemeClr val="tx2">
                    <a:lumMod val="60000"/>
                    <a:lumOff val="40000"/>
                  </a:schemeClr>
                </a:solidFill>
              </a:rPr>
              <a:t>     DR.P.SURESH                                                                             K.LATHA</a:t>
            </a:r>
          </a:p>
          <a:p>
            <a:r>
              <a:rPr lang="en-IN" dirty="0" smtClean="0">
                <a:solidFill>
                  <a:schemeClr val="tx2">
                    <a:lumMod val="60000"/>
                    <a:lumOff val="40000"/>
                  </a:schemeClr>
                </a:solidFill>
              </a:rPr>
              <a:t> PROF &amp; HOD                                                                      1</a:t>
            </a:r>
            <a:r>
              <a:rPr lang="en-IN" baseline="30000" dirty="0" smtClean="0">
                <a:solidFill>
                  <a:schemeClr val="tx2">
                    <a:lumMod val="60000"/>
                    <a:lumOff val="40000"/>
                  </a:schemeClr>
                </a:solidFill>
              </a:rPr>
              <a:t>ST</a:t>
            </a:r>
            <a:r>
              <a:rPr lang="en-IN" dirty="0" smtClean="0">
                <a:solidFill>
                  <a:schemeClr val="tx2">
                    <a:lumMod val="60000"/>
                    <a:lumOff val="40000"/>
                  </a:schemeClr>
                </a:solidFill>
              </a:rPr>
              <a:t>  YEAR PG </a:t>
            </a:r>
          </a:p>
          <a:p>
            <a:r>
              <a:rPr lang="en-IN" dirty="0" smtClean="0">
                <a:solidFill>
                  <a:schemeClr val="tx2">
                    <a:lumMod val="60000"/>
                    <a:lumOff val="40000"/>
                  </a:schemeClr>
                </a:solidFill>
              </a:rPr>
              <a:t>DEPARTMENT  OF PERIODONTICS  DEPARTMENT OF PERIODONTICS       </a:t>
            </a:r>
          </a:p>
          <a:p>
            <a:endParaRPr lang="en-US"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Misreading of m-RNA &amp; affect permeability:</a:t>
            </a:r>
          </a:p>
          <a:p>
            <a:pPr lvl="1" algn="just"/>
            <a:r>
              <a:rPr lang="en-IN" dirty="0" err="1" smtClean="0"/>
              <a:t>Aminoglycosides</a:t>
            </a:r>
            <a:endParaRPr lang="en-IN" dirty="0" smtClean="0"/>
          </a:p>
          <a:p>
            <a:pPr algn="just"/>
            <a:r>
              <a:rPr lang="en-IN" dirty="0" smtClean="0"/>
              <a:t>Inhibit DNA </a:t>
            </a:r>
            <a:r>
              <a:rPr lang="en-IN" dirty="0" err="1" smtClean="0"/>
              <a:t>gyrase</a:t>
            </a:r>
            <a:r>
              <a:rPr lang="en-IN" dirty="0" smtClean="0"/>
              <a:t>:</a:t>
            </a:r>
          </a:p>
          <a:p>
            <a:pPr lvl="1" algn="just"/>
            <a:r>
              <a:rPr lang="en-IN" dirty="0" err="1" smtClean="0"/>
              <a:t>Fluoroquinolones</a:t>
            </a:r>
            <a:endParaRPr lang="en-IN" dirty="0" smtClean="0"/>
          </a:p>
          <a:p>
            <a:pPr algn="just"/>
            <a:r>
              <a:rPr lang="en-IN" dirty="0" smtClean="0"/>
              <a:t>Interference with DNA synthesis:</a:t>
            </a:r>
          </a:p>
          <a:p>
            <a:pPr lvl="1" algn="just"/>
            <a:r>
              <a:rPr lang="en-IN" dirty="0" smtClean="0"/>
              <a:t>Acyclovir</a:t>
            </a:r>
          </a:p>
          <a:p>
            <a:pPr lvl="1" algn="just"/>
            <a:r>
              <a:rPr lang="en-IN" dirty="0" err="1" smtClean="0"/>
              <a:t>Zidovudine</a:t>
            </a:r>
            <a:endParaRPr lang="en-US"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Local Drug Delivery Systems in the Treatment of </a:t>
            </a:r>
            <a:r>
              <a:rPr lang="en-IN" dirty="0" err="1" smtClean="0"/>
              <a:t>Periodontitis</a:t>
            </a:r>
            <a:r>
              <a:rPr lang="en-IN" dirty="0" smtClean="0"/>
              <a:t> : A Literature Review – </a:t>
            </a:r>
            <a:r>
              <a:rPr lang="en-IN" dirty="0" err="1" smtClean="0"/>
              <a:t>Huberth</a:t>
            </a:r>
            <a:r>
              <a:rPr lang="en-IN" dirty="0" smtClean="0"/>
              <a:t> </a:t>
            </a:r>
            <a:r>
              <a:rPr lang="en-IN" dirty="0" err="1" smtClean="0"/>
              <a:t>A.da.R.J</a:t>
            </a:r>
            <a:r>
              <a:rPr lang="en-IN" dirty="0" smtClean="0"/>
              <a:t>,</a:t>
            </a:r>
            <a:r>
              <a:rPr lang="en-US" dirty="0" smtClean="0"/>
              <a:t> </a:t>
            </a:r>
            <a:r>
              <a:rPr lang="en-US" dirty="0" err="1" smtClean="0"/>
              <a:t>Camila</a:t>
            </a:r>
            <a:r>
              <a:rPr lang="en-US" dirty="0" smtClean="0"/>
              <a:t> F.S, </a:t>
            </a:r>
            <a:r>
              <a:rPr lang="en-US" dirty="0" err="1" smtClean="0"/>
              <a:t>Fernanda</a:t>
            </a:r>
            <a:r>
              <a:rPr lang="en-US" dirty="0" smtClean="0"/>
              <a:t> L.S, </a:t>
            </a:r>
            <a:r>
              <a:rPr lang="en-US" dirty="0" err="1" smtClean="0"/>
              <a:t>Ludiele</a:t>
            </a:r>
            <a:r>
              <a:rPr lang="en-US" dirty="0" smtClean="0"/>
              <a:t> G.M, </a:t>
            </a:r>
            <a:r>
              <a:rPr lang="en-US" dirty="0" err="1" smtClean="0"/>
              <a:t>Pamella</a:t>
            </a:r>
            <a:r>
              <a:rPr lang="en-US" dirty="0" smtClean="0"/>
              <a:t> C.D, and </a:t>
            </a:r>
            <a:r>
              <a:rPr lang="en-US" dirty="0" err="1" smtClean="0"/>
              <a:t>Denildo</a:t>
            </a:r>
            <a:r>
              <a:rPr lang="en-US" dirty="0" smtClean="0"/>
              <a:t> </a:t>
            </a:r>
            <a:r>
              <a:rPr lang="en-US" dirty="0" err="1" smtClean="0"/>
              <a:t>de.M</a:t>
            </a:r>
            <a:r>
              <a:rPr lang="en-US" dirty="0" smtClean="0"/>
              <a:t> : Journal of the International Academy of </a:t>
            </a:r>
            <a:r>
              <a:rPr lang="en-US" dirty="0" err="1" smtClean="0"/>
              <a:t>Periodontology</a:t>
            </a:r>
            <a:r>
              <a:rPr lang="en-US" dirty="0" smtClean="0"/>
              <a:t> 2015 17/3 : 82-90.</a:t>
            </a:r>
            <a:endParaRPr lang="en-IN" dirty="0" smtClean="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err="1" smtClean="0"/>
              <a:t>Perioceutics</a:t>
            </a:r>
            <a:r>
              <a:rPr lang="en-IN" dirty="0" smtClean="0"/>
              <a:t> in the </a:t>
            </a:r>
            <a:r>
              <a:rPr lang="en-IN" dirty="0" err="1" smtClean="0"/>
              <a:t>managment</a:t>
            </a:r>
            <a:r>
              <a:rPr lang="en-IN" dirty="0" smtClean="0"/>
              <a:t> of Periodontal Diseases : </a:t>
            </a:r>
            <a:r>
              <a:rPr lang="en-IN" dirty="0" err="1" smtClean="0"/>
              <a:t>Rajeev.A</a:t>
            </a:r>
            <a:r>
              <a:rPr lang="en-IN" dirty="0" smtClean="0"/>
              <a:t>, </a:t>
            </a:r>
            <a:r>
              <a:rPr lang="en-IN" dirty="0" err="1" smtClean="0"/>
              <a:t>Jawahar.D.J.Young</a:t>
            </a:r>
            <a:r>
              <a:rPr lang="en-IN" dirty="0" smtClean="0"/>
              <a:t> </a:t>
            </a:r>
            <a:r>
              <a:rPr lang="en-IN" dirty="0" err="1" smtClean="0"/>
              <a:t>Pharma</a:t>
            </a:r>
            <a:r>
              <a:rPr lang="en-IN" dirty="0" smtClean="0"/>
              <a:t>, 2017, 9(1): 8-13</a:t>
            </a:r>
          </a:p>
          <a:p>
            <a:pPr algn="just"/>
            <a:r>
              <a:rPr lang="en-IN" dirty="0" smtClean="0"/>
              <a:t>Role of Chemically Modified </a:t>
            </a:r>
            <a:r>
              <a:rPr lang="en-IN" dirty="0" err="1" smtClean="0"/>
              <a:t>Tetracyclines</a:t>
            </a:r>
            <a:r>
              <a:rPr lang="en-IN" dirty="0" smtClean="0"/>
              <a:t> in the </a:t>
            </a:r>
            <a:r>
              <a:rPr lang="en-IN" dirty="0" err="1" smtClean="0"/>
              <a:t>Managment</a:t>
            </a:r>
            <a:r>
              <a:rPr lang="en-IN" dirty="0" smtClean="0"/>
              <a:t> of Periodontal Diseases : A Review – </a:t>
            </a:r>
            <a:r>
              <a:rPr lang="en-IN" dirty="0" err="1" smtClean="0"/>
              <a:t>Archit.A.G</a:t>
            </a:r>
            <a:r>
              <a:rPr lang="en-IN" dirty="0" smtClean="0"/>
              <a:t>, </a:t>
            </a:r>
            <a:r>
              <a:rPr lang="en-IN" dirty="0" err="1" smtClean="0"/>
              <a:t>Kiran.K.G</a:t>
            </a:r>
            <a:r>
              <a:rPr lang="en-IN" dirty="0" smtClean="0"/>
              <a:t>, </a:t>
            </a:r>
            <a:r>
              <a:rPr lang="en-IN" dirty="0" err="1" smtClean="0"/>
              <a:t>Manohar.L.B</a:t>
            </a:r>
            <a:r>
              <a:rPr lang="en-IN" dirty="0" smtClean="0"/>
              <a:t>, </a:t>
            </a:r>
            <a:r>
              <a:rPr lang="en-IN" dirty="0" err="1" smtClean="0"/>
              <a:t>Bhumika.S</a:t>
            </a:r>
            <a:r>
              <a:rPr lang="en-IN" dirty="0" smtClean="0"/>
              <a:t>  : Drug Res, 2017.</a:t>
            </a: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 &amp; A :</a:t>
            </a:r>
            <a:endParaRPr lang="en-US" dirty="0"/>
          </a:p>
        </p:txBody>
      </p:sp>
      <p:sp>
        <p:nvSpPr>
          <p:cNvPr id="3" name="Content Placeholder 2"/>
          <p:cNvSpPr>
            <a:spLocks noGrp="1"/>
          </p:cNvSpPr>
          <p:nvPr>
            <p:ph idx="1"/>
          </p:nvPr>
        </p:nvSpPr>
        <p:spPr/>
        <p:txBody>
          <a:bodyPr/>
          <a:lstStyle/>
          <a:p>
            <a:r>
              <a:rPr lang="en-IN" dirty="0" smtClean="0"/>
              <a:t>DRUG TOLERENCE :</a:t>
            </a:r>
          </a:p>
          <a:p>
            <a:r>
              <a:rPr lang="en-IN" dirty="0" smtClean="0"/>
              <a:t>Organism is no longer responds to the drug may be due to prolonged usage.</a:t>
            </a:r>
          </a:p>
          <a:p>
            <a:r>
              <a:rPr lang="en-IN" dirty="0" smtClean="0"/>
              <a:t>And requires increase in the dosage to achieve its effects.</a:t>
            </a:r>
            <a:endParaRPr lang="en-US" dirty="0"/>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Bacterial growth curve:</a:t>
            </a:r>
            <a:endParaRPr lang="en-US" dirty="0"/>
          </a:p>
        </p:txBody>
      </p:sp>
      <p:sp>
        <p:nvSpPr>
          <p:cNvPr id="3" name="Content Placeholder 2"/>
          <p:cNvSpPr>
            <a:spLocks noGrp="1"/>
          </p:cNvSpPr>
          <p:nvPr>
            <p:ph idx="1"/>
          </p:nvPr>
        </p:nvSpPr>
        <p:spPr/>
        <p:txBody>
          <a:bodyPr/>
          <a:lstStyle/>
          <a:p>
            <a:pPr>
              <a:buNone/>
            </a:pPr>
            <a:endParaRPr lang="en-US" dirty="0"/>
          </a:p>
        </p:txBody>
      </p:sp>
      <p:pic>
        <p:nvPicPr>
          <p:cNvPr id="4" name="Picture 3" descr="OSC_Microbio_09_01_growthcurv1.jpg"/>
          <p:cNvPicPr>
            <a:picLocks noChangeAspect="1"/>
          </p:cNvPicPr>
          <p:nvPr/>
        </p:nvPicPr>
        <p:blipFill>
          <a:blip r:embed="rId2"/>
          <a:stretch>
            <a:fillRect/>
          </a:stretch>
        </p:blipFill>
        <p:spPr>
          <a:xfrm>
            <a:off x="381000" y="1676400"/>
            <a:ext cx="8382000" cy="4724400"/>
          </a:xfrm>
          <a:prstGeom prst="rect">
            <a:avLst/>
          </a:prstGeom>
        </p:spPr>
      </p:pic>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FATHER OF PHARMACOLOGY:</a:t>
            </a:r>
          </a:p>
          <a:p>
            <a:pPr>
              <a:buNone/>
            </a:pPr>
            <a:r>
              <a:rPr lang="en-IN" dirty="0" smtClean="0"/>
              <a:t>                    Oswald </a:t>
            </a:r>
            <a:r>
              <a:rPr lang="en-IN" dirty="0" err="1" smtClean="0"/>
              <a:t>Schmiedeberg</a:t>
            </a:r>
            <a:r>
              <a:rPr lang="en-IN" dirty="0" smtClean="0"/>
              <a:t>.</a:t>
            </a:r>
          </a:p>
          <a:p>
            <a:r>
              <a:rPr lang="en-IN" dirty="0" smtClean="0"/>
              <a:t>Clinical pharmacology : </a:t>
            </a:r>
          </a:p>
          <a:p>
            <a:pPr>
              <a:buNone/>
            </a:pPr>
            <a:r>
              <a:rPr lang="en-IN" dirty="0" smtClean="0"/>
              <a:t>                   Louis </a:t>
            </a:r>
            <a:r>
              <a:rPr lang="en-IN" dirty="0" err="1" smtClean="0"/>
              <a:t>Lasagna</a:t>
            </a:r>
            <a:r>
              <a:rPr lang="en-IN" dirty="0" smtClean="0"/>
              <a:t>.</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THERAPEUTIC INDEX:</a:t>
            </a:r>
          </a:p>
          <a:p>
            <a:r>
              <a:rPr lang="en-IN" dirty="0" smtClean="0"/>
              <a:t>The gap between the therapeutic effect and adverse effects in a dose response curve.</a:t>
            </a:r>
          </a:p>
          <a:p>
            <a:r>
              <a:rPr lang="en-IN" dirty="0" smtClean="0"/>
              <a:t>Called as safety margin or therapeutic index.</a:t>
            </a:r>
          </a:p>
          <a:p>
            <a:r>
              <a:rPr lang="en-IN" dirty="0" smtClean="0"/>
              <a:t>Therapeutic index = median lethal dose/median      effective dose. </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err="1" smtClean="0"/>
              <a:t>Pharmacodynamics</a:t>
            </a:r>
            <a:r>
              <a:rPr lang="en-IN" dirty="0" smtClean="0"/>
              <a:t>:</a:t>
            </a:r>
          </a:p>
          <a:p>
            <a:r>
              <a:rPr lang="en-IN" dirty="0" smtClean="0"/>
              <a:t>Study of drug effects.</a:t>
            </a:r>
          </a:p>
          <a:p>
            <a:r>
              <a:rPr lang="en-IN" dirty="0" smtClean="0"/>
              <a:t>Its attempts to complete action-effect sequence, dose – effect relationship. </a:t>
            </a:r>
          </a:p>
          <a:p>
            <a:r>
              <a:rPr lang="en-IN" dirty="0" smtClean="0"/>
              <a:t>Modification of effects of one drug by another &amp; by other factors.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Interference with intermediary metabolism:</a:t>
            </a:r>
          </a:p>
          <a:p>
            <a:pPr lvl="1"/>
            <a:r>
              <a:rPr lang="en-IN" dirty="0" err="1" smtClean="0"/>
              <a:t>Sulfonamides</a:t>
            </a:r>
            <a:endParaRPr lang="en-IN" dirty="0" smtClean="0"/>
          </a:p>
          <a:p>
            <a:pPr lvl="1"/>
            <a:r>
              <a:rPr lang="en-IN" dirty="0" err="1" smtClean="0"/>
              <a:t>Ethambutol</a:t>
            </a:r>
            <a:endParaRPr lang="en-IN" dirty="0" smtClean="0"/>
          </a:p>
          <a:p>
            <a:pPr lvl="1"/>
            <a:r>
              <a:rPr lang="en-IN" dirty="0" err="1" smtClean="0"/>
              <a:t>Diaminopyrimidines</a:t>
            </a:r>
            <a:endParaRPr lang="en-IN" dirty="0" smtClean="0"/>
          </a:p>
          <a:p>
            <a:r>
              <a:rPr lang="en-IN" dirty="0" smtClean="0"/>
              <a:t>Interfere with DNA function:</a:t>
            </a:r>
          </a:p>
          <a:p>
            <a:pPr lvl="1"/>
            <a:r>
              <a:rPr lang="en-IN" dirty="0" smtClean="0"/>
              <a:t> </a:t>
            </a:r>
            <a:r>
              <a:rPr lang="en-IN" dirty="0" err="1" smtClean="0"/>
              <a:t>rifampin</a:t>
            </a:r>
            <a:r>
              <a:rPr lang="en-IN" dirty="0" smtClean="0"/>
              <a:t>, </a:t>
            </a:r>
            <a:r>
              <a:rPr lang="en-IN" dirty="0" err="1" smtClean="0"/>
              <a:t>metronidazole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Based on type of organisms against which primarily active:</a:t>
            </a:r>
          </a:p>
          <a:p>
            <a:pPr lvl="1" algn="just"/>
            <a:r>
              <a:rPr lang="en-IN" dirty="0" err="1" smtClean="0"/>
              <a:t>Antibacterials</a:t>
            </a:r>
            <a:r>
              <a:rPr lang="en-IN" dirty="0" smtClean="0"/>
              <a:t>:</a:t>
            </a:r>
          </a:p>
          <a:p>
            <a:pPr lvl="2" algn="just"/>
            <a:r>
              <a:rPr lang="en-IN" dirty="0" err="1" smtClean="0"/>
              <a:t>Pencillins</a:t>
            </a:r>
            <a:endParaRPr lang="en-IN" dirty="0" smtClean="0"/>
          </a:p>
          <a:p>
            <a:pPr lvl="2" algn="just"/>
            <a:r>
              <a:rPr lang="en-IN" dirty="0" err="1" smtClean="0"/>
              <a:t>Aminoglycosides</a:t>
            </a:r>
            <a:endParaRPr lang="en-IN" dirty="0" smtClean="0"/>
          </a:p>
          <a:p>
            <a:pPr lvl="2" algn="just"/>
            <a:r>
              <a:rPr lang="en-IN" dirty="0" smtClean="0"/>
              <a:t>Erythromycin, etc</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err="1" smtClean="0"/>
              <a:t>Antifungals</a:t>
            </a:r>
            <a:r>
              <a:rPr lang="en-IN" dirty="0" smtClean="0"/>
              <a:t>:</a:t>
            </a:r>
          </a:p>
          <a:p>
            <a:pPr lvl="1" algn="just"/>
            <a:r>
              <a:rPr lang="en-IN" dirty="0" err="1" smtClean="0"/>
              <a:t>Griseofulvin</a:t>
            </a:r>
            <a:endParaRPr lang="en-IN" dirty="0" smtClean="0"/>
          </a:p>
          <a:p>
            <a:pPr lvl="1" algn="just"/>
            <a:r>
              <a:rPr lang="en-IN" dirty="0" err="1" smtClean="0"/>
              <a:t>Amphotericin</a:t>
            </a:r>
            <a:r>
              <a:rPr lang="en-IN" dirty="0" smtClean="0"/>
              <a:t> B</a:t>
            </a:r>
          </a:p>
          <a:p>
            <a:pPr lvl="1" algn="just"/>
            <a:r>
              <a:rPr lang="en-IN" dirty="0" err="1" smtClean="0"/>
              <a:t>Ketaconazole</a:t>
            </a:r>
            <a:r>
              <a:rPr lang="en-IN" dirty="0" smtClean="0"/>
              <a:t>, etc</a:t>
            </a:r>
          </a:p>
          <a:p>
            <a:pPr algn="just"/>
            <a:r>
              <a:rPr lang="en-IN" dirty="0" err="1" smtClean="0"/>
              <a:t>Antivirals</a:t>
            </a:r>
            <a:r>
              <a:rPr lang="en-IN" dirty="0" smtClean="0"/>
              <a:t>:</a:t>
            </a:r>
          </a:p>
          <a:p>
            <a:pPr lvl="1" algn="just"/>
            <a:r>
              <a:rPr lang="en-IN" dirty="0" smtClean="0"/>
              <a:t>Acyclovir</a:t>
            </a:r>
          </a:p>
          <a:p>
            <a:pPr lvl="1" algn="just"/>
            <a:r>
              <a:rPr lang="en-IN" dirty="0" err="1" smtClean="0"/>
              <a:t>Amantadine</a:t>
            </a:r>
            <a:endParaRPr lang="en-IN" dirty="0" smtClean="0"/>
          </a:p>
          <a:p>
            <a:pPr lvl="1" algn="just"/>
            <a:r>
              <a:rPr lang="en-IN" dirty="0" err="1" smtClean="0"/>
              <a:t>Zidovudine</a:t>
            </a:r>
            <a:r>
              <a:rPr lang="en-IN" dirty="0" smtClean="0"/>
              <a:t>, etc.</a:t>
            </a:r>
          </a:p>
          <a:p>
            <a:pPr lvl="1" algn="just"/>
            <a:endParaRPr lang="en-IN" dirty="0" smtClean="0"/>
          </a:p>
          <a:p>
            <a:pPr lvl="1" algn="just"/>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err="1" smtClean="0"/>
              <a:t>Antiprotozal</a:t>
            </a:r>
            <a:r>
              <a:rPr lang="en-IN" dirty="0" smtClean="0"/>
              <a:t>:</a:t>
            </a:r>
          </a:p>
          <a:p>
            <a:pPr lvl="1" algn="just"/>
            <a:r>
              <a:rPr lang="en-IN" dirty="0" err="1" smtClean="0"/>
              <a:t>Chloroquine</a:t>
            </a:r>
            <a:endParaRPr lang="en-IN" dirty="0" smtClean="0"/>
          </a:p>
          <a:p>
            <a:pPr lvl="1" algn="just"/>
            <a:r>
              <a:rPr lang="en-IN" dirty="0" err="1" smtClean="0"/>
              <a:t>Pyrimethamine</a:t>
            </a:r>
            <a:endParaRPr lang="en-IN" dirty="0" smtClean="0"/>
          </a:p>
          <a:p>
            <a:pPr lvl="1" algn="just"/>
            <a:r>
              <a:rPr lang="en-IN" dirty="0" err="1" smtClean="0"/>
              <a:t>Metronidazole</a:t>
            </a:r>
            <a:endParaRPr lang="en-IN" dirty="0" smtClean="0"/>
          </a:p>
          <a:p>
            <a:pPr lvl="1" algn="just"/>
            <a:r>
              <a:rPr lang="en-IN" dirty="0" err="1" smtClean="0"/>
              <a:t>Diloxanide</a:t>
            </a:r>
            <a:r>
              <a:rPr lang="en-IN" dirty="0" smtClean="0"/>
              <a:t>, etc.</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err="1" smtClean="0"/>
              <a:t>Antihelminthics</a:t>
            </a:r>
            <a:r>
              <a:rPr lang="en-IN" dirty="0" smtClean="0"/>
              <a:t>:</a:t>
            </a:r>
          </a:p>
          <a:p>
            <a:pPr lvl="1" algn="just"/>
            <a:r>
              <a:rPr lang="en-IN" dirty="0" err="1" smtClean="0"/>
              <a:t>Mebendazole</a:t>
            </a:r>
            <a:endParaRPr lang="en-IN" dirty="0" smtClean="0"/>
          </a:p>
          <a:p>
            <a:pPr lvl="1" algn="just"/>
            <a:r>
              <a:rPr lang="en-IN" dirty="0" err="1" smtClean="0"/>
              <a:t>Pyrantel</a:t>
            </a:r>
            <a:endParaRPr lang="en-IN" dirty="0" smtClean="0"/>
          </a:p>
          <a:p>
            <a:pPr lvl="1" algn="just"/>
            <a:r>
              <a:rPr lang="en-IN" dirty="0" err="1" smtClean="0"/>
              <a:t>Niclosamide</a:t>
            </a:r>
            <a:endParaRPr lang="en-IN" dirty="0" smtClean="0"/>
          </a:p>
          <a:p>
            <a:pPr lvl="1" algn="just"/>
            <a:r>
              <a:rPr lang="en-IN" dirty="0" smtClean="0"/>
              <a:t>Diethyl </a:t>
            </a:r>
            <a:r>
              <a:rPr lang="en-IN" dirty="0" err="1" smtClean="0"/>
              <a:t>carbamazine</a:t>
            </a:r>
            <a:r>
              <a:rPr lang="en-IN" dirty="0" smtClean="0"/>
              <a:t>, etc.</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Based on spectrum of action:</a:t>
            </a:r>
          </a:p>
          <a:p>
            <a:pPr lvl="1"/>
            <a:r>
              <a:rPr lang="en-IN" dirty="0" smtClean="0"/>
              <a:t>Narrow spectrum:           - Broad spectrum:</a:t>
            </a:r>
          </a:p>
          <a:p>
            <a:pPr lvl="2">
              <a:buNone/>
            </a:pPr>
            <a:r>
              <a:rPr lang="en-IN" dirty="0" err="1" smtClean="0"/>
              <a:t>Pencillin</a:t>
            </a:r>
            <a:r>
              <a:rPr lang="en-IN" dirty="0" smtClean="0"/>
              <a:t> G                                     </a:t>
            </a:r>
            <a:r>
              <a:rPr lang="en-IN" dirty="0" err="1" smtClean="0"/>
              <a:t>Tetracyclines</a:t>
            </a:r>
            <a:endParaRPr lang="en-IN" dirty="0" smtClean="0"/>
          </a:p>
          <a:p>
            <a:pPr lvl="2">
              <a:buNone/>
            </a:pPr>
            <a:r>
              <a:rPr lang="en-IN" dirty="0" smtClean="0"/>
              <a:t>Streptomycin                                </a:t>
            </a:r>
            <a:r>
              <a:rPr lang="en-IN" dirty="0" err="1" smtClean="0"/>
              <a:t>Chloramphenicol</a:t>
            </a:r>
            <a:endParaRPr lang="en-IN" dirty="0" smtClean="0"/>
          </a:p>
          <a:p>
            <a:pPr lvl="2">
              <a:buNone/>
            </a:pPr>
            <a:r>
              <a:rPr lang="en-IN" dirty="0" smtClean="0"/>
              <a:t>erythromycin</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Based on type of action:</a:t>
            </a:r>
          </a:p>
          <a:p>
            <a:pPr lvl="1" algn="just"/>
            <a:r>
              <a:rPr lang="en-IN" dirty="0" smtClean="0"/>
              <a:t>Primarily </a:t>
            </a:r>
            <a:r>
              <a:rPr lang="en-IN" dirty="0" err="1" smtClean="0"/>
              <a:t>bacteriostatic</a:t>
            </a:r>
            <a:r>
              <a:rPr lang="en-IN" dirty="0" smtClean="0"/>
              <a:t>:</a:t>
            </a:r>
          </a:p>
          <a:p>
            <a:pPr lvl="2" algn="just"/>
            <a:r>
              <a:rPr lang="en-IN" dirty="0" err="1" smtClean="0"/>
              <a:t>Sulfonamides</a:t>
            </a:r>
            <a:endParaRPr lang="en-IN" dirty="0" smtClean="0"/>
          </a:p>
          <a:p>
            <a:pPr lvl="2" algn="just"/>
            <a:r>
              <a:rPr lang="en-IN" dirty="0" err="1" smtClean="0"/>
              <a:t>Tetracyclins</a:t>
            </a:r>
            <a:endParaRPr lang="en-IN" dirty="0" smtClean="0"/>
          </a:p>
          <a:p>
            <a:pPr lvl="2" algn="just"/>
            <a:r>
              <a:rPr lang="en-IN" dirty="0" err="1" smtClean="0"/>
              <a:t>Chloramphenicol</a:t>
            </a:r>
            <a:endParaRPr lang="en-IN" dirty="0" smtClean="0"/>
          </a:p>
          <a:p>
            <a:pPr lvl="2" algn="just"/>
            <a:r>
              <a:rPr lang="en-IN" dirty="0" smtClean="0"/>
              <a:t>Erythromycin</a:t>
            </a:r>
          </a:p>
          <a:p>
            <a:pPr lvl="2" algn="just"/>
            <a:r>
              <a:rPr lang="en-IN" dirty="0" err="1" smtClean="0"/>
              <a:t>Ethambutol</a:t>
            </a:r>
            <a:endParaRPr lang="en-IN" dirty="0" smtClean="0"/>
          </a:p>
          <a:p>
            <a:pPr lvl="2" algn="just"/>
            <a:r>
              <a:rPr lang="en-IN" dirty="0" err="1" smtClean="0"/>
              <a:t>Clindamycin</a:t>
            </a:r>
            <a:endParaRPr lang="en-IN" dirty="0" smtClean="0"/>
          </a:p>
          <a:p>
            <a:pPr lvl="2" algn="just"/>
            <a:r>
              <a:rPr lang="en-IN" dirty="0" err="1" smtClean="0"/>
              <a:t>linezolid</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Primarily bactericidal:</a:t>
            </a:r>
          </a:p>
          <a:p>
            <a:pPr lvl="1" algn="just"/>
            <a:r>
              <a:rPr lang="en-IN" dirty="0" err="1" smtClean="0"/>
              <a:t>Pencillins</a:t>
            </a:r>
            <a:r>
              <a:rPr lang="en-IN" dirty="0" smtClean="0"/>
              <a:t>                           -Ciprofloxacin</a:t>
            </a:r>
          </a:p>
          <a:p>
            <a:pPr lvl="1" algn="just"/>
            <a:r>
              <a:rPr lang="en-IN" dirty="0" err="1" smtClean="0"/>
              <a:t>Aminoglycosides</a:t>
            </a:r>
            <a:r>
              <a:rPr lang="en-IN" dirty="0" smtClean="0"/>
              <a:t>              -</a:t>
            </a:r>
            <a:r>
              <a:rPr lang="en-IN" dirty="0" err="1" smtClean="0"/>
              <a:t>Metronidazole</a:t>
            </a:r>
            <a:endParaRPr lang="en-IN" dirty="0" smtClean="0"/>
          </a:p>
          <a:p>
            <a:pPr lvl="1" algn="just"/>
            <a:r>
              <a:rPr lang="en-IN" dirty="0" smtClean="0"/>
              <a:t>Polypeptides</a:t>
            </a:r>
          </a:p>
          <a:p>
            <a:pPr lvl="1" algn="just"/>
            <a:r>
              <a:rPr lang="en-IN" dirty="0" err="1" smtClean="0"/>
              <a:t>Cephalosporins</a:t>
            </a:r>
            <a:endParaRPr lang="en-IN" dirty="0" smtClean="0"/>
          </a:p>
          <a:p>
            <a:pPr lvl="1" algn="just"/>
            <a:r>
              <a:rPr lang="en-IN" dirty="0" err="1" smtClean="0"/>
              <a:t>Rifampin</a:t>
            </a:r>
            <a:endParaRPr lang="en-IN" dirty="0" smtClean="0"/>
          </a:p>
          <a:p>
            <a:pPr lvl="1" algn="just"/>
            <a:r>
              <a:rPr lang="en-IN" dirty="0" err="1" smtClean="0"/>
              <a:t>Cotrimoxazole</a:t>
            </a:r>
            <a:endParaRPr lang="en-IN" dirty="0" smtClean="0"/>
          </a:p>
          <a:p>
            <a:pPr lvl="1" algn="just"/>
            <a:r>
              <a:rPr lang="en-IN" dirty="0" err="1" smtClean="0"/>
              <a:t>Vancomycin</a:t>
            </a:r>
            <a:r>
              <a:rPr lang="en-IN" dirty="0" smtClean="0"/>
              <a:t>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FF00"/>
                </a:solidFill>
              </a:rPr>
              <a:t>PROBLEMS ARISING WITH USE OF ANTIBIOTICS:</a:t>
            </a:r>
            <a:endParaRPr lang="en-US" dirty="0">
              <a:solidFill>
                <a:srgbClr val="FFFF00"/>
              </a:solidFill>
            </a:endParaRPr>
          </a:p>
        </p:txBody>
      </p:sp>
      <p:sp>
        <p:nvSpPr>
          <p:cNvPr id="3" name="Content Placeholder 2"/>
          <p:cNvSpPr>
            <a:spLocks noGrp="1"/>
          </p:cNvSpPr>
          <p:nvPr>
            <p:ph idx="1"/>
          </p:nvPr>
        </p:nvSpPr>
        <p:spPr/>
        <p:txBody>
          <a:bodyPr/>
          <a:lstStyle/>
          <a:p>
            <a:pPr algn="just"/>
            <a:r>
              <a:rPr lang="en-IN" dirty="0" smtClean="0"/>
              <a:t>Toxicity</a:t>
            </a:r>
          </a:p>
          <a:p>
            <a:pPr algn="just"/>
            <a:r>
              <a:rPr lang="en-IN" dirty="0" smtClean="0"/>
              <a:t>Hypersensitivity</a:t>
            </a:r>
          </a:p>
          <a:p>
            <a:pPr algn="just"/>
            <a:r>
              <a:rPr lang="en-IN" dirty="0" smtClean="0"/>
              <a:t>Drug resistance</a:t>
            </a:r>
          </a:p>
          <a:p>
            <a:pPr algn="just"/>
            <a:r>
              <a:rPr lang="en-IN" dirty="0" smtClean="0"/>
              <a:t>Super infection</a:t>
            </a:r>
          </a:p>
          <a:p>
            <a:pPr algn="just"/>
            <a:r>
              <a:rPr lang="en-IN" dirty="0" smtClean="0"/>
              <a:t>Nutritional deficiencies</a:t>
            </a:r>
          </a:p>
          <a:p>
            <a:pPr algn="just"/>
            <a:r>
              <a:rPr lang="en-IN" dirty="0" smtClean="0"/>
              <a:t>Masking of infections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smtClean="0">
                <a:solidFill>
                  <a:srgbClr val="FFFF00"/>
                </a:solidFill>
              </a:rPr>
              <a:t>CONTENTS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INTRODUCTION</a:t>
            </a:r>
          </a:p>
          <a:p>
            <a:pPr algn="just"/>
            <a:r>
              <a:rPr lang="en-IN" dirty="0" smtClean="0"/>
              <a:t>DEFINITION</a:t>
            </a:r>
          </a:p>
          <a:p>
            <a:pPr algn="just"/>
            <a:r>
              <a:rPr lang="en-IN" dirty="0" smtClean="0"/>
              <a:t>HISTORY</a:t>
            </a:r>
          </a:p>
          <a:p>
            <a:pPr algn="just"/>
            <a:r>
              <a:rPr lang="en-IN" dirty="0" smtClean="0"/>
              <a:t>CLASSIFICATION</a:t>
            </a:r>
          </a:p>
          <a:p>
            <a:pPr algn="just"/>
            <a:r>
              <a:rPr lang="en-IN" dirty="0" smtClean="0"/>
              <a:t>PROBLEMS ARISING WITH THE USE OF ANTIBIOTICS</a:t>
            </a:r>
          </a:p>
          <a:p>
            <a:pPr algn="just"/>
            <a:r>
              <a:rPr lang="en-IN" dirty="0" smtClean="0"/>
              <a:t>CHIOCE OF ANTIBIOTICS    </a:t>
            </a:r>
          </a:p>
          <a:p>
            <a:pPr algn="just"/>
            <a:r>
              <a:rPr lang="en-IN" dirty="0" smtClean="0"/>
              <a:t>ANTIBIOTIC PROPHYLAXIS IN DENTISTRY</a:t>
            </a:r>
          </a:p>
          <a:p>
            <a:pPr algn="just"/>
            <a:r>
              <a:rPr lang="en-IN" dirty="0" smtClean="0"/>
              <a:t>β LACTAM ANTIBIOTICS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rgbClr val="FFFF00"/>
                </a:solidFill>
              </a:rPr>
              <a:t>CHOICE OF AN ANTIBIOTIC:</a:t>
            </a:r>
            <a:endParaRPr lang="en-US" dirty="0">
              <a:solidFill>
                <a:srgbClr val="FFFF00"/>
              </a:solidFill>
            </a:endParaRPr>
          </a:p>
        </p:txBody>
      </p:sp>
      <p:sp>
        <p:nvSpPr>
          <p:cNvPr id="3" name="Content Placeholder 2"/>
          <p:cNvSpPr>
            <a:spLocks noGrp="1"/>
          </p:cNvSpPr>
          <p:nvPr>
            <p:ph idx="1"/>
          </p:nvPr>
        </p:nvSpPr>
        <p:spPr/>
        <p:txBody>
          <a:bodyPr/>
          <a:lstStyle/>
          <a:p>
            <a:pPr algn="just"/>
            <a:r>
              <a:rPr lang="en-IN" dirty="0" smtClean="0"/>
              <a:t>The choice depends on the peculiarities of the </a:t>
            </a:r>
          </a:p>
          <a:p>
            <a:pPr lvl="1" algn="just"/>
            <a:r>
              <a:rPr lang="en-IN" dirty="0" smtClean="0"/>
              <a:t>Patient</a:t>
            </a:r>
          </a:p>
          <a:p>
            <a:pPr lvl="1" algn="just"/>
            <a:r>
              <a:rPr lang="en-IN" dirty="0" smtClean="0"/>
              <a:t>Infecting organism &amp;</a:t>
            </a:r>
          </a:p>
          <a:p>
            <a:pPr lvl="1" algn="just"/>
            <a:r>
              <a:rPr lang="en-IN" dirty="0" smtClean="0"/>
              <a:t>The drug</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rgbClr val="FFFF00"/>
                </a:solidFill>
              </a:rPr>
              <a:t>PATIENT FACTORS:</a:t>
            </a:r>
            <a:endParaRPr lang="en-US" dirty="0">
              <a:solidFill>
                <a:srgbClr val="FFFF00"/>
              </a:solidFill>
            </a:endParaRPr>
          </a:p>
        </p:txBody>
      </p:sp>
      <p:sp>
        <p:nvSpPr>
          <p:cNvPr id="3" name="Content Placeholder 2"/>
          <p:cNvSpPr>
            <a:spLocks noGrp="1"/>
          </p:cNvSpPr>
          <p:nvPr>
            <p:ph idx="1"/>
          </p:nvPr>
        </p:nvSpPr>
        <p:spPr/>
        <p:txBody>
          <a:bodyPr/>
          <a:lstStyle/>
          <a:p>
            <a:pPr algn="just"/>
            <a:r>
              <a:rPr lang="en-IN" dirty="0" smtClean="0"/>
              <a:t>Age</a:t>
            </a:r>
          </a:p>
          <a:p>
            <a:pPr algn="just"/>
            <a:r>
              <a:rPr lang="en-IN" dirty="0" smtClean="0"/>
              <a:t>Renal &amp; hepatic functions</a:t>
            </a:r>
          </a:p>
          <a:p>
            <a:pPr algn="just"/>
            <a:r>
              <a:rPr lang="en-IN" dirty="0" smtClean="0"/>
              <a:t>Local factors</a:t>
            </a:r>
          </a:p>
          <a:p>
            <a:pPr algn="just"/>
            <a:r>
              <a:rPr lang="en-IN" dirty="0" smtClean="0"/>
              <a:t>Drug allergy</a:t>
            </a:r>
          </a:p>
          <a:p>
            <a:pPr algn="just"/>
            <a:r>
              <a:rPr lang="en-IN" dirty="0" smtClean="0"/>
              <a:t>Impaired host defence</a:t>
            </a:r>
          </a:p>
          <a:p>
            <a:pPr algn="just"/>
            <a:r>
              <a:rPr lang="en-IN" dirty="0" smtClean="0"/>
              <a:t>Pregnancy</a:t>
            </a:r>
          </a:p>
          <a:p>
            <a:pPr algn="just"/>
            <a:r>
              <a:rPr lang="en-IN" dirty="0" smtClean="0"/>
              <a:t>Genetic factors</a:t>
            </a:r>
          </a:p>
          <a:p>
            <a:pPr algn="just"/>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rgbClr val="FFFF00"/>
                </a:solidFill>
              </a:rPr>
              <a:t>ORGANISM RELATED CONSIDERATIONS:</a:t>
            </a:r>
            <a:endParaRPr lang="en-US" dirty="0">
              <a:solidFill>
                <a:srgbClr val="FFFF00"/>
              </a:solidFill>
            </a:endParaRPr>
          </a:p>
        </p:txBody>
      </p:sp>
      <p:sp>
        <p:nvSpPr>
          <p:cNvPr id="3" name="Content Placeholder 2"/>
          <p:cNvSpPr>
            <a:spLocks noGrp="1"/>
          </p:cNvSpPr>
          <p:nvPr>
            <p:ph idx="1"/>
          </p:nvPr>
        </p:nvSpPr>
        <p:spPr/>
        <p:txBody>
          <a:bodyPr/>
          <a:lstStyle/>
          <a:p>
            <a:pPr algn="just"/>
            <a:r>
              <a:rPr lang="en-IN" dirty="0" smtClean="0"/>
              <a:t>Each antibiotic has specific effect on limited organisms.</a:t>
            </a:r>
          </a:p>
          <a:p>
            <a:pPr algn="just"/>
            <a:r>
              <a:rPr lang="en-IN" dirty="0" smtClean="0"/>
              <a:t>Clinical diagnosis – 1</a:t>
            </a:r>
            <a:r>
              <a:rPr lang="en-IN" baseline="30000" dirty="0" smtClean="0"/>
              <a:t>st</a:t>
            </a:r>
            <a:r>
              <a:rPr lang="en-IN" dirty="0" smtClean="0"/>
              <a:t> made, </a:t>
            </a:r>
            <a:r>
              <a:rPr lang="en-IN" dirty="0" err="1" smtClean="0"/>
              <a:t>atleast</a:t>
            </a:r>
            <a:r>
              <a:rPr lang="en-IN" dirty="0" smtClean="0"/>
              <a:t> tentatively &amp; pathogen is guessed.</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Ideally, the identity &amp; antimicrobial sensitivity have to done before antibiotic therapy.</a:t>
            </a:r>
          </a:p>
          <a:p>
            <a:pPr algn="just"/>
            <a:r>
              <a:rPr lang="en-IN" dirty="0" smtClean="0"/>
              <a:t>Being time consuming(</a:t>
            </a:r>
            <a:r>
              <a:rPr lang="en-IN" dirty="0" err="1" smtClean="0"/>
              <a:t>atleast</a:t>
            </a:r>
            <a:r>
              <a:rPr lang="en-IN" dirty="0" smtClean="0"/>
              <a:t> 48hrs), expensive &amp; impractical for dental infections</a:t>
            </a:r>
          </a:p>
          <a:p>
            <a:pPr algn="just"/>
            <a:r>
              <a:rPr lang="en-IN" dirty="0" smtClean="0"/>
              <a:t>Most of which are acute in nature &amp; treatment can’t be delayed.</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IN" dirty="0" smtClean="0"/>
              <a:t>Oral infections like periodontal abscess, </a:t>
            </a:r>
            <a:r>
              <a:rPr lang="en-IN" dirty="0" err="1" smtClean="0"/>
              <a:t>periapical</a:t>
            </a:r>
            <a:r>
              <a:rPr lang="en-IN" dirty="0" smtClean="0"/>
              <a:t> abscess, </a:t>
            </a:r>
            <a:r>
              <a:rPr lang="en-IN" dirty="0" err="1" smtClean="0"/>
              <a:t>pulpal</a:t>
            </a:r>
            <a:r>
              <a:rPr lang="en-IN" dirty="0" smtClean="0"/>
              <a:t> infections, </a:t>
            </a:r>
            <a:r>
              <a:rPr lang="en-IN" dirty="0" err="1" smtClean="0"/>
              <a:t>periodontitis</a:t>
            </a:r>
            <a:r>
              <a:rPr lang="en-IN" dirty="0" smtClean="0"/>
              <a:t>, ANUG etc caused by- </a:t>
            </a:r>
            <a:r>
              <a:rPr lang="en-IN" dirty="0" err="1" smtClean="0"/>
              <a:t>bacteroides</a:t>
            </a:r>
            <a:endParaRPr lang="en-IN" dirty="0" smtClean="0"/>
          </a:p>
          <a:p>
            <a:pPr algn="just">
              <a:buNone/>
            </a:pPr>
            <a:r>
              <a:rPr lang="en-IN" dirty="0" smtClean="0"/>
              <a:t>              anaerobes like- </a:t>
            </a:r>
            <a:r>
              <a:rPr lang="en-IN" dirty="0" err="1" smtClean="0"/>
              <a:t>fusobacterium</a:t>
            </a:r>
            <a:endParaRPr lang="en-IN" dirty="0" smtClean="0"/>
          </a:p>
          <a:p>
            <a:pPr algn="just">
              <a:buNone/>
            </a:pPr>
            <a:r>
              <a:rPr lang="en-IN" dirty="0" smtClean="0"/>
              <a:t>                                          </a:t>
            </a:r>
            <a:r>
              <a:rPr lang="en-IN" dirty="0" err="1" smtClean="0"/>
              <a:t>porphyromonas</a:t>
            </a:r>
            <a:r>
              <a:rPr lang="en-IN" dirty="0" smtClean="0"/>
              <a:t> </a:t>
            </a:r>
          </a:p>
          <a:p>
            <a:pPr algn="just">
              <a:buNone/>
            </a:pPr>
            <a:r>
              <a:rPr lang="en-IN" dirty="0" smtClean="0"/>
              <a:t>                                          </a:t>
            </a:r>
            <a:r>
              <a:rPr lang="en-IN" dirty="0" err="1" smtClean="0"/>
              <a:t>prevotella</a:t>
            </a:r>
            <a:endParaRPr lang="en-IN" dirty="0" smtClean="0"/>
          </a:p>
          <a:p>
            <a:pPr algn="just">
              <a:buNone/>
            </a:pPr>
            <a:r>
              <a:rPr lang="en-IN" dirty="0" smtClean="0"/>
              <a:t>                                           </a:t>
            </a:r>
            <a:r>
              <a:rPr lang="en-IN" dirty="0" err="1" smtClean="0"/>
              <a:t>veillonella</a:t>
            </a:r>
            <a:endParaRPr lang="en-IN" dirty="0" smtClean="0"/>
          </a:p>
          <a:p>
            <a:pPr algn="just">
              <a:buNone/>
            </a:pPr>
            <a:r>
              <a:rPr lang="en-IN" dirty="0" smtClean="0"/>
              <a:t>               aerobic gram positive </a:t>
            </a:r>
            <a:r>
              <a:rPr lang="en-IN" dirty="0" err="1" smtClean="0"/>
              <a:t>cocci</a:t>
            </a:r>
            <a:r>
              <a:rPr lang="en-IN" dirty="0" smtClean="0"/>
              <a:t>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IN" dirty="0" smtClean="0"/>
              <a:t>Mixed infections- </a:t>
            </a:r>
            <a:r>
              <a:rPr lang="en-IN" dirty="0" err="1" smtClean="0"/>
              <a:t>pencillin</a:t>
            </a:r>
            <a:r>
              <a:rPr lang="en-IN" dirty="0" smtClean="0"/>
              <a:t>/ amoxicillin/some </a:t>
            </a:r>
            <a:r>
              <a:rPr lang="en-IN" dirty="0" err="1" smtClean="0"/>
              <a:t>cephalosporins</a:t>
            </a:r>
            <a:r>
              <a:rPr lang="en-IN" dirty="0" smtClean="0"/>
              <a:t> against anaerobes.</a:t>
            </a:r>
          </a:p>
          <a:p>
            <a:pPr algn="just"/>
            <a:r>
              <a:rPr lang="en-IN" dirty="0" smtClean="0"/>
              <a:t>Most dentist </a:t>
            </a:r>
            <a:r>
              <a:rPr lang="en-IN" dirty="0" err="1" smtClean="0"/>
              <a:t>intiate</a:t>
            </a:r>
            <a:r>
              <a:rPr lang="en-IN" dirty="0" smtClean="0"/>
              <a:t> empirical therapy with:</a:t>
            </a:r>
          </a:p>
          <a:p>
            <a:pPr algn="just">
              <a:buNone/>
            </a:pPr>
            <a:r>
              <a:rPr lang="en-IN" dirty="0" smtClean="0"/>
              <a:t>                        </a:t>
            </a:r>
            <a:r>
              <a:rPr lang="en-IN" dirty="0" err="1" smtClean="0"/>
              <a:t>Amoxicillin+metronidazole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Further, modification in therapy are made based on clinical response</a:t>
            </a:r>
          </a:p>
          <a:p>
            <a:pPr algn="just"/>
            <a:r>
              <a:rPr lang="en-IN" dirty="0" smtClean="0"/>
              <a:t>Hasty &amp; arbitrary changes are to be avoided.</a:t>
            </a:r>
          </a:p>
          <a:p>
            <a:pPr algn="just"/>
            <a:r>
              <a:rPr lang="en-IN" dirty="0" smtClean="0"/>
              <a:t>In situations like ANUG, oral thrush- diagnosis itself indicates the pathogen &amp; directs choice of drug.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BACTERIAL SENSITIVITY TESTING:</a:t>
            </a:r>
          </a:p>
          <a:p>
            <a:pPr lvl="1" algn="just"/>
            <a:r>
              <a:rPr lang="en-IN" dirty="0" smtClean="0"/>
              <a:t>Done by disc agar diffusion method using standard concentrations of antibiotics.</a:t>
            </a:r>
            <a:endParaRPr lang="en-US" dirty="0" smtClean="0"/>
          </a:p>
          <a:p>
            <a:pPr lvl="1" algn="just"/>
            <a:r>
              <a:rPr lang="en-IN" dirty="0" smtClean="0"/>
              <a:t>Broth cultures with break point concentration (demarcates sensitive &amp; resistant strains) of antibiotics probably yield more reliable results.</a:t>
            </a:r>
          </a:p>
          <a:p>
            <a:pPr lvl="1" algn="just">
              <a:buNone/>
            </a:pPr>
            <a:endParaRPr lang="en-IN"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Minimal inhibitory concentration MIC:</a:t>
            </a:r>
          </a:p>
          <a:p>
            <a:pPr algn="just">
              <a:buNone/>
            </a:pPr>
            <a:r>
              <a:rPr lang="en-IN" dirty="0" smtClean="0"/>
              <a:t>        the lowest concentration of the antibiotic required to prevent visible growth of a bacterium on a culture plate using serial dilutions of an antibiotic.</a:t>
            </a:r>
          </a:p>
          <a:p>
            <a:pPr algn="just">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Minimum bactericidal concentration MBC: of an antibiotic is determined by </a:t>
            </a:r>
            <a:r>
              <a:rPr lang="en-IN" dirty="0" err="1" smtClean="0"/>
              <a:t>subculturing</a:t>
            </a:r>
            <a:r>
              <a:rPr lang="en-IN" dirty="0" smtClean="0"/>
              <a:t> from tubes with no visible growth.</a:t>
            </a:r>
          </a:p>
          <a:p>
            <a:pPr algn="just"/>
            <a:r>
              <a:rPr lang="en-IN" dirty="0" smtClean="0"/>
              <a:t>If organism is killed no growth occurs, if not in antibiotic free medium it grows indicating its inhibition in parent culture.</a:t>
            </a:r>
          </a:p>
          <a:p>
            <a:pPr algn="just"/>
            <a:r>
              <a:rPr lang="en-IN" dirty="0" smtClean="0"/>
              <a:t>MBC is the concentration of an antibiotic which kills 99.9% of bacteria.</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r>
              <a:rPr lang="en-IN" dirty="0" smtClean="0"/>
              <a:t>TETRACYCLINES</a:t>
            </a:r>
          </a:p>
          <a:p>
            <a:pPr algn="just"/>
            <a:r>
              <a:rPr lang="en-IN" dirty="0" smtClean="0"/>
              <a:t>CHEMICALLY MODIFIED TETRACYCLINES</a:t>
            </a:r>
          </a:p>
          <a:p>
            <a:pPr algn="just"/>
            <a:r>
              <a:rPr lang="en-IN" dirty="0" smtClean="0"/>
              <a:t>NITROIMIDAZOLES</a:t>
            </a:r>
          </a:p>
          <a:p>
            <a:pPr algn="just"/>
            <a:r>
              <a:rPr lang="en-IN" dirty="0" smtClean="0"/>
              <a:t>CHLORAMPHENICOL</a:t>
            </a:r>
          </a:p>
          <a:p>
            <a:pPr algn="just"/>
            <a:r>
              <a:rPr lang="en-IN" dirty="0" smtClean="0"/>
              <a:t>AMINOGLYCOSIDES</a:t>
            </a:r>
          </a:p>
          <a:p>
            <a:pPr algn="just"/>
            <a:r>
              <a:rPr lang="en-IN" dirty="0" smtClean="0"/>
              <a:t>MACROLIDES</a:t>
            </a:r>
          </a:p>
          <a:p>
            <a:pPr algn="just"/>
            <a:r>
              <a:rPr lang="en-IN" dirty="0" smtClean="0"/>
              <a:t>CLINDAMYCIN</a:t>
            </a:r>
          </a:p>
          <a:p>
            <a:pPr algn="just"/>
            <a:r>
              <a:rPr lang="en-IN" dirty="0" smtClean="0"/>
              <a:t>VANCOMYCIN</a:t>
            </a:r>
          </a:p>
          <a:p>
            <a:pPr algn="just"/>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rgbClr val="FFFF00"/>
                </a:solidFill>
              </a:rPr>
              <a:t>DRUG FACTORS:</a:t>
            </a:r>
            <a:endParaRPr lang="en-US" dirty="0">
              <a:solidFill>
                <a:srgbClr val="FFFF00"/>
              </a:solidFill>
            </a:endParaRPr>
          </a:p>
        </p:txBody>
      </p:sp>
      <p:sp>
        <p:nvSpPr>
          <p:cNvPr id="3" name="Content Placeholder 2"/>
          <p:cNvSpPr>
            <a:spLocks noGrp="1"/>
          </p:cNvSpPr>
          <p:nvPr>
            <p:ph idx="1"/>
          </p:nvPr>
        </p:nvSpPr>
        <p:spPr/>
        <p:txBody>
          <a:bodyPr/>
          <a:lstStyle/>
          <a:p>
            <a:pPr algn="just"/>
            <a:r>
              <a:rPr lang="en-IN" dirty="0" smtClean="0"/>
              <a:t>Spectrum of activity</a:t>
            </a:r>
          </a:p>
          <a:p>
            <a:pPr algn="just"/>
            <a:r>
              <a:rPr lang="en-IN" dirty="0" smtClean="0"/>
              <a:t>Type of activity</a:t>
            </a:r>
          </a:p>
          <a:p>
            <a:pPr algn="just"/>
            <a:r>
              <a:rPr lang="en-IN" dirty="0" smtClean="0"/>
              <a:t>Sensitivity of the organism</a:t>
            </a:r>
          </a:p>
          <a:p>
            <a:pPr algn="just"/>
            <a:r>
              <a:rPr lang="en-IN" dirty="0" smtClean="0"/>
              <a:t>Relative toxicity</a:t>
            </a:r>
          </a:p>
          <a:p>
            <a:pPr algn="just"/>
            <a:r>
              <a:rPr lang="en-IN" dirty="0" smtClean="0"/>
              <a:t>Pharmacokinetics</a:t>
            </a:r>
          </a:p>
          <a:p>
            <a:pPr algn="just"/>
            <a:r>
              <a:rPr lang="en-IN" dirty="0" smtClean="0"/>
              <a:t>Route of administration</a:t>
            </a:r>
          </a:p>
          <a:p>
            <a:pPr algn="just"/>
            <a:r>
              <a:rPr lang="en-IN" dirty="0" smtClean="0"/>
              <a:t>Evidence of clinical efficiency</a:t>
            </a:r>
          </a:p>
          <a:p>
            <a:pPr algn="just"/>
            <a:r>
              <a:rPr lang="en-IN" dirty="0" smtClean="0"/>
              <a:t>Cost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smtClean="0">
                <a:solidFill>
                  <a:srgbClr val="FFFF00"/>
                </a:solidFill>
              </a:rPr>
              <a:t>ANTIMICROBIAL PROPHYLAXIS IN DENTISTRY</a:t>
            </a:r>
            <a:endParaRPr lang="en-US" dirty="0">
              <a:solidFill>
                <a:srgbClr val="FFFF00"/>
              </a:solidFill>
            </a:endParaRPr>
          </a:p>
        </p:txBody>
      </p:sp>
      <p:sp>
        <p:nvSpPr>
          <p:cNvPr id="3" name="Content Placeholder 2"/>
          <p:cNvSpPr>
            <a:spLocks noGrp="1"/>
          </p:cNvSpPr>
          <p:nvPr>
            <p:ph idx="1"/>
          </p:nvPr>
        </p:nvSpPr>
        <p:spPr/>
        <p:txBody>
          <a:bodyPr/>
          <a:lstStyle/>
          <a:p>
            <a:pPr algn="just"/>
            <a:r>
              <a:rPr lang="en-IN" dirty="0" smtClean="0"/>
              <a:t>This is done for two distinct purposes:</a:t>
            </a:r>
          </a:p>
          <a:p>
            <a:pPr algn="just">
              <a:buNone/>
            </a:pPr>
            <a:r>
              <a:rPr lang="en-IN" dirty="0" smtClean="0"/>
              <a:t>     a. Prevention of local wound infection</a:t>
            </a:r>
          </a:p>
          <a:p>
            <a:pPr algn="just">
              <a:buNone/>
            </a:pPr>
            <a:r>
              <a:rPr lang="en-IN" dirty="0" smtClean="0"/>
              <a:t>     b. Prevention of distant infection</a:t>
            </a:r>
          </a:p>
          <a:p>
            <a:pPr algn="just">
              <a:buNone/>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FF00"/>
                </a:solidFill>
              </a:rPr>
              <a:t>PROPHYLAXIS OF DENTAL WOUND INFECTIONS:</a:t>
            </a:r>
            <a:endParaRPr lang="en-US" dirty="0">
              <a:solidFill>
                <a:srgbClr val="FFFF00"/>
              </a:solidFill>
            </a:endParaRPr>
          </a:p>
        </p:txBody>
      </p:sp>
      <p:sp>
        <p:nvSpPr>
          <p:cNvPr id="3" name="Content Placeholder 2"/>
          <p:cNvSpPr>
            <a:spLocks noGrp="1"/>
          </p:cNvSpPr>
          <p:nvPr>
            <p:ph idx="1"/>
          </p:nvPr>
        </p:nvSpPr>
        <p:spPr/>
        <p:txBody>
          <a:bodyPr/>
          <a:lstStyle/>
          <a:p>
            <a:pPr algn="just"/>
            <a:r>
              <a:rPr lang="en-IN" dirty="0" smtClean="0"/>
              <a:t>Prevent from infection after tooth extraction.</a:t>
            </a:r>
          </a:p>
          <a:p>
            <a:pPr algn="just"/>
            <a:r>
              <a:rPr lang="en-IN" dirty="0" smtClean="0"/>
              <a:t>Sterile instruments, prevent cross infection, good surgical technique.</a:t>
            </a:r>
          </a:p>
          <a:p>
            <a:pPr algn="just"/>
            <a:r>
              <a:rPr lang="en-IN" dirty="0" smtClean="0"/>
              <a:t>Extensive instrumentation, bone cutting</a:t>
            </a:r>
          </a:p>
          <a:p>
            <a:pPr algn="just"/>
            <a:r>
              <a:rPr lang="en-IN" dirty="0" smtClean="0"/>
              <a:t>Procedures like insertion into bone or soft tissues(implants) </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Reconstructive surgeries.</a:t>
            </a:r>
          </a:p>
          <a:p>
            <a:pPr algn="just"/>
            <a:r>
              <a:rPr lang="en-IN" dirty="0" smtClean="0"/>
              <a:t>Diabetic, corticosteroid therapy, </a:t>
            </a:r>
            <a:r>
              <a:rPr lang="en-IN" dirty="0" err="1" smtClean="0"/>
              <a:t>immuno</a:t>
            </a:r>
            <a:r>
              <a:rPr lang="en-IN" dirty="0" smtClean="0"/>
              <a:t>-compromised conditions</a:t>
            </a:r>
          </a:p>
          <a:p>
            <a:pPr algn="just"/>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rgbClr val="FFFF00"/>
                </a:solidFill>
              </a:rPr>
              <a:t>PROPHYLAXIS FOR DISTANT INFECTIONS:</a:t>
            </a:r>
            <a:endParaRPr lang="en-US" dirty="0">
              <a:solidFill>
                <a:srgbClr val="FFFF00"/>
              </a:solidFill>
            </a:endParaRPr>
          </a:p>
        </p:txBody>
      </p:sp>
      <p:sp>
        <p:nvSpPr>
          <p:cNvPr id="3" name="Content Placeholder 2"/>
          <p:cNvSpPr>
            <a:spLocks noGrp="1"/>
          </p:cNvSpPr>
          <p:nvPr>
            <p:ph idx="1"/>
          </p:nvPr>
        </p:nvSpPr>
        <p:spPr/>
        <p:txBody>
          <a:bodyPr/>
          <a:lstStyle/>
          <a:p>
            <a:pPr algn="just"/>
            <a:r>
              <a:rPr lang="en-IN" dirty="0" smtClean="0"/>
              <a:t>Bacteraemia.</a:t>
            </a:r>
          </a:p>
          <a:p>
            <a:pPr algn="just"/>
            <a:r>
              <a:rPr lang="en-IN" dirty="0" err="1" smtClean="0"/>
              <a:t>Endocarditis</a:t>
            </a:r>
            <a:r>
              <a:rPr lang="en-IN" dirty="0" smtClean="0"/>
              <a:t>.</a:t>
            </a:r>
          </a:p>
          <a:p>
            <a:pPr algn="just"/>
            <a:r>
              <a:rPr lang="en-IN" dirty="0" smtClean="0"/>
              <a:t>Hip/knee joint replacement, orthopaedic prosthesis.</a:t>
            </a:r>
          </a:p>
          <a:p>
            <a:pPr algn="just"/>
            <a:r>
              <a:rPr lang="en-IN" dirty="0" smtClean="0"/>
              <a:t>Recent joint replacement, previous prosthetic joint infection etc</a:t>
            </a:r>
          </a:p>
          <a:p>
            <a:pPr algn="just"/>
            <a:endParaRPr lang="en-IN" dirty="0" smtClean="0"/>
          </a:p>
          <a:p>
            <a:pPr algn="just"/>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Oral single dose 1 hr prior :</a:t>
            </a:r>
          </a:p>
          <a:p>
            <a:pPr lvl="1" algn="just"/>
            <a:r>
              <a:rPr lang="en-IN" dirty="0" smtClean="0"/>
              <a:t>Amoxicillin- 2g(50 mg/kg)</a:t>
            </a:r>
          </a:p>
          <a:p>
            <a:pPr lvl="1" algn="just"/>
            <a:r>
              <a:rPr lang="en-IN" dirty="0" err="1" smtClean="0"/>
              <a:t>Cephalexin</a:t>
            </a:r>
            <a:r>
              <a:rPr lang="en-IN" dirty="0" smtClean="0"/>
              <a:t>- 2g(50mg/kg)</a:t>
            </a:r>
          </a:p>
          <a:p>
            <a:pPr lvl="1" algn="just"/>
            <a:r>
              <a:rPr lang="en-IN" dirty="0" err="1" smtClean="0"/>
              <a:t>Cefadroxil</a:t>
            </a:r>
            <a:r>
              <a:rPr lang="en-IN" dirty="0" smtClean="0"/>
              <a:t>  - 2g(50mg/kg)</a:t>
            </a:r>
          </a:p>
          <a:p>
            <a:pPr lvl="1" algn="just"/>
            <a:r>
              <a:rPr lang="en-IN" dirty="0" err="1" smtClean="0"/>
              <a:t>Clindamycin</a:t>
            </a:r>
            <a:r>
              <a:rPr lang="en-IN" dirty="0" smtClean="0"/>
              <a:t>- 600mg(20mg/kg)            if allergic to </a:t>
            </a:r>
          </a:p>
          <a:p>
            <a:pPr lvl="1" algn="just"/>
            <a:r>
              <a:rPr lang="en-IN" dirty="0" err="1" smtClean="0"/>
              <a:t>Azithromycin</a:t>
            </a:r>
            <a:r>
              <a:rPr lang="en-IN" dirty="0" smtClean="0"/>
              <a:t> – 500mg(15mg/kg)          </a:t>
            </a:r>
            <a:r>
              <a:rPr lang="en-IN" dirty="0" err="1" smtClean="0"/>
              <a:t>pencillins</a:t>
            </a:r>
            <a:r>
              <a:rPr lang="en-IN" dirty="0" smtClean="0"/>
              <a:t>.</a:t>
            </a:r>
            <a:endParaRPr lang="en-US" dirty="0"/>
          </a:p>
        </p:txBody>
      </p:sp>
      <p:sp>
        <p:nvSpPr>
          <p:cNvPr id="4" name="Right Brace 3"/>
          <p:cNvSpPr/>
          <p:nvPr/>
        </p:nvSpPr>
        <p:spPr>
          <a:xfrm>
            <a:off x="6172200" y="4267200"/>
            <a:ext cx="4572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err="1" smtClean="0"/>
              <a:t>Parenteral</a:t>
            </a:r>
            <a:r>
              <a:rPr lang="en-IN" dirty="0" smtClean="0"/>
              <a:t> single injection just before procedure:</a:t>
            </a:r>
          </a:p>
          <a:p>
            <a:pPr lvl="1" algn="just"/>
            <a:r>
              <a:rPr lang="en-IN" dirty="0" err="1" smtClean="0"/>
              <a:t>Ampicillin</a:t>
            </a:r>
            <a:r>
              <a:rPr lang="en-IN" dirty="0" smtClean="0"/>
              <a:t>- 2g(50mg/kg) </a:t>
            </a:r>
            <a:r>
              <a:rPr lang="en-IN" dirty="0" err="1" smtClean="0"/>
              <a:t>i.m</a:t>
            </a:r>
            <a:r>
              <a:rPr lang="en-IN" dirty="0" smtClean="0"/>
              <a:t>/</a:t>
            </a:r>
            <a:r>
              <a:rPr lang="en-IN" dirty="0" err="1" smtClean="0"/>
              <a:t>i.v</a:t>
            </a:r>
            <a:endParaRPr lang="en-IN" dirty="0" smtClean="0"/>
          </a:p>
          <a:p>
            <a:pPr lvl="1" algn="just"/>
            <a:r>
              <a:rPr lang="en-IN" dirty="0" err="1" smtClean="0"/>
              <a:t>Cefazolin</a:t>
            </a:r>
            <a:r>
              <a:rPr lang="en-IN" dirty="0" smtClean="0"/>
              <a:t>- 1g(25mg/kg) </a:t>
            </a:r>
            <a:r>
              <a:rPr lang="en-IN" dirty="0" err="1" smtClean="0"/>
              <a:t>i.v</a:t>
            </a:r>
            <a:endParaRPr lang="en-IN" dirty="0" smtClean="0"/>
          </a:p>
          <a:p>
            <a:pPr lvl="1" algn="just"/>
            <a:r>
              <a:rPr lang="en-IN" dirty="0" err="1" smtClean="0"/>
              <a:t>Clindamycin</a:t>
            </a:r>
            <a:r>
              <a:rPr lang="en-IN" dirty="0" smtClean="0"/>
              <a:t>- 600mg(20mg/kg) </a:t>
            </a:r>
            <a:r>
              <a:rPr lang="en-IN" dirty="0" err="1" smtClean="0"/>
              <a:t>i.v</a:t>
            </a:r>
            <a:r>
              <a:rPr lang="en-IN" dirty="0" smtClean="0"/>
              <a:t> if allergic to </a:t>
            </a:r>
            <a:r>
              <a:rPr lang="en-IN" dirty="0" err="1" smtClean="0"/>
              <a:t>pencillin</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Prosthetic valve replacement</a:t>
            </a:r>
          </a:p>
          <a:p>
            <a:pPr algn="just"/>
            <a:r>
              <a:rPr lang="en-IN" dirty="0" smtClean="0"/>
              <a:t>h/o bacterial </a:t>
            </a:r>
            <a:r>
              <a:rPr lang="en-IN" dirty="0" err="1" smtClean="0"/>
              <a:t>endocarditis</a:t>
            </a:r>
            <a:r>
              <a:rPr lang="en-IN" dirty="0" smtClean="0"/>
              <a:t> in the past</a:t>
            </a:r>
          </a:p>
          <a:p>
            <a:pPr algn="just"/>
            <a:r>
              <a:rPr lang="en-IN" dirty="0" smtClean="0"/>
              <a:t>Operated under GA</a:t>
            </a:r>
          </a:p>
          <a:p>
            <a:pPr algn="just"/>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For above cases</a:t>
            </a:r>
          </a:p>
          <a:p>
            <a:pPr algn="just"/>
            <a:r>
              <a:rPr lang="en-IN" dirty="0" err="1" smtClean="0"/>
              <a:t>Gentamicin</a:t>
            </a:r>
            <a:r>
              <a:rPr lang="en-IN" dirty="0" smtClean="0"/>
              <a:t>- 120mg(2mg/kg)</a:t>
            </a:r>
            <a:r>
              <a:rPr lang="en-IN" dirty="0" err="1" smtClean="0"/>
              <a:t>i.m</a:t>
            </a:r>
            <a:r>
              <a:rPr lang="en-IN" dirty="0" smtClean="0"/>
              <a:t>/</a:t>
            </a:r>
            <a:r>
              <a:rPr lang="en-IN" dirty="0" err="1" smtClean="0"/>
              <a:t>i.v</a:t>
            </a:r>
            <a:r>
              <a:rPr lang="en-IN" dirty="0" smtClean="0"/>
              <a:t> + amoxicillin</a:t>
            </a:r>
          </a:p>
          <a:p>
            <a:pPr algn="just"/>
            <a:r>
              <a:rPr lang="en-IN" dirty="0" smtClean="0"/>
              <a:t>Another dose of amoxicillin 500mg (12.5 mg/kg) repeated 6hrs after the procedure.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err="1" smtClean="0"/>
              <a:t>Vancomycin</a:t>
            </a:r>
            <a:r>
              <a:rPr lang="en-IN" dirty="0" smtClean="0"/>
              <a:t> 1g(20mg/kg) iv 2hrs + </a:t>
            </a:r>
            <a:r>
              <a:rPr lang="en-IN" dirty="0" err="1" smtClean="0"/>
              <a:t>gentamicin</a:t>
            </a:r>
            <a:r>
              <a:rPr lang="en-IN" dirty="0" smtClean="0"/>
              <a:t> 120mg (2mg/kg) </a:t>
            </a:r>
            <a:r>
              <a:rPr lang="en-IN" dirty="0" err="1" smtClean="0"/>
              <a:t>i.m</a:t>
            </a:r>
            <a:r>
              <a:rPr lang="en-IN" dirty="0" smtClean="0"/>
              <a:t>/</a:t>
            </a:r>
            <a:r>
              <a:rPr lang="en-IN" dirty="0" err="1" smtClean="0"/>
              <a:t>i.v</a:t>
            </a:r>
            <a:r>
              <a:rPr lang="en-IN" dirty="0" smtClean="0"/>
              <a:t> just before procedure allergic to </a:t>
            </a:r>
            <a:r>
              <a:rPr lang="en-IN" dirty="0" err="1" smtClean="0"/>
              <a:t>pencillin</a:t>
            </a:r>
            <a:r>
              <a:rPr lang="en-IN"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IN" dirty="0" smtClean="0"/>
              <a:t>ANTIFUNGAL DRUGS</a:t>
            </a:r>
          </a:p>
          <a:p>
            <a:pPr algn="just"/>
            <a:r>
              <a:rPr lang="en-IN" dirty="0" smtClean="0"/>
              <a:t>ANTIVIRAL DRUGS</a:t>
            </a:r>
          </a:p>
          <a:p>
            <a:pPr algn="just"/>
            <a:r>
              <a:rPr lang="en-IN" dirty="0" smtClean="0"/>
              <a:t>ANTIBIOTICS IN PERIODONTICS</a:t>
            </a:r>
          </a:p>
          <a:p>
            <a:pPr lvl="1" algn="just"/>
            <a:r>
              <a:rPr lang="en-IN" dirty="0" smtClean="0"/>
              <a:t>GUIDELINES</a:t>
            </a:r>
          </a:p>
          <a:p>
            <a:pPr lvl="1" algn="just"/>
            <a:r>
              <a:rPr lang="en-IN" dirty="0" smtClean="0"/>
              <a:t>DRUG DELIVERY ROUTES</a:t>
            </a:r>
          </a:p>
          <a:p>
            <a:pPr lvl="1" algn="just"/>
            <a:r>
              <a:rPr lang="en-IN" dirty="0" smtClean="0"/>
              <a:t>LOCAL DRUG DELIVERY</a:t>
            </a:r>
          </a:p>
          <a:p>
            <a:pPr algn="just"/>
            <a:r>
              <a:rPr lang="en-IN" dirty="0" smtClean="0"/>
              <a:t>FAILURES OF ANTIBIOTIC THERAPY</a:t>
            </a:r>
          </a:p>
          <a:p>
            <a:pPr algn="just"/>
            <a:r>
              <a:rPr lang="en-IN" dirty="0" smtClean="0"/>
              <a:t>REFERENCES</a:t>
            </a:r>
          </a:p>
          <a:p>
            <a:pPr lvl="1" algn="just"/>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l-GR" dirty="0" smtClean="0">
                <a:solidFill>
                  <a:srgbClr val="FFFF00"/>
                </a:solidFill>
              </a:rPr>
              <a:t>β</a:t>
            </a:r>
            <a:r>
              <a:rPr lang="en-IN" dirty="0" smtClean="0">
                <a:solidFill>
                  <a:srgbClr val="FFFF00"/>
                </a:solidFill>
              </a:rPr>
              <a:t> LACTAM ANTIBIOTICS:</a:t>
            </a:r>
            <a:endParaRPr lang="en-US" dirty="0">
              <a:solidFill>
                <a:srgbClr val="FFFF00"/>
              </a:solidFill>
            </a:endParaRPr>
          </a:p>
        </p:txBody>
      </p:sp>
      <p:sp>
        <p:nvSpPr>
          <p:cNvPr id="3" name="Content Placeholder 2"/>
          <p:cNvSpPr>
            <a:spLocks noGrp="1"/>
          </p:cNvSpPr>
          <p:nvPr>
            <p:ph idx="1"/>
          </p:nvPr>
        </p:nvSpPr>
        <p:spPr/>
        <p:txBody>
          <a:bodyPr/>
          <a:lstStyle/>
          <a:p>
            <a:pPr algn="just">
              <a:buFont typeface="Wingdings" pitchFamily="2" charset="2"/>
              <a:buChar char="§"/>
            </a:pPr>
            <a:r>
              <a:rPr lang="el-GR" dirty="0" smtClean="0"/>
              <a:t>β</a:t>
            </a:r>
            <a:r>
              <a:rPr lang="en-IN" dirty="0" smtClean="0"/>
              <a:t> </a:t>
            </a:r>
            <a:r>
              <a:rPr lang="en-IN" dirty="0" err="1" smtClean="0"/>
              <a:t>lactam</a:t>
            </a:r>
            <a:r>
              <a:rPr lang="en-IN" dirty="0" smtClean="0"/>
              <a:t> ring</a:t>
            </a:r>
          </a:p>
          <a:p>
            <a:pPr algn="just">
              <a:buFont typeface="Wingdings" pitchFamily="2" charset="2"/>
              <a:buChar char="§"/>
            </a:pPr>
            <a:r>
              <a:rPr lang="en-IN" dirty="0" err="1" smtClean="0"/>
              <a:t>Pencillins</a:t>
            </a:r>
            <a:r>
              <a:rPr lang="en-IN" dirty="0" smtClean="0"/>
              <a:t>, </a:t>
            </a:r>
            <a:r>
              <a:rPr lang="en-IN" dirty="0" err="1" smtClean="0"/>
              <a:t>cephalosporins</a:t>
            </a:r>
            <a:r>
              <a:rPr lang="en-IN" dirty="0" smtClean="0"/>
              <a:t>- most commonly used</a:t>
            </a:r>
          </a:p>
          <a:p>
            <a:pPr algn="just">
              <a:buFont typeface="Wingdings" pitchFamily="2" charset="2"/>
              <a:buChar char="§"/>
            </a:pPr>
            <a:r>
              <a:rPr lang="en-IN" dirty="0" err="1" smtClean="0"/>
              <a:t>Monobactams</a:t>
            </a:r>
            <a:r>
              <a:rPr lang="en-IN" dirty="0" smtClean="0"/>
              <a:t> &amp; </a:t>
            </a:r>
            <a:r>
              <a:rPr lang="en-IN" dirty="0" err="1" smtClean="0"/>
              <a:t>carbapenems</a:t>
            </a:r>
            <a:r>
              <a:rPr lang="en-IN" dirty="0" smtClean="0"/>
              <a:t>- new addition </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rgbClr val="FFFF00"/>
                </a:solidFill>
              </a:rPr>
              <a:t>PENCILLINS</a:t>
            </a:r>
            <a:endParaRPr lang="en-US" dirty="0">
              <a:solidFill>
                <a:srgbClr val="FFFF00"/>
              </a:solidFill>
            </a:endParaRPr>
          </a:p>
        </p:txBody>
      </p:sp>
      <p:sp>
        <p:nvSpPr>
          <p:cNvPr id="3" name="Content Placeholder 2"/>
          <p:cNvSpPr>
            <a:spLocks noGrp="1"/>
          </p:cNvSpPr>
          <p:nvPr>
            <p:ph idx="1"/>
          </p:nvPr>
        </p:nvSpPr>
        <p:spPr/>
        <p:txBody>
          <a:bodyPr/>
          <a:lstStyle/>
          <a:p>
            <a:pPr algn="just"/>
            <a:r>
              <a:rPr lang="en-IN" dirty="0" smtClean="0"/>
              <a:t>1</a:t>
            </a:r>
            <a:r>
              <a:rPr lang="en-IN" baseline="30000" dirty="0" smtClean="0"/>
              <a:t>st</a:t>
            </a:r>
            <a:r>
              <a:rPr lang="en-IN" dirty="0" smtClean="0"/>
              <a:t> antibiotic (1941)</a:t>
            </a:r>
          </a:p>
          <a:p>
            <a:pPr algn="just"/>
            <a:r>
              <a:rPr lang="en-IN" dirty="0" err="1" smtClean="0"/>
              <a:t>P.notatum</a:t>
            </a:r>
            <a:r>
              <a:rPr lang="en-IN" dirty="0" smtClean="0"/>
              <a:t>, present- </a:t>
            </a:r>
            <a:r>
              <a:rPr lang="en-IN" dirty="0" err="1" smtClean="0"/>
              <a:t>p.chrysogenum</a:t>
            </a:r>
            <a:r>
              <a:rPr lang="en-IN" dirty="0" smtClean="0"/>
              <a:t>.</a:t>
            </a:r>
          </a:p>
          <a:p>
            <a:pPr algn="just"/>
            <a:r>
              <a:rPr lang="en-IN" dirty="0" smtClean="0"/>
              <a:t>Classification:</a:t>
            </a:r>
          </a:p>
          <a:p>
            <a:pPr lvl="1" algn="just"/>
            <a:r>
              <a:rPr lang="en-IN" dirty="0" smtClean="0"/>
              <a:t>Natural</a:t>
            </a:r>
          </a:p>
          <a:p>
            <a:pPr lvl="1" algn="just"/>
            <a:r>
              <a:rPr lang="en-IN" dirty="0" smtClean="0"/>
              <a:t>Semi – synthetic </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NATURAL PENCILLINS:</a:t>
            </a:r>
            <a:endParaRPr lang="en-US" b="1" dirty="0">
              <a:solidFill>
                <a:srgbClr val="FFFF00"/>
              </a:solidFill>
            </a:endParaRPr>
          </a:p>
        </p:txBody>
      </p:sp>
      <p:sp>
        <p:nvSpPr>
          <p:cNvPr id="3" name="Content Placeholder 2"/>
          <p:cNvSpPr>
            <a:spLocks noGrp="1"/>
          </p:cNvSpPr>
          <p:nvPr>
            <p:ph idx="1"/>
          </p:nvPr>
        </p:nvSpPr>
        <p:spPr/>
        <p:txBody>
          <a:bodyPr/>
          <a:lstStyle/>
          <a:p>
            <a:r>
              <a:rPr lang="en-IN" dirty="0" err="1" smtClean="0"/>
              <a:t>Pencillin</a:t>
            </a:r>
            <a:r>
              <a:rPr lang="en-IN" dirty="0" smtClean="0"/>
              <a:t> G</a:t>
            </a:r>
          </a:p>
          <a:p>
            <a:r>
              <a:rPr lang="en-IN" dirty="0" err="1" smtClean="0"/>
              <a:t>Pencillin</a:t>
            </a:r>
            <a:r>
              <a:rPr lang="en-IN" dirty="0" smtClean="0"/>
              <a:t> V</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SEMI-SYNTHETIC PENCILLINS:</a:t>
            </a:r>
            <a:endParaRPr lang="en-US" b="1" dirty="0">
              <a:solidFill>
                <a:srgbClr val="FFFF00"/>
              </a:solidFill>
            </a:endParaRPr>
          </a:p>
        </p:txBody>
      </p:sp>
      <p:sp>
        <p:nvSpPr>
          <p:cNvPr id="3" name="Content Placeholder 2"/>
          <p:cNvSpPr>
            <a:spLocks noGrp="1"/>
          </p:cNvSpPr>
          <p:nvPr>
            <p:ph idx="1"/>
          </p:nvPr>
        </p:nvSpPr>
        <p:spPr/>
        <p:txBody>
          <a:bodyPr/>
          <a:lstStyle/>
          <a:p>
            <a:pPr lvl="1"/>
            <a:r>
              <a:rPr lang="en-IN" dirty="0" err="1" smtClean="0"/>
              <a:t>Pencillinase</a:t>
            </a:r>
            <a:r>
              <a:rPr lang="en-IN" dirty="0" smtClean="0"/>
              <a:t> resistant: </a:t>
            </a:r>
            <a:r>
              <a:rPr lang="en-IN" dirty="0" err="1" smtClean="0"/>
              <a:t>methacillin</a:t>
            </a:r>
            <a:r>
              <a:rPr lang="en-IN" dirty="0" smtClean="0"/>
              <a:t>, </a:t>
            </a:r>
            <a:r>
              <a:rPr lang="en-IN" dirty="0" err="1" smtClean="0"/>
              <a:t>cloxacillin</a:t>
            </a:r>
            <a:endParaRPr lang="en-IN" dirty="0" smtClean="0"/>
          </a:p>
          <a:p>
            <a:pPr lvl="1"/>
            <a:r>
              <a:rPr lang="en-IN" dirty="0" smtClean="0"/>
              <a:t>Extended spectrum: </a:t>
            </a:r>
          </a:p>
          <a:p>
            <a:pPr lvl="2"/>
            <a:r>
              <a:rPr lang="en-IN" dirty="0" err="1" smtClean="0"/>
              <a:t>Aminopencillins</a:t>
            </a:r>
            <a:r>
              <a:rPr lang="en-IN" dirty="0" smtClean="0"/>
              <a:t>: </a:t>
            </a:r>
            <a:r>
              <a:rPr lang="en-IN" dirty="0" err="1" smtClean="0"/>
              <a:t>ampicillin</a:t>
            </a:r>
            <a:r>
              <a:rPr lang="en-IN" dirty="0" smtClean="0"/>
              <a:t>, </a:t>
            </a:r>
            <a:r>
              <a:rPr lang="en-IN" dirty="0" err="1" smtClean="0"/>
              <a:t>bacampicillin</a:t>
            </a:r>
            <a:r>
              <a:rPr lang="en-IN" dirty="0" smtClean="0"/>
              <a:t>, amoxicillin.</a:t>
            </a:r>
          </a:p>
          <a:p>
            <a:pPr lvl="2"/>
            <a:r>
              <a:rPr lang="en-IN" dirty="0" err="1" smtClean="0"/>
              <a:t>Carboxypencillins</a:t>
            </a:r>
            <a:r>
              <a:rPr lang="en-IN" dirty="0" smtClean="0"/>
              <a:t>: </a:t>
            </a:r>
            <a:r>
              <a:rPr lang="en-IN" dirty="0" err="1" smtClean="0"/>
              <a:t>carbenicillin</a:t>
            </a:r>
            <a:r>
              <a:rPr lang="en-IN" dirty="0" smtClean="0"/>
              <a:t>, </a:t>
            </a:r>
            <a:r>
              <a:rPr lang="en-IN" dirty="0" err="1" smtClean="0"/>
              <a:t>ticarcillin</a:t>
            </a:r>
            <a:r>
              <a:rPr lang="en-IN" dirty="0" smtClean="0"/>
              <a:t>.</a:t>
            </a:r>
          </a:p>
          <a:p>
            <a:pPr lvl="2"/>
            <a:r>
              <a:rPr lang="en-IN" dirty="0" err="1" smtClean="0"/>
              <a:t>Ureidopencillins</a:t>
            </a:r>
            <a:r>
              <a:rPr lang="en-IN" dirty="0" smtClean="0"/>
              <a:t>: </a:t>
            </a:r>
            <a:r>
              <a:rPr lang="en-IN" dirty="0" err="1" smtClean="0"/>
              <a:t>piperacillin</a:t>
            </a:r>
            <a:r>
              <a:rPr lang="en-IN" dirty="0" smtClean="0"/>
              <a:t>, </a:t>
            </a:r>
            <a:r>
              <a:rPr lang="en-IN" dirty="0" err="1" smtClean="0"/>
              <a:t>mezlocillin</a:t>
            </a:r>
            <a:r>
              <a:rPr lang="en-IN" dirty="0" smtClean="0"/>
              <a: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l-GR" dirty="0" smtClean="0">
                <a:solidFill>
                  <a:srgbClr val="FFFF00"/>
                </a:solidFill>
              </a:rPr>
              <a:t>β</a:t>
            </a:r>
            <a:r>
              <a:rPr lang="en-IN" dirty="0" smtClean="0">
                <a:solidFill>
                  <a:srgbClr val="FFFF00"/>
                </a:solidFill>
              </a:rPr>
              <a:t> LACTAMASE INHIBITORS:</a:t>
            </a:r>
            <a:r>
              <a:rPr lang="en-IN" dirty="0" smtClean="0"/>
              <a:t> </a:t>
            </a:r>
            <a:endParaRPr lang="en-US" dirty="0"/>
          </a:p>
        </p:txBody>
      </p:sp>
      <p:sp>
        <p:nvSpPr>
          <p:cNvPr id="3" name="Content Placeholder 2"/>
          <p:cNvSpPr>
            <a:spLocks noGrp="1"/>
          </p:cNvSpPr>
          <p:nvPr>
            <p:ph idx="1"/>
          </p:nvPr>
        </p:nvSpPr>
        <p:spPr/>
        <p:txBody>
          <a:bodyPr/>
          <a:lstStyle/>
          <a:p>
            <a:pPr algn="just"/>
            <a:r>
              <a:rPr lang="en-IN" dirty="0" err="1" smtClean="0"/>
              <a:t>Clavulanic</a:t>
            </a:r>
            <a:r>
              <a:rPr lang="en-IN" dirty="0" smtClean="0"/>
              <a:t> acid</a:t>
            </a:r>
          </a:p>
          <a:p>
            <a:pPr algn="just"/>
            <a:r>
              <a:rPr lang="en-IN" dirty="0" err="1" smtClean="0"/>
              <a:t>Sulbactum</a:t>
            </a:r>
            <a:endParaRPr lang="en-IN" dirty="0" smtClean="0"/>
          </a:p>
          <a:p>
            <a:pPr algn="just"/>
            <a:r>
              <a:rPr lang="en-IN" dirty="0" err="1" smtClean="0"/>
              <a:t>Tazobactum</a:t>
            </a:r>
            <a:r>
              <a:rPr lang="en-IN" dirty="0" smtClean="0"/>
              <a:t> </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smtClean="0">
                <a:solidFill>
                  <a:srgbClr val="FFFF00"/>
                </a:solidFill>
              </a:rPr>
              <a:t>MECHANISM OF ACTION:</a:t>
            </a:r>
            <a:endParaRPr lang="en-US" dirty="0">
              <a:solidFill>
                <a:srgbClr val="FFFF00"/>
              </a:solidFill>
            </a:endParaRPr>
          </a:p>
        </p:txBody>
      </p:sp>
      <p:pic>
        <p:nvPicPr>
          <p:cNvPr id="4" name="Content Placeholder 3" descr="Mechanism-of-action-of-b-lactam.png"/>
          <p:cNvPicPr>
            <a:picLocks noGrp="1" noChangeAspect="1"/>
          </p:cNvPicPr>
          <p:nvPr>
            <p:ph idx="1"/>
          </p:nvPr>
        </p:nvPicPr>
        <p:blipFill>
          <a:blip r:embed="rId2"/>
          <a:stretch>
            <a:fillRect/>
          </a:stretch>
        </p:blipFill>
        <p:spPr>
          <a:xfrm>
            <a:off x="457200" y="1524001"/>
            <a:ext cx="8229600" cy="4808538"/>
          </a:xfr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rgbClr val="FFFF00"/>
                </a:solidFill>
              </a:rPr>
              <a:t>PENCILLIN G:</a:t>
            </a:r>
            <a:endParaRPr lang="en-US" dirty="0">
              <a:solidFill>
                <a:srgbClr val="FFFF00"/>
              </a:solidFill>
            </a:endParaRPr>
          </a:p>
        </p:txBody>
      </p:sp>
      <p:sp>
        <p:nvSpPr>
          <p:cNvPr id="3" name="Content Placeholder 2"/>
          <p:cNvSpPr>
            <a:spLocks noGrp="1"/>
          </p:cNvSpPr>
          <p:nvPr>
            <p:ph idx="1"/>
          </p:nvPr>
        </p:nvSpPr>
        <p:spPr/>
        <p:txBody>
          <a:bodyPr/>
          <a:lstStyle/>
          <a:p>
            <a:pPr algn="just"/>
            <a:r>
              <a:rPr lang="en-IN" dirty="0" smtClean="0"/>
              <a:t>Narrow spectrum</a:t>
            </a:r>
          </a:p>
          <a:p>
            <a:pPr algn="just"/>
            <a:r>
              <a:rPr lang="en-IN" dirty="0" smtClean="0"/>
              <a:t>Bacterial resistance– through </a:t>
            </a:r>
            <a:r>
              <a:rPr lang="en-IN" dirty="0" err="1" smtClean="0"/>
              <a:t>pencillinase</a:t>
            </a:r>
            <a:r>
              <a:rPr lang="en-IN" dirty="0" smtClean="0"/>
              <a:t> production &amp; </a:t>
            </a:r>
            <a:r>
              <a:rPr lang="en-IN" dirty="0" err="1" smtClean="0"/>
              <a:t>porin</a:t>
            </a:r>
            <a:r>
              <a:rPr lang="en-IN" dirty="0" smtClean="0"/>
              <a:t> channel alteration</a:t>
            </a:r>
          </a:p>
          <a:p>
            <a:pPr algn="just"/>
            <a:r>
              <a:rPr lang="en-IN" dirty="0" smtClean="0"/>
              <a:t>Acid labile</a:t>
            </a:r>
          </a:p>
          <a:p>
            <a:pPr algn="just"/>
            <a:r>
              <a:rPr lang="en-IN" dirty="0" smtClean="0"/>
              <a:t>Excretion- </a:t>
            </a:r>
            <a:r>
              <a:rPr lang="en-IN" dirty="0" err="1" smtClean="0"/>
              <a:t>golmerular</a:t>
            </a:r>
            <a:r>
              <a:rPr lang="en-IN" dirty="0" smtClean="0"/>
              <a:t> filtration(10%)</a:t>
            </a:r>
          </a:p>
          <a:p>
            <a:pPr algn="just">
              <a:buNone/>
            </a:pPr>
            <a:r>
              <a:rPr lang="en-IN" dirty="0" smtClean="0"/>
              <a:t>                       tubular secretion(90%)</a:t>
            </a:r>
          </a:p>
          <a:p>
            <a:pPr algn="just"/>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t1/2 – 30 min.</a:t>
            </a:r>
          </a:p>
          <a:p>
            <a:pPr algn="just"/>
            <a:r>
              <a:rPr lang="en-IN" dirty="0" smtClean="0"/>
              <a:t>Neonates – incompletely tubular secretion,</a:t>
            </a:r>
          </a:p>
          <a:p>
            <a:pPr algn="just">
              <a:buNone/>
            </a:pPr>
            <a:r>
              <a:rPr lang="en-IN" dirty="0" smtClean="0"/>
              <a:t>     so t1/2 – longer </a:t>
            </a:r>
          </a:p>
          <a:p>
            <a:pPr algn="just"/>
            <a:r>
              <a:rPr lang="en-IN" dirty="0" smtClean="0"/>
              <a:t>Aged &amp; renal failure pt. – excrete </a:t>
            </a:r>
            <a:r>
              <a:rPr lang="en-IN" dirty="0" err="1" smtClean="0"/>
              <a:t>pencillin</a:t>
            </a:r>
            <a:r>
              <a:rPr lang="en-IN" dirty="0" smtClean="0"/>
              <a:t> slowly.</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IN" dirty="0" smtClean="0"/>
              <a:t>Tubular secretion is blocked by </a:t>
            </a:r>
            <a:r>
              <a:rPr lang="en-IN" dirty="0" err="1" smtClean="0"/>
              <a:t>probenicid</a:t>
            </a:r>
            <a:endParaRPr lang="en-IN" dirty="0" smtClean="0"/>
          </a:p>
          <a:p>
            <a:pPr algn="just">
              <a:buNone/>
            </a:pPr>
            <a:endParaRPr lang="en-IN" dirty="0" smtClean="0"/>
          </a:p>
          <a:p>
            <a:pPr algn="just">
              <a:buNone/>
            </a:pPr>
            <a:endParaRPr lang="en-IN" dirty="0" smtClean="0"/>
          </a:p>
          <a:p>
            <a:pPr algn="just">
              <a:buNone/>
            </a:pPr>
            <a:r>
              <a:rPr lang="en-IN" dirty="0" smtClean="0"/>
              <a:t>High, long lasting plasma concentrations</a:t>
            </a:r>
          </a:p>
          <a:p>
            <a:pPr algn="just">
              <a:buNone/>
            </a:pPr>
            <a:endParaRPr lang="en-IN" dirty="0" smtClean="0"/>
          </a:p>
          <a:p>
            <a:pPr algn="just"/>
            <a:r>
              <a:rPr lang="en-IN" dirty="0" err="1" smtClean="0"/>
              <a:t>Probenicid</a:t>
            </a:r>
            <a:r>
              <a:rPr lang="en-IN" dirty="0" smtClean="0"/>
              <a:t> also reduces VOD of </a:t>
            </a:r>
            <a:r>
              <a:rPr lang="en-IN" dirty="0" err="1" smtClean="0"/>
              <a:t>pencillins</a:t>
            </a:r>
            <a:r>
              <a:rPr lang="en-IN" dirty="0" smtClean="0"/>
              <a:t>.  </a:t>
            </a:r>
            <a:endParaRPr lang="en-US" dirty="0"/>
          </a:p>
        </p:txBody>
      </p:sp>
      <p:sp>
        <p:nvSpPr>
          <p:cNvPr id="4" name="Down Arrow 3"/>
          <p:cNvSpPr/>
          <p:nvPr/>
        </p:nvSpPr>
        <p:spPr>
          <a:xfrm>
            <a:off x="3276600" y="2667000"/>
            <a:ext cx="304800"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smtClean="0">
                <a:solidFill>
                  <a:srgbClr val="FFFF00"/>
                </a:solidFill>
                <a:effectLst/>
              </a:rPr>
              <a:t>ADVERSE EFFECTS:</a:t>
            </a:r>
            <a:endParaRPr lang="en-US" dirty="0">
              <a:solidFill>
                <a:srgbClr val="FFFF00"/>
              </a:solidFill>
              <a:effectLst/>
            </a:endParaRPr>
          </a:p>
        </p:txBody>
      </p:sp>
      <p:sp>
        <p:nvSpPr>
          <p:cNvPr id="3" name="Content Placeholder 2"/>
          <p:cNvSpPr>
            <a:spLocks noGrp="1"/>
          </p:cNvSpPr>
          <p:nvPr>
            <p:ph idx="1"/>
          </p:nvPr>
        </p:nvSpPr>
        <p:spPr/>
        <p:txBody>
          <a:bodyPr/>
          <a:lstStyle/>
          <a:p>
            <a:pPr algn="just"/>
            <a:r>
              <a:rPr lang="en-IN" dirty="0" smtClean="0"/>
              <a:t>Local irritancy, direct toxicity.</a:t>
            </a:r>
          </a:p>
          <a:p>
            <a:pPr algn="just"/>
            <a:r>
              <a:rPr lang="en-IN" dirty="0" smtClean="0"/>
              <a:t>Hypersensitivity.</a:t>
            </a:r>
          </a:p>
          <a:p>
            <a:pPr algn="just"/>
            <a:r>
              <a:rPr lang="en-IN" dirty="0" smtClean="0"/>
              <a:t>Super-infection.</a:t>
            </a:r>
          </a:p>
          <a:p>
            <a:pPr algn="just"/>
            <a:r>
              <a:rPr lang="en-IN" dirty="0" err="1" smtClean="0"/>
              <a:t>Jarisch</a:t>
            </a:r>
            <a:r>
              <a:rPr lang="en-IN" dirty="0" smtClean="0"/>
              <a:t> – </a:t>
            </a:r>
            <a:r>
              <a:rPr lang="en-IN" dirty="0" err="1" smtClean="0"/>
              <a:t>Herxheimer</a:t>
            </a:r>
            <a:r>
              <a:rPr lang="en-IN" dirty="0" smtClean="0"/>
              <a:t> reaction.</a:t>
            </a:r>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5400" dirty="0" smtClean="0">
                <a:solidFill>
                  <a:srgbClr val="FFFF00"/>
                </a:solidFill>
              </a:rPr>
              <a:t>INTRODUCTION</a:t>
            </a:r>
            <a:endParaRPr lang="en-US" sz="5400" dirty="0">
              <a:solidFill>
                <a:srgbClr val="FFFF00"/>
              </a:solidFill>
            </a:endParaRPr>
          </a:p>
        </p:txBody>
      </p:sp>
      <p:sp>
        <p:nvSpPr>
          <p:cNvPr id="3" name="Content Placeholder 2"/>
          <p:cNvSpPr>
            <a:spLocks noGrp="1"/>
          </p:cNvSpPr>
          <p:nvPr>
            <p:ph idx="1"/>
          </p:nvPr>
        </p:nvSpPr>
        <p:spPr/>
        <p:txBody>
          <a:bodyPr/>
          <a:lstStyle/>
          <a:p>
            <a:pPr algn="just"/>
            <a:r>
              <a:rPr lang="en-IN" dirty="0" smtClean="0"/>
              <a:t>Antibiotics are the greatest contribution of 20</a:t>
            </a:r>
            <a:r>
              <a:rPr lang="en-IN" baseline="30000" dirty="0" smtClean="0"/>
              <a:t>th</a:t>
            </a:r>
            <a:r>
              <a:rPr lang="en-IN" dirty="0" smtClean="0"/>
              <a:t> century.</a:t>
            </a:r>
          </a:p>
          <a:p>
            <a:pPr algn="just"/>
            <a:r>
              <a:rPr lang="en-IN" dirty="0" smtClean="0"/>
              <a:t>These are the drugs designed to inhibit/kill the infecting organisms &amp; to have no/minimal effect on recipient. This type of therapy is called chemotherapy.</a:t>
            </a:r>
          </a:p>
          <a:p>
            <a:pPr algn="just"/>
            <a:r>
              <a:rPr lang="en-IN" dirty="0" smtClean="0"/>
              <a:t>Selective microbial toxicity is due to action of drug the component of the microbes or metabolic process which are not found in host .  </a:t>
            </a:r>
          </a:p>
          <a:p>
            <a:pPr algn="just"/>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rgbClr val="FFFF00"/>
                </a:solidFill>
              </a:rPr>
              <a:t>USES IN DENTAL INFECTIONS:</a:t>
            </a:r>
            <a:endParaRPr lang="en-US" dirty="0">
              <a:solidFill>
                <a:srgbClr val="FFFF00"/>
              </a:solidFill>
            </a:endParaRPr>
          </a:p>
        </p:txBody>
      </p:sp>
      <p:sp>
        <p:nvSpPr>
          <p:cNvPr id="3" name="Content Placeholder 2"/>
          <p:cNvSpPr>
            <a:spLocks noGrp="1"/>
          </p:cNvSpPr>
          <p:nvPr>
            <p:ph idx="1"/>
          </p:nvPr>
        </p:nvSpPr>
        <p:spPr/>
        <p:txBody>
          <a:bodyPr/>
          <a:lstStyle/>
          <a:p>
            <a:pPr algn="just"/>
            <a:r>
              <a:rPr lang="en-IN" dirty="0" smtClean="0"/>
              <a:t>Effective in majority of common infections in dentistry.</a:t>
            </a:r>
          </a:p>
          <a:p>
            <a:pPr algn="just"/>
            <a:r>
              <a:rPr lang="en-IN" dirty="0" smtClean="0"/>
              <a:t>At ordinary doses used for</a:t>
            </a:r>
          </a:p>
          <a:p>
            <a:pPr lvl="1" algn="just"/>
            <a:r>
              <a:rPr lang="en-IN" dirty="0" smtClean="0"/>
              <a:t> periodontal abscess, </a:t>
            </a:r>
          </a:p>
          <a:p>
            <a:pPr lvl="1" algn="just"/>
            <a:r>
              <a:rPr lang="en-IN" dirty="0" err="1" smtClean="0"/>
              <a:t>pericoronitis</a:t>
            </a:r>
            <a:r>
              <a:rPr lang="en-IN" dirty="0" smtClean="0"/>
              <a:t>,</a:t>
            </a:r>
          </a:p>
          <a:p>
            <a:pPr lvl="1" algn="just"/>
            <a:r>
              <a:rPr lang="en-IN" dirty="0" smtClean="0"/>
              <a:t> acute </a:t>
            </a:r>
            <a:r>
              <a:rPr lang="en-IN" dirty="0" err="1" smtClean="0"/>
              <a:t>suppurative</a:t>
            </a:r>
            <a:r>
              <a:rPr lang="en-IN" dirty="0" smtClean="0"/>
              <a:t> </a:t>
            </a:r>
            <a:r>
              <a:rPr lang="en-IN" dirty="0" err="1" smtClean="0"/>
              <a:t>pulpitis</a:t>
            </a:r>
            <a:r>
              <a:rPr lang="en-IN" dirty="0" smtClean="0"/>
              <a:t>, </a:t>
            </a:r>
          </a:p>
          <a:p>
            <a:pPr lvl="1" algn="just"/>
            <a:r>
              <a:rPr lang="en-IN" dirty="0" smtClean="0"/>
              <a:t>acute necrotising ulcerative gingivitis,</a:t>
            </a:r>
          </a:p>
          <a:p>
            <a:pPr lvl="1" algn="just"/>
            <a:r>
              <a:rPr lang="en-IN" dirty="0" smtClean="0"/>
              <a:t> </a:t>
            </a:r>
            <a:r>
              <a:rPr lang="en-IN" dirty="0" err="1" smtClean="0"/>
              <a:t>cellulitis</a:t>
            </a:r>
            <a:r>
              <a:rPr lang="en-IN" dirty="0" smtClean="0"/>
              <a:t>, et.</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As prophylactic cover in dental procedures</a:t>
            </a:r>
          </a:p>
          <a:p>
            <a:pPr algn="just"/>
            <a:r>
              <a:rPr lang="en-IN" dirty="0" smtClean="0"/>
              <a:t>Presently their use is restricted.</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rgbClr val="FFFF00"/>
                </a:solidFill>
              </a:rPr>
              <a:t>SEMI-SYNTHETIC PENCILLINS:</a:t>
            </a:r>
            <a:endParaRPr lang="en-US" dirty="0">
              <a:solidFill>
                <a:srgbClr val="FFFF00"/>
              </a:solidFill>
            </a:endParaRPr>
          </a:p>
        </p:txBody>
      </p:sp>
      <p:sp>
        <p:nvSpPr>
          <p:cNvPr id="3" name="Content Placeholder 2"/>
          <p:cNvSpPr>
            <a:spLocks noGrp="1"/>
          </p:cNvSpPr>
          <p:nvPr>
            <p:ph idx="1"/>
          </p:nvPr>
        </p:nvSpPr>
        <p:spPr/>
        <p:txBody>
          <a:bodyPr/>
          <a:lstStyle/>
          <a:p>
            <a:pPr algn="just"/>
            <a:r>
              <a:rPr lang="en-IN" dirty="0" smtClean="0"/>
              <a:t>Chemically adding side chains or specific groups to parent molecule.</a:t>
            </a:r>
          </a:p>
          <a:p>
            <a:pPr algn="just"/>
            <a:r>
              <a:rPr lang="en-IN" dirty="0" smtClean="0"/>
              <a:t>Aims : to overcome</a:t>
            </a:r>
          </a:p>
          <a:p>
            <a:pPr lvl="1" algn="just"/>
            <a:r>
              <a:rPr lang="en-IN" dirty="0" smtClean="0"/>
              <a:t>Poor oral efficacy.</a:t>
            </a:r>
          </a:p>
          <a:p>
            <a:pPr lvl="1" algn="just"/>
            <a:r>
              <a:rPr lang="en-IN" dirty="0" err="1" smtClean="0"/>
              <a:t>Pencillinase</a:t>
            </a:r>
            <a:r>
              <a:rPr lang="en-IN" dirty="0" smtClean="0"/>
              <a:t> susceptibility.</a:t>
            </a:r>
          </a:p>
          <a:p>
            <a:pPr lvl="1" algn="just"/>
            <a:r>
              <a:rPr lang="en-IN" dirty="0" smtClean="0"/>
              <a:t>Narrow spectrum.</a:t>
            </a:r>
          </a:p>
          <a:p>
            <a:pPr lvl="1" algn="just"/>
            <a:r>
              <a:rPr lang="en-IN" dirty="0" smtClean="0"/>
              <a:t>Hypersensitivity.  </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rgbClr val="FFFF00"/>
                </a:solidFill>
              </a:rPr>
              <a:t>AMOXICILLIN:</a:t>
            </a:r>
            <a:endParaRPr lang="en-US" dirty="0">
              <a:solidFill>
                <a:srgbClr val="FFFF00"/>
              </a:solidFill>
            </a:endParaRPr>
          </a:p>
        </p:txBody>
      </p:sp>
      <p:sp>
        <p:nvSpPr>
          <p:cNvPr id="3" name="Content Placeholder 2"/>
          <p:cNvSpPr>
            <a:spLocks noGrp="1"/>
          </p:cNvSpPr>
          <p:nvPr>
            <p:ph idx="1"/>
          </p:nvPr>
        </p:nvSpPr>
        <p:spPr/>
        <p:txBody>
          <a:bodyPr/>
          <a:lstStyle/>
          <a:p>
            <a:pPr algn="just"/>
            <a:r>
              <a:rPr lang="en-IN" dirty="0" smtClean="0"/>
              <a:t>Semi-synthetic.</a:t>
            </a:r>
          </a:p>
          <a:p>
            <a:pPr algn="just"/>
            <a:r>
              <a:rPr lang="en-IN" dirty="0" smtClean="0"/>
              <a:t>Extended spectrum.</a:t>
            </a:r>
          </a:p>
          <a:p>
            <a:pPr algn="just"/>
            <a:r>
              <a:rPr lang="en-IN" dirty="0" smtClean="0"/>
              <a:t>Oral absorption- good, no food </a:t>
            </a:r>
            <a:r>
              <a:rPr lang="en-IN" dirty="0" err="1" smtClean="0"/>
              <a:t>interferance</a:t>
            </a:r>
            <a:r>
              <a:rPr lang="en-IN" dirty="0" smtClean="0"/>
              <a:t>.</a:t>
            </a:r>
          </a:p>
          <a:p>
            <a:pPr algn="just"/>
            <a:r>
              <a:rPr lang="en-IN" dirty="0" smtClean="0"/>
              <a:t>Diarrhoea incidence is low.</a:t>
            </a:r>
          </a:p>
          <a:p>
            <a:pPr algn="just"/>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One of the most frequently used drug for infections like:</a:t>
            </a:r>
          </a:p>
          <a:p>
            <a:pPr lvl="1" algn="just"/>
            <a:r>
              <a:rPr lang="en-IN" dirty="0" smtClean="0"/>
              <a:t>Aggressive </a:t>
            </a:r>
            <a:r>
              <a:rPr lang="en-IN" dirty="0" err="1" smtClean="0"/>
              <a:t>periodontitis</a:t>
            </a:r>
            <a:endParaRPr lang="en-IN" dirty="0" smtClean="0"/>
          </a:p>
          <a:p>
            <a:pPr lvl="1" algn="just"/>
            <a:r>
              <a:rPr lang="en-IN" dirty="0" smtClean="0"/>
              <a:t>Localised &amp; generalized </a:t>
            </a:r>
            <a:r>
              <a:rPr lang="en-IN" dirty="0" err="1" smtClean="0"/>
              <a:t>periodontitis</a:t>
            </a:r>
            <a:endParaRPr lang="en-IN" dirty="0" smtClean="0"/>
          </a:p>
          <a:p>
            <a:pPr algn="just"/>
            <a:r>
              <a:rPr lang="en-IN" dirty="0" smtClean="0"/>
              <a:t>1</a:t>
            </a:r>
            <a:r>
              <a:rPr lang="en-IN" baseline="30000" dirty="0" smtClean="0"/>
              <a:t>st</a:t>
            </a:r>
            <a:r>
              <a:rPr lang="en-IN" dirty="0" smtClean="0"/>
              <a:t> choice drug- prophylaxis.</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l-GR" dirty="0" smtClean="0">
                <a:solidFill>
                  <a:srgbClr val="FFFF00"/>
                </a:solidFill>
              </a:rPr>
              <a:t>β</a:t>
            </a:r>
            <a:r>
              <a:rPr lang="en-IN" dirty="0" smtClean="0">
                <a:solidFill>
                  <a:srgbClr val="FFFF00"/>
                </a:solidFill>
              </a:rPr>
              <a:t> LACTAMASE INHIBITOR:</a:t>
            </a:r>
            <a:endParaRPr lang="en-US" dirty="0">
              <a:solidFill>
                <a:srgbClr val="FFFF00"/>
              </a:solidFill>
            </a:endParaRPr>
          </a:p>
        </p:txBody>
      </p:sp>
      <p:sp>
        <p:nvSpPr>
          <p:cNvPr id="3" name="Content Placeholder 2"/>
          <p:cNvSpPr>
            <a:spLocks noGrp="1"/>
          </p:cNvSpPr>
          <p:nvPr>
            <p:ph idx="1"/>
          </p:nvPr>
        </p:nvSpPr>
        <p:spPr/>
        <p:txBody>
          <a:bodyPr/>
          <a:lstStyle/>
          <a:p>
            <a:pPr algn="just"/>
            <a:r>
              <a:rPr lang="en-IN" dirty="0" smtClean="0"/>
              <a:t>CLAVULANIC ACID:</a:t>
            </a:r>
          </a:p>
          <a:p>
            <a:pPr lvl="1" algn="just"/>
            <a:r>
              <a:rPr lang="en-IN" dirty="0" err="1" smtClean="0"/>
              <a:t>Streptomyces</a:t>
            </a:r>
            <a:r>
              <a:rPr lang="en-IN" dirty="0" smtClean="0"/>
              <a:t> </a:t>
            </a:r>
            <a:r>
              <a:rPr lang="en-IN" dirty="0" err="1" smtClean="0"/>
              <a:t>clavuligerus</a:t>
            </a:r>
            <a:r>
              <a:rPr lang="en-IN" dirty="0" smtClean="0"/>
              <a:t>.</a:t>
            </a:r>
          </a:p>
          <a:p>
            <a:pPr lvl="1" algn="just"/>
            <a:r>
              <a:rPr lang="en-IN" dirty="0" smtClean="0"/>
              <a:t>Has </a:t>
            </a:r>
            <a:r>
              <a:rPr lang="el-GR" dirty="0" smtClean="0"/>
              <a:t>β</a:t>
            </a:r>
            <a:r>
              <a:rPr lang="en-IN" dirty="0" smtClean="0"/>
              <a:t> </a:t>
            </a:r>
            <a:r>
              <a:rPr lang="en-IN" dirty="0" err="1" smtClean="0"/>
              <a:t>lactam</a:t>
            </a:r>
            <a:r>
              <a:rPr lang="en-IN" dirty="0" smtClean="0"/>
              <a:t> ring, but no antibiotic activity.</a:t>
            </a:r>
          </a:p>
          <a:p>
            <a:pPr lvl="1" algn="just"/>
            <a:r>
              <a:rPr lang="en-IN" dirty="0" smtClean="0"/>
              <a:t>Inhibits </a:t>
            </a:r>
            <a:r>
              <a:rPr lang="el-GR" dirty="0" smtClean="0"/>
              <a:t>β</a:t>
            </a:r>
            <a:r>
              <a:rPr lang="en-IN" dirty="0" smtClean="0"/>
              <a:t> </a:t>
            </a:r>
            <a:r>
              <a:rPr lang="en-IN" dirty="0" err="1" smtClean="0"/>
              <a:t>lactamases</a:t>
            </a:r>
            <a:r>
              <a:rPr lang="en-IN" dirty="0" smtClean="0"/>
              <a:t>.</a:t>
            </a:r>
          </a:p>
          <a:p>
            <a:pPr lvl="1" algn="just"/>
            <a:r>
              <a:rPr lang="en-IN" dirty="0" smtClean="0"/>
              <a:t>Rapid oral absorption </a:t>
            </a:r>
          </a:p>
          <a:p>
            <a:pPr lvl="1" algn="just"/>
            <a:r>
              <a:rPr lang="en-IN" dirty="0" smtClean="0"/>
              <a:t>t1/2- 1 hr</a:t>
            </a:r>
          </a:p>
          <a:p>
            <a:pPr lvl="1" algn="just"/>
            <a:r>
              <a:rPr lang="en-IN" dirty="0" smtClean="0"/>
              <a:t>Eliminated by </a:t>
            </a:r>
            <a:r>
              <a:rPr lang="en-IN" dirty="0" err="1" smtClean="0"/>
              <a:t>glomerular</a:t>
            </a:r>
            <a:r>
              <a:rPr lang="en-IN" dirty="0" smtClean="0"/>
              <a:t> filtration.</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rgbClr val="FFFF00"/>
                </a:solidFill>
              </a:rPr>
              <a:t>AMOXICILLIN – CLAVULANATE POTASSIUM:</a:t>
            </a:r>
            <a:endParaRPr lang="en-US" dirty="0">
              <a:solidFill>
                <a:srgbClr val="FFFF00"/>
              </a:solidFill>
            </a:endParaRPr>
          </a:p>
        </p:txBody>
      </p:sp>
      <p:sp>
        <p:nvSpPr>
          <p:cNvPr id="3" name="Content Placeholder 2"/>
          <p:cNvSpPr>
            <a:spLocks noGrp="1"/>
          </p:cNvSpPr>
          <p:nvPr>
            <p:ph idx="1"/>
          </p:nvPr>
        </p:nvSpPr>
        <p:spPr/>
        <p:txBody>
          <a:bodyPr/>
          <a:lstStyle/>
          <a:p>
            <a:pPr algn="just"/>
            <a:r>
              <a:rPr lang="en-IN" dirty="0" smtClean="0"/>
              <a:t>Combination – resistant to </a:t>
            </a:r>
            <a:r>
              <a:rPr lang="en-IN" dirty="0" err="1" smtClean="0"/>
              <a:t>pencillinase</a:t>
            </a:r>
            <a:endParaRPr lang="en-IN" dirty="0" smtClean="0"/>
          </a:p>
          <a:p>
            <a:pPr algn="just"/>
            <a:r>
              <a:rPr lang="en-IN" dirty="0" smtClean="0"/>
              <a:t>Management of-</a:t>
            </a:r>
          </a:p>
          <a:p>
            <a:pPr lvl="1" algn="just"/>
            <a:r>
              <a:rPr lang="en-IN" dirty="0" smtClean="0"/>
              <a:t> localised aggressive  </a:t>
            </a:r>
            <a:r>
              <a:rPr lang="en-IN" dirty="0" err="1" smtClean="0"/>
              <a:t>periodontitis</a:t>
            </a:r>
            <a:r>
              <a:rPr lang="en-IN" dirty="0" smtClean="0"/>
              <a:t> or refractory </a:t>
            </a:r>
            <a:r>
              <a:rPr lang="en-IN" dirty="0" err="1" smtClean="0"/>
              <a:t>periodontitis</a:t>
            </a:r>
            <a:r>
              <a:rPr lang="en-IN" dirty="0" smtClean="0"/>
              <a:t>.</a:t>
            </a:r>
          </a:p>
          <a:p>
            <a:pPr algn="just"/>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endParaRPr lang="en-IN" dirty="0" smtClean="0"/>
          </a:p>
          <a:p>
            <a:pPr algn="just"/>
            <a:r>
              <a:rPr lang="en-IN" dirty="0" err="1" smtClean="0"/>
              <a:t>Bueno</a:t>
            </a:r>
            <a:r>
              <a:rPr lang="en-IN" dirty="0" smtClean="0"/>
              <a:t> et al, reported that </a:t>
            </a:r>
            <a:r>
              <a:rPr lang="en-IN" dirty="0" err="1" smtClean="0"/>
              <a:t>augmentin</a:t>
            </a:r>
            <a:r>
              <a:rPr lang="en-IN" dirty="0" smtClean="0"/>
              <a:t> halted alveolar bone loss in patients with periodontal disease. </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rgbClr val="FFFF00"/>
                </a:solidFill>
              </a:rPr>
              <a:t>CEPHALOSPORINS:</a:t>
            </a:r>
            <a:endParaRPr lang="en-US" dirty="0">
              <a:solidFill>
                <a:srgbClr val="FFFF00"/>
              </a:solidFill>
            </a:endParaRPr>
          </a:p>
        </p:txBody>
      </p:sp>
      <p:sp>
        <p:nvSpPr>
          <p:cNvPr id="3" name="Content Placeholder 2"/>
          <p:cNvSpPr>
            <a:spLocks noGrp="1"/>
          </p:cNvSpPr>
          <p:nvPr>
            <p:ph idx="1"/>
          </p:nvPr>
        </p:nvSpPr>
        <p:spPr/>
        <p:txBody>
          <a:bodyPr/>
          <a:lstStyle/>
          <a:p>
            <a:pPr algn="just"/>
            <a:r>
              <a:rPr lang="en-IN" dirty="0" smtClean="0"/>
              <a:t>Semi- synthetic, cephalosporin- C( </a:t>
            </a:r>
            <a:r>
              <a:rPr lang="en-IN" dirty="0" err="1" smtClean="0"/>
              <a:t>cephalosporium</a:t>
            </a:r>
            <a:r>
              <a:rPr lang="en-IN" dirty="0" smtClean="0"/>
              <a:t>).</a:t>
            </a:r>
          </a:p>
          <a:p>
            <a:pPr algn="just"/>
            <a:r>
              <a:rPr lang="en-IN" dirty="0" smtClean="0"/>
              <a:t>MOA similar to </a:t>
            </a:r>
            <a:r>
              <a:rPr lang="en-IN" dirty="0" err="1" smtClean="0"/>
              <a:t>pencillins</a:t>
            </a:r>
            <a:r>
              <a:rPr lang="en-IN" dirty="0" smtClean="0"/>
              <a:t>(at different proteins).</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rgbClr val="FFFF00"/>
                </a:solidFill>
              </a:rPr>
              <a:t>CLASSIFICATION OF CEPHALOSPORINS:</a:t>
            </a:r>
            <a:endParaRPr lang="en-US" dirty="0">
              <a:solidFill>
                <a:srgbClr val="FFFF00"/>
              </a:solidFill>
            </a:endParaRPr>
          </a:p>
        </p:txBody>
      </p:sp>
      <p:graphicFrame>
        <p:nvGraphicFramePr>
          <p:cNvPr id="4" name="Content Placeholder 3"/>
          <p:cNvGraphicFramePr>
            <a:graphicFrameLocks noGrp="1"/>
          </p:cNvGraphicFramePr>
          <p:nvPr>
            <p:ph idx="1"/>
          </p:nvPr>
        </p:nvGraphicFramePr>
        <p:xfrm>
          <a:off x="501650" y="1676401"/>
          <a:ext cx="8243888" cy="4656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5400" dirty="0" smtClean="0">
                <a:solidFill>
                  <a:srgbClr val="FFFF00"/>
                </a:solidFill>
              </a:rPr>
              <a:t>DEFINITION</a:t>
            </a:r>
            <a:endParaRPr lang="en-US" sz="5400" dirty="0">
              <a:solidFill>
                <a:srgbClr val="FFFF00"/>
              </a:solidFill>
            </a:endParaRPr>
          </a:p>
        </p:txBody>
      </p:sp>
      <p:sp>
        <p:nvSpPr>
          <p:cNvPr id="3" name="Content Placeholder 2"/>
          <p:cNvSpPr>
            <a:spLocks noGrp="1"/>
          </p:cNvSpPr>
          <p:nvPr>
            <p:ph idx="1"/>
          </p:nvPr>
        </p:nvSpPr>
        <p:spPr/>
        <p:txBody>
          <a:bodyPr/>
          <a:lstStyle/>
          <a:p>
            <a:pPr algn="just"/>
            <a:r>
              <a:rPr lang="en-IN" dirty="0" smtClean="0"/>
              <a:t>Antibiotics are the substances produced by microorganisms, which selectively suppress the growth of or kill other microorganisms at very low concentrations. </a:t>
            </a:r>
          </a:p>
          <a:p>
            <a:pPr algn="just">
              <a:buNone/>
            </a:pPr>
            <a:r>
              <a:rPr lang="en-IN" dirty="0" smtClean="0"/>
              <a:t>                                                     - Waksman.</a:t>
            </a:r>
          </a:p>
          <a:p>
            <a:pPr algn="just">
              <a:buNone/>
            </a:pPr>
            <a:r>
              <a:rPr lang="en-IN" dirty="0" smtClean="0"/>
              <a:t>                                                                 </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1650" y="1371601"/>
          <a:ext cx="8243888" cy="4960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2286000" y="3276600"/>
          <a:ext cx="6096000" cy="330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rgbClr val="FFFF00"/>
                </a:solidFill>
              </a:rPr>
              <a:t>USES IN DENTAL INFECTIONS:</a:t>
            </a:r>
            <a:endParaRPr lang="en-US" dirty="0">
              <a:solidFill>
                <a:srgbClr val="FFFF00"/>
              </a:solidFill>
            </a:endParaRPr>
          </a:p>
        </p:txBody>
      </p:sp>
      <p:sp>
        <p:nvSpPr>
          <p:cNvPr id="3" name="Content Placeholder 2"/>
          <p:cNvSpPr>
            <a:spLocks noGrp="1"/>
          </p:cNvSpPr>
          <p:nvPr>
            <p:ph idx="1"/>
          </p:nvPr>
        </p:nvSpPr>
        <p:spPr/>
        <p:txBody>
          <a:bodyPr/>
          <a:lstStyle/>
          <a:p>
            <a:pPr algn="just"/>
            <a:r>
              <a:rPr lang="en-IN" dirty="0" smtClean="0"/>
              <a:t>No compelling indication, used as alternative to </a:t>
            </a:r>
            <a:r>
              <a:rPr lang="en-IN" dirty="0" err="1" smtClean="0"/>
              <a:t>pencillin</a:t>
            </a:r>
            <a:r>
              <a:rPr lang="en-IN" dirty="0" smtClean="0"/>
              <a:t>/</a:t>
            </a:r>
            <a:r>
              <a:rPr lang="en-IN" dirty="0" err="1" smtClean="0"/>
              <a:t>amoxcillin</a:t>
            </a:r>
            <a:r>
              <a:rPr lang="en-IN" dirty="0" smtClean="0"/>
              <a:t> in allergic pt. Or resistant to </a:t>
            </a:r>
            <a:r>
              <a:rPr lang="en-IN" dirty="0" err="1" smtClean="0"/>
              <a:t>pencillins</a:t>
            </a:r>
            <a:r>
              <a:rPr lang="en-IN" dirty="0" smtClean="0"/>
              <a:t>.</a:t>
            </a:r>
          </a:p>
          <a:p>
            <a:pPr algn="just"/>
            <a:r>
              <a:rPr lang="en-IN" dirty="0" smtClean="0"/>
              <a:t>Oral administration.</a:t>
            </a:r>
          </a:p>
          <a:p>
            <a:pPr algn="just"/>
            <a:r>
              <a:rPr lang="en-IN" dirty="0" smtClean="0"/>
              <a:t>1</a:t>
            </a:r>
            <a:r>
              <a:rPr lang="en-IN" baseline="30000" dirty="0" smtClean="0"/>
              <a:t>st</a:t>
            </a:r>
            <a:r>
              <a:rPr lang="en-IN" dirty="0" smtClean="0"/>
              <a:t> &amp; 2</a:t>
            </a:r>
            <a:r>
              <a:rPr lang="en-IN" baseline="30000" dirty="0" smtClean="0"/>
              <a:t>nd</a:t>
            </a:r>
            <a:r>
              <a:rPr lang="en-IN" dirty="0" smtClean="0"/>
              <a:t> gen. </a:t>
            </a:r>
            <a:r>
              <a:rPr lang="en-IN" dirty="0" err="1" smtClean="0"/>
              <a:t>Cephalasporins</a:t>
            </a:r>
            <a:r>
              <a:rPr lang="en-IN" dirty="0" smtClean="0"/>
              <a:t> which are active orally are used.</a:t>
            </a:r>
          </a:p>
          <a:p>
            <a:pPr algn="just"/>
            <a:r>
              <a:rPr lang="en-IN" dirty="0" smtClean="0"/>
              <a:t>Indirect action on anaerobes.</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err="1" smtClean="0"/>
              <a:t>Cefuroxime</a:t>
            </a:r>
            <a:r>
              <a:rPr lang="en-IN" dirty="0" smtClean="0"/>
              <a:t> &amp; </a:t>
            </a:r>
            <a:r>
              <a:rPr lang="en-IN" dirty="0" err="1" smtClean="0"/>
              <a:t>cefaclor</a:t>
            </a:r>
            <a:r>
              <a:rPr lang="en-IN" dirty="0" smtClean="0"/>
              <a:t> are active against anaerobes &amp; preferred in dental infections.</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rgbClr val="FFFF00"/>
                </a:solidFill>
              </a:rPr>
              <a:t>SIDE EFFECTS:</a:t>
            </a:r>
            <a:endParaRPr lang="en-US" dirty="0">
              <a:solidFill>
                <a:srgbClr val="FFFF00"/>
              </a:solidFill>
            </a:endParaRPr>
          </a:p>
        </p:txBody>
      </p:sp>
      <p:sp>
        <p:nvSpPr>
          <p:cNvPr id="3" name="Content Placeholder 2"/>
          <p:cNvSpPr>
            <a:spLocks noGrp="1"/>
          </p:cNvSpPr>
          <p:nvPr>
            <p:ph idx="1"/>
          </p:nvPr>
        </p:nvSpPr>
        <p:spPr/>
        <p:txBody>
          <a:bodyPr/>
          <a:lstStyle/>
          <a:p>
            <a:pPr algn="just"/>
            <a:r>
              <a:rPr lang="en-IN" dirty="0" smtClean="0"/>
              <a:t>Rashes.</a:t>
            </a:r>
          </a:p>
          <a:p>
            <a:pPr algn="just"/>
            <a:r>
              <a:rPr lang="en-IN" dirty="0" err="1" smtClean="0"/>
              <a:t>Urticaria</a:t>
            </a:r>
            <a:r>
              <a:rPr lang="en-IN" dirty="0" smtClean="0"/>
              <a:t>.</a:t>
            </a:r>
          </a:p>
          <a:p>
            <a:pPr algn="just"/>
            <a:r>
              <a:rPr lang="en-IN" dirty="0" smtClean="0"/>
              <a:t>Fever</a:t>
            </a:r>
            <a:r>
              <a:rPr lang="en-US" dirty="0" smtClean="0"/>
              <a:t>.</a:t>
            </a:r>
          </a:p>
          <a:p>
            <a:pPr algn="just"/>
            <a:r>
              <a:rPr lang="en-IN" dirty="0" smtClean="0"/>
              <a:t>GI upset.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rgbClr val="FFFF00"/>
                </a:solidFill>
              </a:rPr>
              <a:t>TETRACYCLINES:</a:t>
            </a:r>
            <a:endParaRPr lang="en-US" dirty="0">
              <a:solidFill>
                <a:srgbClr val="FFFF00"/>
              </a:solidFill>
            </a:endParaRPr>
          </a:p>
        </p:txBody>
      </p:sp>
      <p:sp>
        <p:nvSpPr>
          <p:cNvPr id="3" name="Content Placeholder 2"/>
          <p:cNvSpPr>
            <a:spLocks noGrp="1"/>
          </p:cNvSpPr>
          <p:nvPr>
            <p:ph idx="1"/>
          </p:nvPr>
        </p:nvSpPr>
        <p:spPr/>
        <p:txBody>
          <a:bodyPr/>
          <a:lstStyle/>
          <a:p>
            <a:pPr algn="just"/>
            <a:r>
              <a:rPr lang="en-IN" dirty="0" smtClean="0"/>
              <a:t>Four cyclic rings.</a:t>
            </a:r>
          </a:p>
          <a:p>
            <a:pPr algn="just"/>
            <a:r>
              <a:rPr lang="en-IN" dirty="0" smtClean="0"/>
              <a:t>Source: soil </a:t>
            </a:r>
            <a:r>
              <a:rPr lang="en-IN" dirty="0" err="1" smtClean="0"/>
              <a:t>actinomycetes</a:t>
            </a:r>
            <a:r>
              <a:rPr lang="en-IN" dirty="0" smtClean="0"/>
              <a:t>.</a:t>
            </a:r>
          </a:p>
          <a:p>
            <a:pPr algn="just"/>
            <a:r>
              <a:rPr lang="en-IN" dirty="0" smtClean="0"/>
              <a:t>1</a:t>
            </a:r>
            <a:r>
              <a:rPr lang="en-IN" baseline="30000" dirty="0" smtClean="0"/>
              <a:t>st</a:t>
            </a:r>
            <a:r>
              <a:rPr lang="en-IN" dirty="0" smtClean="0"/>
              <a:t> introduced- chlortetracycline(1948).</a:t>
            </a:r>
          </a:p>
          <a:p>
            <a:pPr algn="just"/>
            <a:r>
              <a:rPr lang="en-IN" dirty="0" smtClean="0"/>
              <a:t>Broad spectrum antibiotics.</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CLASSIFICATION:</a:t>
            </a:r>
            <a:endParaRPr lang="en-US" b="1" dirty="0">
              <a:solidFill>
                <a:srgbClr val="FFFF00"/>
              </a:solidFill>
            </a:endParaRPr>
          </a:p>
        </p:txBody>
      </p:sp>
      <p:graphicFrame>
        <p:nvGraphicFramePr>
          <p:cNvPr id="4" name="Content Placeholder 3"/>
          <p:cNvGraphicFramePr>
            <a:graphicFrameLocks noGrp="1"/>
          </p:cNvGraphicFramePr>
          <p:nvPr>
            <p:ph idx="1"/>
          </p:nvPr>
        </p:nvGraphicFramePr>
        <p:xfrm>
          <a:off x="501650" y="2163763"/>
          <a:ext cx="8243888" cy="4168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Primarily </a:t>
            </a:r>
            <a:r>
              <a:rPr lang="en-IN" dirty="0" err="1" smtClean="0"/>
              <a:t>bacteriostatic</a:t>
            </a:r>
            <a:r>
              <a:rPr lang="en-IN" dirty="0" smtClean="0"/>
              <a:t>.</a:t>
            </a:r>
          </a:p>
          <a:p>
            <a:pPr algn="just"/>
            <a:r>
              <a:rPr lang="en-IN" dirty="0" smtClean="0"/>
              <a:t>Inhibit protein synthesis.</a:t>
            </a:r>
          </a:p>
          <a:p>
            <a:pPr algn="just"/>
            <a:r>
              <a:rPr lang="en-IN" dirty="0" smtClean="0"/>
              <a:t>Selective toxicity to microbes:</a:t>
            </a:r>
          </a:p>
          <a:p>
            <a:pPr lvl="1" algn="just"/>
            <a:r>
              <a:rPr lang="en-IN" dirty="0" smtClean="0"/>
              <a:t>Sensitive- energy dependent active transport into cell.</a:t>
            </a:r>
          </a:p>
          <a:p>
            <a:pPr lvl="1" algn="just"/>
            <a:r>
              <a:rPr lang="en-IN" dirty="0" smtClean="0"/>
              <a:t>Gram negative- </a:t>
            </a:r>
            <a:r>
              <a:rPr lang="en-IN" dirty="0" err="1" smtClean="0"/>
              <a:t>porin</a:t>
            </a:r>
            <a:r>
              <a:rPr lang="en-IN" dirty="0" smtClean="0"/>
              <a:t> channels.</a:t>
            </a:r>
          </a:p>
          <a:p>
            <a:pPr lvl="1" algn="just"/>
            <a:r>
              <a:rPr lang="en-IN" dirty="0" smtClean="0"/>
              <a:t>More lipid soluble members- passive diffusion. </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RESISTANCE:</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Slow &amp; graded manner,</a:t>
            </a:r>
          </a:p>
          <a:p>
            <a:pPr algn="just"/>
            <a:r>
              <a:rPr lang="en-IN" dirty="0" smtClean="0"/>
              <a:t>Tetracycline concentrating mechanism- less effective or acquires- pump it out mechanism.</a:t>
            </a:r>
          </a:p>
          <a:p>
            <a:pPr algn="just"/>
            <a:r>
              <a:rPr lang="en-IN" dirty="0" smtClean="0"/>
              <a:t>Plasmid mediated protective protein synthesis, protect ribosomal sites.</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IN" dirty="0" err="1" smtClean="0"/>
              <a:t>Tetracyclines</a:t>
            </a:r>
            <a:r>
              <a:rPr lang="en-IN" dirty="0" smtClean="0"/>
              <a:t> have chelating property – ca+2,metal ions, iron preparations, antacids.</a:t>
            </a:r>
          </a:p>
          <a:p>
            <a:pPr algn="just"/>
            <a:r>
              <a:rPr lang="en-IN" dirty="0" smtClean="0"/>
              <a:t>Widely distributed in the body.</a:t>
            </a:r>
          </a:p>
          <a:p>
            <a:pPr algn="just"/>
            <a:r>
              <a:rPr lang="en-IN" dirty="0" smtClean="0"/>
              <a:t>Oral capsules are given 1/2 hr before or 2hrs before food.</a:t>
            </a:r>
          </a:p>
          <a:p>
            <a:pPr algn="just"/>
            <a:r>
              <a:rPr lang="en-IN" dirty="0" smtClean="0"/>
              <a:t>I.M not recommended- painful, poor absorption.</a:t>
            </a:r>
          </a:p>
          <a:p>
            <a:pPr algn="just"/>
            <a:endParaRPr lang="en-IN"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They are concentrated in liver, spleen, gingival tissue.</a:t>
            </a:r>
          </a:p>
          <a:p>
            <a:r>
              <a:rPr lang="en-IN" dirty="0" smtClean="0"/>
              <a:t>Binds to connective tissue of teeth &amp; bones.</a:t>
            </a:r>
          </a:p>
          <a:p>
            <a:r>
              <a:rPr lang="en-IN" dirty="0" err="1" smtClean="0"/>
              <a:t>Intracellularly</a:t>
            </a:r>
            <a:r>
              <a:rPr lang="en-IN" dirty="0" smtClean="0"/>
              <a:t>- mitochondria.</a:t>
            </a:r>
          </a:p>
          <a:p>
            <a:r>
              <a:rPr lang="en-IN" dirty="0" err="1" smtClean="0"/>
              <a:t>Minocycline</a:t>
            </a:r>
            <a:r>
              <a:rPr lang="en-IN" dirty="0" smtClean="0"/>
              <a:t> – body fat.</a:t>
            </a:r>
          </a:p>
          <a:p>
            <a:r>
              <a:rPr lang="en-IN" dirty="0" smtClean="0"/>
              <a:t>Excreted through </a:t>
            </a:r>
            <a:r>
              <a:rPr lang="en-IN" dirty="0" err="1" smtClean="0"/>
              <a:t>glomerular</a:t>
            </a:r>
            <a:r>
              <a:rPr lang="en-IN" dirty="0" smtClean="0"/>
              <a:t> filtration, except </a:t>
            </a:r>
            <a:r>
              <a:rPr lang="en-IN" dirty="0" err="1" smtClean="0"/>
              <a:t>doxycycline</a:t>
            </a:r>
            <a:r>
              <a:rPr lang="en-IN" dirty="0" smtClean="0"/>
              <a:t>.</a:t>
            </a:r>
          </a:p>
          <a:p>
            <a:r>
              <a:rPr lang="en-IN" dirty="0" smtClean="0"/>
              <a:t>Secreted in milk- affect suckling infant.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5400" dirty="0" smtClean="0">
                <a:solidFill>
                  <a:srgbClr val="FFFF00"/>
                </a:solidFill>
              </a:rPr>
              <a:t>HISTORY</a:t>
            </a:r>
            <a:endParaRPr lang="en-US" sz="5400" dirty="0">
              <a:solidFill>
                <a:srgbClr val="FFFF00"/>
              </a:solidFill>
            </a:endParaRPr>
          </a:p>
        </p:txBody>
      </p:sp>
      <p:sp>
        <p:nvSpPr>
          <p:cNvPr id="3" name="Content Placeholder 2"/>
          <p:cNvSpPr>
            <a:spLocks noGrp="1"/>
          </p:cNvSpPr>
          <p:nvPr>
            <p:ph idx="1"/>
          </p:nvPr>
        </p:nvSpPr>
        <p:spPr/>
        <p:txBody>
          <a:bodyPr/>
          <a:lstStyle/>
          <a:p>
            <a:pPr algn="just"/>
            <a:r>
              <a:rPr lang="en-IN" dirty="0" smtClean="0"/>
              <a:t>Mainly explained in 3 phases:</a:t>
            </a:r>
          </a:p>
          <a:p>
            <a:pPr algn="just"/>
            <a:r>
              <a:rPr lang="en-IN" dirty="0" smtClean="0"/>
              <a:t>Phase 1:</a:t>
            </a:r>
          </a:p>
          <a:p>
            <a:pPr lvl="1" algn="just">
              <a:buFont typeface="Wingdings" pitchFamily="2" charset="2"/>
              <a:buChar char="v"/>
            </a:pPr>
            <a:r>
              <a:rPr lang="en-IN" dirty="0" smtClean="0"/>
              <a:t>  Period of empirical use:</a:t>
            </a:r>
          </a:p>
          <a:p>
            <a:pPr lvl="2" algn="just">
              <a:buFont typeface="Wingdings" pitchFamily="2" charset="2"/>
              <a:buChar char="Ø"/>
            </a:pPr>
            <a:r>
              <a:rPr lang="en-IN" dirty="0" smtClean="0"/>
              <a:t>Mouldy curd – Chinese on boils.</a:t>
            </a:r>
          </a:p>
          <a:p>
            <a:pPr lvl="2" algn="just">
              <a:buFont typeface="Wingdings" pitchFamily="2" charset="2"/>
              <a:buChar char="Ø"/>
            </a:pPr>
            <a:r>
              <a:rPr lang="en-IN" dirty="0" smtClean="0"/>
              <a:t>Cinchona bark – fever.</a:t>
            </a:r>
          </a:p>
          <a:p>
            <a:pPr lvl="2" algn="just">
              <a:buFont typeface="Wingdings" pitchFamily="2" charset="2"/>
              <a:buChar char="Ø"/>
            </a:pPr>
            <a:r>
              <a:rPr lang="en-IN" dirty="0" smtClean="0"/>
              <a:t>Chaulmoogra oil – Hindus in leprosy .</a:t>
            </a:r>
          </a:p>
          <a:p>
            <a:pPr lvl="1" algn="just">
              <a:buFont typeface="Wingdings" pitchFamily="2" charset="2"/>
              <a:buChar char="Ø"/>
            </a:pPr>
            <a:endParaRPr lang="en-IN" dirty="0" smtClean="0"/>
          </a:p>
          <a:p>
            <a:pPr algn="just">
              <a:buFont typeface="Wingdings" pitchFamily="2" charset="2"/>
              <a:buChar char="v"/>
            </a:pPr>
            <a:endParaRPr lang="en-IN" dirty="0" smtClean="0"/>
          </a:p>
          <a:p>
            <a:pPr algn="just">
              <a:buNone/>
            </a:pPr>
            <a:endParaRPr lang="en-IN" dirty="0" smtClean="0"/>
          </a:p>
          <a:p>
            <a:pPr algn="just">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rgbClr val="FFFF00"/>
                </a:solidFill>
              </a:rPr>
              <a:t>ADVERSE EFFECTS:</a:t>
            </a:r>
            <a:endParaRPr lang="en-US" dirty="0">
              <a:solidFill>
                <a:srgbClr val="FFFF00"/>
              </a:solidFill>
            </a:endParaRPr>
          </a:p>
        </p:txBody>
      </p:sp>
      <p:sp>
        <p:nvSpPr>
          <p:cNvPr id="3" name="Content Placeholder 2"/>
          <p:cNvSpPr>
            <a:spLocks noGrp="1"/>
          </p:cNvSpPr>
          <p:nvPr>
            <p:ph idx="1"/>
          </p:nvPr>
        </p:nvSpPr>
        <p:spPr/>
        <p:txBody>
          <a:bodyPr/>
          <a:lstStyle/>
          <a:p>
            <a:pPr algn="just"/>
            <a:r>
              <a:rPr lang="en-IN" dirty="0" err="1" smtClean="0"/>
              <a:t>Irritative</a:t>
            </a:r>
            <a:r>
              <a:rPr lang="en-IN" dirty="0" smtClean="0"/>
              <a:t> effect.</a:t>
            </a:r>
          </a:p>
          <a:p>
            <a:pPr algn="just"/>
            <a:r>
              <a:rPr lang="en-IN" dirty="0" smtClean="0"/>
              <a:t>Dose related toxicity</a:t>
            </a:r>
          </a:p>
          <a:p>
            <a:pPr lvl="1" algn="just"/>
            <a:r>
              <a:rPr lang="en-IN" dirty="0" smtClean="0"/>
              <a:t>Liver damage </a:t>
            </a:r>
          </a:p>
          <a:p>
            <a:pPr lvl="1" algn="just"/>
            <a:r>
              <a:rPr lang="en-IN" dirty="0" smtClean="0"/>
              <a:t>Kidney damage</a:t>
            </a:r>
          </a:p>
          <a:p>
            <a:pPr lvl="2" algn="just"/>
            <a:r>
              <a:rPr lang="en-IN" dirty="0" err="1" smtClean="0"/>
              <a:t>Fancony</a:t>
            </a:r>
            <a:r>
              <a:rPr lang="en-IN" dirty="0" smtClean="0"/>
              <a:t> syndrome</a:t>
            </a:r>
          </a:p>
          <a:p>
            <a:pPr lvl="1" algn="just"/>
            <a:r>
              <a:rPr lang="en-IN" dirty="0" smtClean="0"/>
              <a:t>Photo-toxicity</a:t>
            </a:r>
          </a:p>
          <a:p>
            <a:pPr lvl="1" algn="just"/>
            <a:r>
              <a:rPr lang="en-IN" dirty="0" smtClean="0"/>
              <a:t>Effect on teeth and bone</a:t>
            </a:r>
          </a:p>
          <a:p>
            <a:pPr lvl="1" algn="just"/>
            <a:r>
              <a:rPr lang="en-IN" dirty="0" smtClean="0"/>
              <a:t>Anti-anabolic effect</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lgn="just"/>
            <a:r>
              <a:rPr lang="en-IN" dirty="0" smtClean="0"/>
              <a:t>Increased intracranial pressure</a:t>
            </a:r>
          </a:p>
          <a:p>
            <a:pPr lvl="1" algn="just"/>
            <a:r>
              <a:rPr lang="en-IN" dirty="0" smtClean="0"/>
              <a:t>Diabetes </a:t>
            </a:r>
            <a:r>
              <a:rPr lang="en-IN" dirty="0" err="1" smtClean="0"/>
              <a:t>insipidus</a:t>
            </a:r>
            <a:endParaRPr lang="en-IN" dirty="0" smtClean="0"/>
          </a:p>
          <a:p>
            <a:pPr lvl="1" algn="just"/>
            <a:r>
              <a:rPr lang="en-IN" dirty="0" smtClean="0"/>
              <a:t>Vestibular toxicity</a:t>
            </a:r>
          </a:p>
          <a:p>
            <a:pPr algn="just"/>
            <a:r>
              <a:rPr lang="en-IN" dirty="0" smtClean="0"/>
              <a:t>Hypersensitivity</a:t>
            </a:r>
          </a:p>
          <a:p>
            <a:pPr algn="just"/>
            <a:r>
              <a:rPr lang="en-IN" dirty="0" smtClean="0"/>
              <a:t>Super infections</a:t>
            </a:r>
          </a:p>
          <a:p>
            <a:pPr algn="just"/>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PRECAUTIONS: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Avoided during pregnancy, lactation, &amp; in children.</a:t>
            </a:r>
          </a:p>
          <a:p>
            <a:pPr algn="just"/>
            <a:r>
              <a:rPr lang="en-IN" dirty="0" smtClean="0"/>
              <a:t>Avoided in patients on diuretics</a:t>
            </a:r>
          </a:p>
          <a:p>
            <a:pPr algn="just"/>
            <a:r>
              <a:rPr lang="en-IN" dirty="0" smtClean="0"/>
              <a:t>Cautiously used in renal or hepatic insufficiency.</a:t>
            </a:r>
          </a:p>
          <a:p>
            <a:pPr algn="just"/>
            <a:r>
              <a:rPr lang="en-IN" dirty="0" smtClean="0"/>
              <a:t>Never use expired drugs.</a:t>
            </a:r>
          </a:p>
          <a:p>
            <a:pPr algn="just"/>
            <a:r>
              <a:rPr lang="en-IN" dirty="0" smtClean="0"/>
              <a:t>Avoid mixing </a:t>
            </a:r>
            <a:r>
              <a:rPr lang="en-IN" dirty="0" err="1" smtClean="0"/>
              <a:t>injectable</a:t>
            </a:r>
            <a:r>
              <a:rPr lang="en-IN" dirty="0" smtClean="0"/>
              <a:t> tetracycline with </a:t>
            </a:r>
            <a:r>
              <a:rPr lang="en-IN" dirty="0" err="1" smtClean="0"/>
              <a:t>pencillin</a:t>
            </a:r>
            <a:r>
              <a:rPr lang="en-IN" dirty="0" smtClean="0"/>
              <a:t>.</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USES: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Limited use in acute dental infections</a:t>
            </a:r>
          </a:p>
          <a:p>
            <a:pPr algn="just"/>
            <a:r>
              <a:rPr lang="en-IN" dirty="0" smtClean="0"/>
              <a:t>Broad spectrum of action, suppression of </a:t>
            </a:r>
            <a:r>
              <a:rPr lang="en-IN" dirty="0" err="1" smtClean="0"/>
              <a:t>MMPases</a:t>
            </a:r>
            <a:endParaRPr lang="en-IN" dirty="0" smtClean="0"/>
          </a:p>
          <a:p>
            <a:pPr algn="just"/>
            <a:r>
              <a:rPr lang="en-IN" dirty="0" err="1" smtClean="0"/>
              <a:t>MMPases</a:t>
            </a:r>
            <a:r>
              <a:rPr lang="en-IN" dirty="0" smtClean="0"/>
              <a:t> are calcium dependent, </a:t>
            </a:r>
            <a:r>
              <a:rPr lang="en-IN" dirty="0" err="1" smtClean="0"/>
              <a:t>tetracyclines</a:t>
            </a:r>
            <a:r>
              <a:rPr lang="en-IN" dirty="0" smtClean="0"/>
              <a:t> </a:t>
            </a:r>
            <a:r>
              <a:rPr lang="en-IN" dirty="0" err="1" smtClean="0"/>
              <a:t>chelate</a:t>
            </a:r>
            <a:r>
              <a:rPr lang="en-IN" dirty="0" smtClean="0"/>
              <a:t> calcium</a:t>
            </a:r>
          </a:p>
          <a:p>
            <a:pPr algn="just"/>
            <a:r>
              <a:rPr lang="en-IN" dirty="0" smtClean="0"/>
              <a:t>Scavenging free oxygen radicals </a:t>
            </a:r>
          </a:p>
          <a:p>
            <a:pPr algn="just"/>
            <a:r>
              <a:rPr lang="en-IN" dirty="0" smtClean="0"/>
              <a:t>GCF concentrations- 5 to 10 times greater than serum</a:t>
            </a:r>
          </a:p>
          <a:p>
            <a:pPr algn="just">
              <a:buNone/>
            </a:pPr>
            <a:endParaRPr lang="en-IN" dirty="0" smtClean="0"/>
          </a:p>
          <a:p>
            <a:pPr algn="just">
              <a:buNone/>
            </a:pP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Binds to tooth surface and slowly released after stoppage</a:t>
            </a:r>
          </a:p>
          <a:p>
            <a:pPr algn="just"/>
            <a:r>
              <a:rPr lang="en-IN" dirty="0" smtClean="0"/>
              <a:t>Adjuvant role in chronic </a:t>
            </a:r>
            <a:r>
              <a:rPr lang="en-IN" dirty="0" err="1" smtClean="0"/>
              <a:t>periodontitis</a:t>
            </a:r>
            <a:r>
              <a:rPr lang="en-IN" dirty="0" smtClean="0"/>
              <a:t> refractory &amp; juvenile </a:t>
            </a:r>
            <a:r>
              <a:rPr lang="en-IN" dirty="0" err="1" smtClean="0"/>
              <a:t>periodontitis</a:t>
            </a:r>
            <a:endParaRPr lang="en-IN" dirty="0" smtClean="0"/>
          </a:p>
          <a:p>
            <a:pPr algn="just"/>
            <a:r>
              <a:rPr lang="en-IN" dirty="0" smtClean="0"/>
              <a:t>Refractory-2w{1g/day}             gingival inflammations,</a:t>
            </a:r>
          </a:p>
          <a:p>
            <a:pPr algn="just">
              <a:buNone/>
            </a:pPr>
            <a:r>
              <a:rPr lang="en-IN" dirty="0" smtClean="0"/>
              <a:t>              </a:t>
            </a:r>
            <a:r>
              <a:rPr lang="en-IN" dirty="0" err="1" smtClean="0"/>
              <a:t>dox</a:t>
            </a:r>
            <a:r>
              <a:rPr lang="en-IN" dirty="0" smtClean="0"/>
              <a:t>-(0.1 to 0.2g/day)      normalise micro flora                  </a:t>
            </a:r>
          </a:p>
          <a:p>
            <a:pPr algn="just">
              <a:buNone/>
            </a:pPr>
            <a:endParaRPr lang="en-US" dirty="0"/>
          </a:p>
        </p:txBody>
      </p:sp>
      <p:sp>
        <p:nvSpPr>
          <p:cNvPr id="4" name="Right Brace 3"/>
          <p:cNvSpPr/>
          <p:nvPr/>
        </p:nvSpPr>
        <p:spPr>
          <a:xfrm>
            <a:off x="4800600" y="4114800"/>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IN" dirty="0" smtClean="0"/>
              <a:t>Active  against </a:t>
            </a:r>
            <a:r>
              <a:rPr lang="en-IN" dirty="0" err="1" smtClean="0"/>
              <a:t>actinobacillus</a:t>
            </a:r>
            <a:r>
              <a:rPr lang="en-IN" dirty="0" smtClean="0"/>
              <a:t> species - &gt; juvenile </a:t>
            </a:r>
            <a:r>
              <a:rPr lang="en-IN" dirty="0" err="1" smtClean="0"/>
              <a:t>periodontitis</a:t>
            </a:r>
            <a:endParaRPr lang="en-IN" dirty="0" smtClean="0"/>
          </a:p>
          <a:p>
            <a:pPr algn="just"/>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MINOCYCLINE:</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Broad spectrum of activity.</a:t>
            </a:r>
          </a:p>
          <a:p>
            <a:pPr algn="just"/>
            <a:r>
              <a:rPr lang="en-IN" dirty="0" smtClean="0"/>
              <a:t>Spirochetes &amp; motile rods.</a:t>
            </a:r>
          </a:p>
          <a:p>
            <a:pPr algn="just"/>
            <a:r>
              <a:rPr lang="en-IN" dirty="0" smtClean="0"/>
              <a:t>Given twice daily.</a:t>
            </a:r>
          </a:p>
          <a:p>
            <a:pPr algn="just"/>
            <a:r>
              <a:rPr lang="en-IN" dirty="0" smtClean="0"/>
              <a:t>Less photo &amp; renal toxicity than tetracycline.</a:t>
            </a:r>
          </a:p>
          <a:p>
            <a:pPr algn="just"/>
            <a:r>
              <a:rPr lang="en-IN" dirty="0" smtClean="0"/>
              <a:t>Reversible vertigo.</a:t>
            </a:r>
          </a:p>
          <a:p>
            <a:pPr algn="just"/>
            <a:r>
              <a:rPr lang="en-IN" dirty="0" smtClean="0"/>
              <a:t>200mg/day for 1 week , reduces total microbial count.</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smtClean="0">
                <a:solidFill>
                  <a:srgbClr val="FFFF00"/>
                </a:solidFill>
              </a:rPr>
              <a:t>DOXYCYCLINE:</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Same spectrum as </a:t>
            </a:r>
            <a:r>
              <a:rPr lang="en-IN" dirty="0" err="1" smtClean="0"/>
              <a:t>minocycline</a:t>
            </a:r>
            <a:r>
              <a:rPr lang="en-IN" dirty="0" smtClean="0"/>
              <a:t>.</a:t>
            </a:r>
          </a:p>
          <a:p>
            <a:pPr algn="just"/>
            <a:r>
              <a:rPr lang="en-IN" dirty="0" smtClean="0"/>
              <a:t>Given once daily.</a:t>
            </a:r>
          </a:p>
          <a:p>
            <a:pPr algn="just"/>
            <a:r>
              <a:rPr lang="en-IN" dirty="0" smtClean="0"/>
              <a:t>Absorption altered by calcium &amp; other metal ions.</a:t>
            </a:r>
          </a:p>
          <a:p>
            <a:pPr algn="just"/>
            <a:r>
              <a:rPr lang="en-IN" dirty="0" smtClean="0"/>
              <a:t>Most photosensitizing.</a:t>
            </a:r>
          </a:p>
          <a:p>
            <a:pPr algn="just"/>
            <a:r>
              <a:rPr lang="en-IN" dirty="0" smtClean="0"/>
              <a:t>100mg </a:t>
            </a:r>
            <a:r>
              <a:rPr lang="en-IN" dirty="0" err="1" smtClean="0"/>
              <a:t>b.i.d</a:t>
            </a:r>
            <a:r>
              <a:rPr lang="en-IN" dirty="0" smtClean="0"/>
              <a:t> on 1</a:t>
            </a:r>
            <a:r>
              <a:rPr lang="en-IN" baseline="30000" dirty="0" smtClean="0"/>
              <a:t>st</a:t>
            </a:r>
            <a:r>
              <a:rPr lang="en-IN" dirty="0" smtClean="0"/>
              <a:t> day, followed by 100mg once daily is given, 50mg </a:t>
            </a:r>
            <a:r>
              <a:rPr lang="en-IN" dirty="0" err="1" smtClean="0"/>
              <a:t>b.i.d</a:t>
            </a:r>
            <a:r>
              <a:rPr lang="en-IN" dirty="0" smtClean="0"/>
              <a:t> to reduce GI upset. </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smtClean="0">
                <a:solidFill>
                  <a:srgbClr val="FFFF00"/>
                </a:solidFill>
              </a:rPr>
              <a:t>CHEMICALLY MODIFIED TETRACYCLINES (CMT)</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Based on chemistry of </a:t>
            </a:r>
            <a:r>
              <a:rPr lang="en-IN" dirty="0" err="1" smtClean="0"/>
              <a:t>tetracyclines</a:t>
            </a:r>
            <a:r>
              <a:rPr lang="en-IN" dirty="0" smtClean="0"/>
              <a:t>, reviewed by </a:t>
            </a:r>
            <a:r>
              <a:rPr lang="en-IN" dirty="0" err="1" smtClean="0"/>
              <a:t>Mitscher</a:t>
            </a:r>
            <a:r>
              <a:rPr lang="en-IN" dirty="0" smtClean="0"/>
              <a:t> a number of tetracycline analogues a produced.</a:t>
            </a:r>
          </a:p>
          <a:p>
            <a:pPr algn="just"/>
            <a:r>
              <a:rPr lang="en-IN" dirty="0" smtClean="0"/>
              <a:t>Side chain deletion/ addition of moieties to parent molecule.</a:t>
            </a:r>
          </a:p>
          <a:p>
            <a:pPr algn="just"/>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Totally 10 modified forms are produced.</a:t>
            </a:r>
          </a:p>
          <a:p>
            <a:pPr algn="just"/>
            <a:r>
              <a:rPr lang="en-IN" dirty="0" smtClean="0"/>
              <a:t>CMT 1-   4-de-dimethylamino tetracycline.</a:t>
            </a:r>
          </a:p>
          <a:p>
            <a:pPr algn="just"/>
            <a:r>
              <a:rPr lang="en-IN" dirty="0" smtClean="0"/>
              <a:t>CMT 2-   </a:t>
            </a:r>
            <a:r>
              <a:rPr lang="en-IN" dirty="0" err="1" smtClean="0"/>
              <a:t>tetracyclinonitrile</a:t>
            </a:r>
            <a:r>
              <a:rPr lang="en-IN" dirty="0" smtClean="0"/>
              <a:t>.</a:t>
            </a:r>
          </a:p>
          <a:p>
            <a:pPr algn="just"/>
            <a:r>
              <a:rPr lang="en-IN" dirty="0" smtClean="0"/>
              <a:t>CMT 3-   6-deoxy 6-demethyl 4-de-dimethyamino tetracycline.</a:t>
            </a:r>
          </a:p>
          <a:p>
            <a:pPr algn="just"/>
            <a:r>
              <a:rPr lang="en-IN" dirty="0" smtClean="0"/>
              <a:t>CMT 4-   7-chloro 4-de-dimethyl tetracycline.</a:t>
            </a:r>
          </a:p>
          <a:p>
            <a:pPr algn="just"/>
            <a:r>
              <a:rPr lang="en-IN" dirty="0" smtClean="0"/>
              <a:t>CMT 5-   tetracycline </a:t>
            </a:r>
            <a:r>
              <a:rPr lang="en-IN" dirty="0" err="1" smtClean="0"/>
              <a:t>pyrazole</a:t>
            </a:r>
            <a:r>
              <a:rPr lang="en-IN"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dirty="0" smtClean="0"/>
              <a:t>Phase 2:</a:t>
            </a:r>
          </a:p>
          <a:p>
            <a:pPr lvl="1">
              <a:buFont typeface="Wingdings" pitchFamily="2" charset="2"/>
              <a:buChar char="Ø"/>
            </a:pPr>
            <a:r>
              <a:rPr lang="en-IN" dirty="0" smtClean="0"/>
              <a:t>Ehrlich’s phase of dyes &amp; </a:t>
            </a:r>
            <a:r>
              <a:rPr lang="en-IN" dirty="0" err="1" smtClean="0"/>
              <a:t>organometallic</a:t>
            </a:r>
            <a:r>
              <a:rPr lang="en-IN" dirty="0" smtClean="0"/>
              <a:t> compounds(1890-1935):</a:t>
            </a:r>
          </a:p>
          <a:p>
            <a:pPr lvl="1">
              <a:buFont typeface="Wingdings" pitchFamily="2" charset="2"/>
              <a:buChar char="Ø"/>
            </a:pPr>
            <a:r>
              <a:rPr lang="en-IN" dirty="0" smtClean="0"/>
              <a:t> based on the idea of selective staining of microbes &amp; he  tried </a:t>
            </a:r>
            <a:r>
              <a:rPr lang="en-IN" dirty="0" err="1" smtClean="0"/>
              <a:t>methylene</a:t>
            </a:r>
            <a:r>
              <a:rPr lang="en-IN" dirty="0" smtClean="0"/>
              <a:t> blue, </a:t>
            </a:r>
            <a:r>
              <a:rPr lang="en-IN" dirty="0" err="1" smtClean="0"/>
              <a:t>trypan</a:t>
            </a:r>
            <a:r>
              <a:rPr lang="en-IN" dirty="0" smtClean="0"/>
              <a:t> red etc.</a:t>
            </a:r>
          </a:p>
          <a:p>
            <a:pPr lvl="1">
              <a:buFont typeface="Wingdings" pitchFamily="2" charset="2"/>
              <a:buChar char="Ø"/>
            </a:pPr>
            <a:r>
              <a:rPr lang="en-IN" dirty="0" smtClean="0"/>
              <a:t>Coined the term “CHEMOTHERAPY”.</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CMT 6- 4-dedimethylamino 4-hydroxyl tetracycline.</a:t>
            </a:r>
          </a:p>
          <a:p>
            <a:pPr algn="just"/>
            <a:r>
              <a:rPr lang="en-IN" dirty="0" smtClean="0"/>
              <a:t>CMT 7- 12</a:t>
            </a:r>
            <a:r>
              <a:rPr lang="el-GR" dirty="0" smtClean="0"/>
              <a:t>α</a:t>
            </a:r>
            <a:r>
              <a:rPr lang="en-IN" dirty="0" smtClean="0"/>
              <a:t>-deoxy,4-dedimethylamino tetracycline.</a:t>
            </a:r>
          </a:p>
          <a:p>
            <a:pPr algn="just"/>
            <a:r>
              <a:rPr lang="en-IN" dirty="0" smtClean="0"/>
              <a:t>CMT 8- 4-dedimethylamino </a:t>
            </a:r>
            <a:r>
              <a:rPr lang="en-IN" dirty="0" err="1" smtClean="0"/>
              <a:t>doxycycline</a:t>
            </a:r>
            <a:r>
              <a:rPr lang="en-IN" dirty="0" smtClean="0"/>
              <a:t>.</a:t>
            </a:r>
          </a:p>
          <a:p>
            <a:pPr algn="just"/>
            <a:r>
              <a:rPr lang="en-IN" dirty="0" smtClean="0"/>
              <a:t>CMT 9- 12</a:t>
            </a:r>
            <a:r>
              <a:rPr lang="el-GR" dirty="0" smtClean="0"/>
              <a:t>α</a:t>
            </a:r>
            <a:r>
              <a:rPr lang="en-IN" dirty="0" smtClean="0"/>
              <a:t>,14</a:t>
            </a:r>
            <a:r>
              <a:rPr lang="el-GR" dirty="0" smtClean="0"/>
              <a:t>α</a:t>
            </a:r>
            <a:r>
              <a:rPr lang="en-IN" dirty="0" smtClean="0"/>
              <a:t>-anhydro,4-dedimethylamino tetracycline.</a:t>
            </a:r>
          </a:p>
          <a:p>
            <a:pPr algn="just"/>
            <a:r>
              <a:rPr lang="en-IN" dirty="0" smtClean="0"/>
              <a:t>CMT 10- 7-dedimethylamino 4-dedimethylamino tetracycline. </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METRONIDAZOLE:</a:t>
            </a:r>
            <a:endParaRPr lang="en-US" b="1" dirty="0">
              <a:solidFill>
                <a:srgbClr val="FFFF00"/>
              </a:solidFill>
            </a:endParaRPr>
          </a:p>
        </p:txBody>
      </p:sp>
      <p:sp>
        <p:nvSpPr>
          <p:cNvPr id="3" name="Content Placeholder 2"/>
          <p:cNvSpPr>
            <a:spLocks noGrp="1"/>
          </p:cNvSpPr>
          <p:nvPr>
            <p:ph idx="1"/>
          </p:nvPr>
        </p:nvSpPr>
        <p:spPr/>
        <p:txBody>
          <a:bodyPr/>
          <a:lstStyle/>
          <a:p>
            <a:r>
              <a:rPr lang="en-IN" dirty="0" smtClean="0"/>
              <a:t>Prototype drug of </a:t>
            </a:r>
            <a:r>
              <a:rPr lang="en-IN" dirty="0" err="1" smtClean="0"/>
              <a:t>nitroimidazoles</a:t>
            </a:r>
            <a:r>
              <a:rPr lang="en-IN" dirty="0" smtClean="0"/>
              <a:t> &amp; </a:t>
            </a:r>
            <a:r>
              <a:rPr lang="en-IN" dirty="0" err="1" smtClean="0"/>
              <a:t>intoduced</a:t>
            </a:r>
            <a:r>
              <a:rPr lang="en-IN" dirty="0" smtClean="0"/>
              <a:t> in 1959 for </a:t>
            </a:r>
            <a:r>
              <a:rPr lang="en-IN" dirty="0" err="1" smtClean="0"/>
              <a:t>trichomonas</a:t>
            </a:r>
            <a:r>
              <a:rPr lang="en-IN" dirty="0" smtClean="0"/>
              <a:t> </a:t>
            </a:r>
            <a:r>
              <a:rPr lang="en-IN" dirty="0" err="1" smtClean="0"/>
              <a:t>vaginitis</a:t>
            </a:r>
            <a:r>
              <a:rPr lang="en-IN" dirty="0" smtClean="0"/>
              <a:t> &amp; later found to be anti-</a:t>
            </a:r>
            <a:r>
              <a:rPr lang="en-IN" dirty="0" err="1" smtClean="0"/>
              <a:t>protozoal</a:t>
            </a:r>
            <a:r>
              <a:rPr lang="en-IN" dirty="0" smtClean="0"/>
              <a:t> drug.</a:t>
            </a:r>
          </a:p>
          <a:p>
            <a:r>
              <a:rPr lang="en-IN" dirty="0" smtClean="0"/>
              <a:t>Efficiency against anaerobes was a chance discovery &amp; now used extensively to treat oral infections.</a:t>
            </a:r>
          </a:p>
          <a:p>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Other members of </a:t>
            </a:r>
            <a:r>
              <a:rPr lang="en-IN" dirty="0" err="1" smtClean="0"/>
              <a:t>nitroimidazole</a:t>
            </a:r>
            <a:r>
              <a:rPr lang="en-IN" dirty="0" smtClean="0"/>
              <a:t> group are:</a:t>
            </a:r>
          </a:p>
          <a:p>
            <a:pPr lvl="1"/>
            <a:r>
              <a:rPr lang="en-IN" dirty="0" err="1" smtClean="0"/>
              <a:t>Tinidazole</a:t>
            </a:r>
            <a:endParaRPr lang="en-IN" dirty="0" smtClean="0"/>
          </a:p>
          <a:p>
            <a:pPr lvl="1"/>
            <a:r>
              <a:rPr lang="en-IN" dirty="0" err="1" smtClean="0"/>
              <a:t>Secnidazole</a:t>
            </a:r>
            <a:endParaRPr lang="en-IN" dirty="0" smtClean="0"/>
          </a:p>
          <a:p>
            <a:pPr lvl="1"/>
            <a:r>
              <a:rPr lang="en-IN" dirty="0" err="1" smtClean="0"/>
              <a:t>Ornidazole</a:t>
            </a:r>
            <a:endParaRPr lang="en-IN" dirty="0" smtClean="0"/>
          </a:p>
          <a:p>
            <a:pPr lvl="1"/>
            <a:r>
              <a:rPr lang="en-IN" dirty="0" err="1" smtClean="0"/>
              <a:t>Satranidazole</a:t>
            </a:r>
            <a:r>
              <a:rPr lang="en-IN" dirty="0" smtClean="0"/>
              <a:t> </a:t>
            </a: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MECHANISM OF ACTION:</a:t>
            </a:r>
            <a:r>
              <a:rPr lang="en-IN" dirty="0" smtClean="0"/>
              <a:t> </a:t>
            </a:r>
            <a:endParaRPr lang="en-US" dirty="0"/>
          </a:p>
        </p:txBody>
      </p:sp>
      <p:sp>
        <p:nvSpPr>
          <p:cNvPr id="3" name="Content Placeholder 2"/>
          <p:cNvSpPr>
            <a:spLocks noGrp="1"/>
          </p:cNvSpPr>
          <p:nvPr>
            <p:ph idx="1"/>
          </p:nvPr>
        </p:nvSpPr>
        <p:spPr/>
        <p:txBody>
          <a:bodyPr/>
          <a:lstStyle/>
          <a:p>
            <a:r>
              <a:rPr lang="en-IN" dirty="0" err="1" smtClean="0"/>
              <a:t>Metronidazole</a:t>
            </a:r>
            <a:r>
              <a:rPr lang="en-IN" dirty="0" smtClean="0"/>
              <a:t> enters the cell by diffusion</a:t>
            </a:r>
          </a:p>
          <a:p>
            <a:r>
              <a:rPr lang="en-IN" dirty="0" smtClean="0"/>
              <a:t>Its nitro group is reduced to highly reactive nitro free radical.</a:t>
            </a:r>
          </a:p>
          <a:p>
            <a:r>
              <a:rPr lang="en-IN" dirty="0" smtClean="0"/>
              <a:t>This nitro radicals act as electron sink &amp; competes with biological electron acceptor in anaerobes electrons generated in PFOR enzyme in </a:t>
            </a:r>
            <a:r>
              <a:rPr lang="en-IN" dirty="0" err="1" smtClean="0"/>
              <a:t>pyruvate</a:t>
            </a:r>
            <a:r>
              <a:rPr lang="en-IN" dirty="0" smtClean="0"/>
              <a:t> oxidation. </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dirty="0" smtClean="0"/>
              <a:t>Aerobic environment attenuates </a:t>
            </a:r>
            <a:r>
              <a:rPr lang="en-IN" dirty="0" err="1" smtClean="0"/>
              <a:t>cytotoxicity</a:t>
            </a:r>
            <a:r>
              <a:rPr lang="en-IN" dirty="0" smtClean="0"/>
              <a:t>  of </a:t>
            </a:r>
            <a:r>
              <a:rPr lang="en-IN" dirty="0" err="1" smtClean="0"/>
              <a:t>mitronodazole</a:t>
            </a:r>
            <a:r>
              <a:rPr lang="en-IN" dirty="0" smtClean="0"/>
              <a:t> by inhibiting its reductive activation.</a:t>
            </a:r>
          </a:p>
          <a:p>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dirty="0" smtClean="0"/>
              <a:t>Almost absorbed from small intestine.</a:t>
            </a:r>
          </a:p>
          <a:p>
            <a:r>
              <a:rPr lang="en-IN" dirty="0" smtClean="0"/>
              <a:t>Widely distributed in body , attains therapeutic concentrations in saliva, CSF, vaginal secretions &amp; semen.</a:t>
            </a:r>
          </a:p>
          <a:p>
            <a:r>
              <a:rPr lang="en-IN" dirty="0" smtClean="0"/>
              <a:t>Metabolised in liver – oxidation &amp; </a:t>
            </a:r>
            <a:r>
              <a:rPr lang="en-IN" dirty="0" err="1" smtClean="0"/>
              <a:t>glucoronide</a:t>
            </a:r>
            <a:r>
              <a:rPr lang="en-IN" dirty="0" smtClean="0"/>
              <a:t> conjugation.</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Excreted in  urine</a:t>
            </a:r>
          </a:p>
          <a:p>
            <a:pPr algn="just"/>
            <a:r>
              <a:rPr lang="en-IN" dirty="0" smtClean="0"/>
              <a:t>Plasma t1/2 – 8 hrs</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ADVERSE EFFECTS: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Anorexia, nausea, bitter or metallic taste &amp; abdominal cramps – most common.</a:t>
            </a:r>
          </a:p>
          <a:p>
            <a:pPr algn="just"/>
            <a:r>
              <a:rPr lang="en-IN" dirty="0" smtClean="0"/>
              <a:t>Looseness of stools – occasional. </a:t>
            </a:r>
          </a:p>
          <a:p>
            <a:pPr algn="just"/>
            <a:r>
              <a:rPr lang="en-IN" dirty="0" smtClean="0"/>
              <a:t>Headache, </a:t>
            </a:r>
            <a:r>
              <a:rPr lang="en-IN" dirty="0" err="1" smtClean="0"/>
              <a:t>glossitis</a:t>
            </a:r>
            <a:r>
              <a:rPr lang="en-IN" dirty="0" smtClean="0"/>
              <a:t>, dryness of mouth, dizziness, rashes &amp; transient </a:t>
            </a:r>
            <a:r>
              <a:rPr lang="en-IN" dirty="0" err="1" smtClean="0"/>
              <a:t>neutropenia</a:t>
            </a:r>
            <a:r>
              <a:rPr lang="en-IN" dirty="0" smtClean="0"/>
              <a:t> – less common.</a:t>
            </a:r>
          </a:p>
          <a:p>
            <a:pPr algn="just"/>
            <a:r>
              <a:rPr lang="en-IN" dirty="0" smtClean="0"/>
              <a:t>Prolonged use – peripheral neuropathy &amp; CNS effects.</a:t>
            </a:r>
          </a:p>
          <a:p>
            <a:pPr algn="just"/>
            <a:r>
              <a:rPr lang="en-IN" dirty="0" smtClean="0"/>
              <a:t>Seizures – at very high doses. </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On </a:t>
            </a:r>
            <a:r>
              <a:rPr lang="en-IN" dirty="0" err="1" smtClean="0"/>
              <a:t>i.v</a:t>
            </a:r>
            <a:r>
              <a:rPr lang="en-IN" dirty="0" smtClean="0"/>
              <a:t>, </a:t>
            </a:r>
            <a:r>
              <a:rPr lang="en-IN" dirty="0" err="1" smtClean="0"/>
              <a:t>thromboflebitis</a:t>
            </a:r>
            <a:r>
              <a:rPr lang="en-IN" dirty="0" smtClean="0"/>
              <a:t> of vein occurs if not diluted properly.</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rgbClr val="FFFF00"/>
                </a:solidFill>
              </a:rPr>
              <a:t>CONTRAINDICATIONS:</a:t>
            </a:r>
            <a:endParaRPr lang="en-US" b="1" dirty="0">
              <a:solidFill>
                <a:srgbClr val="FFFF00"/>
              </a:solidFill>
            </a:endParaRPr>
          </a:p>
        </p:txBody>
      </p:sp>
      <p:sp>
        <p:nvSpPr>
          <p:cNvPr id="3" name="Content Placeholder 2"/>
          <p:cNvSpPr>
            <a:spLocks noGrp="1"/>
          </p:cNvSpPr>
          <p:nvPr>
            <p:ph idx="1"/>
          </p:nvPr>
        </p:nvSpPr>
        <p:spPr/>
        <p:txBody>
          <a:bodyPr/>
          <a:lstStyle/>
          <a:p>
            <a:pPr algn="just"/>
            <a:r>
              <a:rPr lang="en-IN" dirty="0" smtClean="0"/>
              <a:t>Neurological disease</a:t>
            </a:r>
          </a:p>
          <a:p>
            <a:pPr algn="just"/>
            <a:r>
              <a:rPr lang="en-IN" dirty="0" smtClean="0"/>
              <a:t>Blood </a:t>
            </a:r>
            <a:r>
              <a:rPr lang="en-IN" dirty="0" err="1" smtClean="0"/>
              <a:t>dyscariasis</a:t>
            </a:r>
            <a:endParaRPr lang="en-IN" dirty="0" smtClean="0"/>
          </a:p>
          <a:p>
            <a:pPr algn="just"/>
            <a:r>
              <a:rPr lang="en-IN" dirty="0" smtClean="0"/>
              <a:t>1</a:t>
            </a:r>
            <a:r>
              <a:rPr lang="en-IN" baseline="30000" dirty="0" smtClean="0"/>
              <a:t>st</a:t>
            </a:r>
            <a:r>
              <a:rPr lang="en-IN" dirty="0" smtClean="0"/>
              <a:t> trimester of pregnancy</a:t>
            </a:r>
          </a:p>
          <a:p>
            <a:pPr algn="just"/>
            <a:r>
              <a:rPr lang="en-IN" dirty="0" smtClean="0"/>
              <a:t>Chronic alcoholism</a:t>
            </a:r>
          </a:p>
          <a:p>
            <a:pPr algn="just"/>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61083-winter-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161083-winter-template-16x9</Template>
  <TotalTime>19096</TotalTime>
  <Words>6073</Words>
  <Application>Microsoft Office PowerPoint</Application>
  <PresentationFormat>On-screen Show (4:3)</PresentationFormat>
  <Paragraphs>927</Paragraphs>
  <Slides>206</Slides>
  <Notes>1</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161083-winter-template-16x9</vt:lpstr>
      <vt:lpstr>Slide 1</vt:lpstr>
      <vt:lpstr>ANTIBIOTICS</vt:lpstr>
      <vt:lpstr>CONTENTS</vt:lpstr>
      <vt:lpstr>Slide 4</vt:lpstr>
      <vt:lpstr>Slide 5</vt:lpstr>
      <vt:lpstr>INTRODUCTION</vt:lpstr>
      <vt:lpstr>DEFINITION</vt:lpstr>
      <vt:lpstr>HISTORY</vt:lpstr>
      <vt:lpstr>Slide 9</vt:lpstr>
      <vt:lpstr>Slide 10</vt:lpstr>
      <vt:lpstr>Slide 11</vt:lpstr>
      <vt:lpstr>CLASSIFICATION</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PROBLEMS ARISING WITH USE OF ANTIBIOTICS:</vt:lpstr>
      <vt:lpstr>CHOICE OF AN ANTIBIOTIC:</vt:lpstr>
      <vt:lpstr>PATIENT FACTORS:</vt:lpstr>
      <vt:lpstr>ORGANISM RELATED CONSIDERATIONS:</vt:lpstr>
      <vt:lpstr>Slide 33</vt:lpstr>
      <vt:lpstr>Slide 34</vt:lpstr>
      <vt:lpstr>Slide 35</vt:lpstr>
      <vt:lpstr>Slide 36</vt:lpstr>
      <vt:lpstr>Slide 37</vt:lpstr>
      <vt:lpstr>Slide 38</vt:lpstr>
      <vt:lpstr>Slide 39</vt:lpstr>
      <vt:lpstr>DRUG FACTORS:</vt:lpstr>
      <vt:lpstr>ANTIMICROBIAL PROPHYLAXIS IN DENTISTRY</vt:lpstr>
      <vt:lpstr>PROPHYLAXIS OF DENTAL WOUND INFECTIONS:</vt:lpstr>
      <vt:lpstr>Slide 43</vt:lpstr>
      <vt:lpstr>PROPHYLAXIS FOR DISTANT INFECTIONS:</vt:lpstr>
      <vt:lpstr>Slide 45</vt:lpstr>
      <vt:lpstr>Slide 46</vt:lpstr>
      <vt:lpstr>Slide 47</vt:lpstr>
      <vt:lpstr>Slide 48</vt:lpstr>
      <vt:lpstr>Slide 49</vt:lpstr>
      <vt:lpstr>β LACTAM ANTIBIOTICS:</vt:lpstr>
      <vt:lpstr>PENCILLINS</vt:lpstr>
      <vt:lpstr>NATURAL PENCILLINS:</vt:lpstr>
      <vt:lpstr>SEMI-SYNTHETIC PENCILLINS:</vt:lpstr>
      <vt:lpstr>β LACTAMASE INHIBITORS: </vt:lpstr>
      <vt:lpstr>MECHANISM OF ACTION:</vt:lpstr>
      <vt:lpstr>PENCILLIN G:</vt:lpstr>
      <vt:lpstr>Slide 57</vt:lpstr>
      <vt:lpstr>Slide 58</vt:lpstr>
      <vt:lpstr>ADVERSE EFFECTS:</vt:lpstr>
      <vt:lpstr>USES IN DENTAL INFECTIONS:</vt:lpstr>
      <vt:lpstr>Slide 61</vt:lpstr>
      <vt:lpstr>SEMI-SYNTHETIC PENCILLINS:</vt:lpstr>
      <vt:lpstr>AMOXICILLIN:</vt:lpstr>
      <vt:lpstr>Slide 64</vt:lpstr>
      <vt:lpstr>β LACTAMASE INHIBITOR:</vt:lpstr>
      <vt:lpstr>AMOXICILLIN – CLAVULANATE POTASSIUM:</vt:lpstr>
      <vt:lpstr>Slide 67</vt:lpstr>
      <vt:lpstr>CEPHALOSPORINS:</vt:lpstr>
      <vt:lpstr>CLASSIFICATION OF CEPHALOSPORINS:</vt:lpstr>
      <vt:lpstr>Slide 70</vt:lpstr>
      <vt:lpstr>USES IN DENTAL INFECTIONS:</vt:lpstr>
      <vt:lpstr>Slide 72</vt:lpstr>
      <vt:lpstr>SIDE EFFECTS:</vt:lpstr>
      <vt:lpstr>TETRACYCLINES:</vt:lpstr>
      <vt:lpstr>CLASSIFICATION:</vt:lpstr>
      <vt:lpstr>Slide 76</vt:lpstr>
      <vt:lpstr>RESISTANCE:</vt:lpstr>
      <vt:lpstr>Slide 78</vt:lpstr>
      <vt:lpstr>Slide 79</vt:lpstr>
      <vt:lpstr>ADVERSE EFFECTS:</vt:lpstr>
      <vt:lpstr>Slide 81</vt:lpstr>
      <vt:lpstr>PRECAUTIONS:</vt:lpstr>
      <vt:lpstr>USES:</vt:lpstr>
      <vt:lpstr>Slide 84</vt:lpstr>
      <vt:lpstr>Slide 85</vt:lpstr>
      <vt:lpstr>MINOCYCLINE:</vt:lpstr>
      <vt:lpstr>DOXYCYCLINE:</vt:lpstr>
      <vt:lpstr>CHEMICALLY MODIFIED TETRACYCLINES (CMT)</vt:lpstr>
      <vt:lpstr>Slide 89</vt:lpstr>
      <vt:lpstr>Slide 90</vt:lpstr>
      <vt:lpstr>METRONIDAZOLE:</vt:lpstr>
      <vt:lpstr>Slide 92</vt:lpstr>
      <vt:lpstr>MECHANISM OF ACTION: </vt:lpstr>
      <vt:lpstr>Slide 94</vt:lpstr>
      <vt:lpstr>Slide 95</vt:lpstr>
      <vt:lpstr>Slide 96</vt:lpstr>
      <vt:lpstr>ADVERSE EFFECTS:</vt:lpstr>
      <vt:lpstr>Slide 98</vt:lpstr>
      <vt:lpstr>CONTRAINDICATIONS:</vt:lpstr>
      <vt:lpstr>INTERACTIONS:</vt:lpstr>
      <vt:lpstr>USES:</vt:lpstr>
      <vt:lpstr>Slide 102</vt:lpstr>
      <vt:lpstr>Slide 103</vt:lpstr>
      <vt:lpstr>CHLORAMPHENICOL:</vt:lpstr>
      <vt:lpstr>Slide 105</vt:lpstr>
      <vt:lpstr>Slide 106</vt:lpstr>
      <vt:lpstr>Slide 107</vt:lpstr>
      <vt:lpstr>ADVERSE EFFECTS:</vt:lpstr>
      <vt:lpstr>USES:</vt:lpstr>
      <vt:lpstr>AMINOGLYCOSIDES:</vt:lpstr>
      <vt:lpstr>Slide 111</vt:lpstr>
      <vt:lpstr>COMMON PROPERTIES OF AMINOGLYCOSIDES:</vt:lpstr>
      <vt:lpstr>Slide 113</vt:lpstr>
      <vt:lpstr>Slide 114</vt:lpstr>
      <vt:lpstr>CLASSIFICATION:</vt:lpstr>
      <vt:lpstr>SHARED TOXICITIES:</vt:lpstr>
      <vt:lpstr>PRECAUTIONS &amp; INTERACTIONS:</vt:lpstr>
      <vt:lpstr>Slide 118</vt:lpstr>
      <vt:lpstr>USES:</vt:lpstr>
      <vt:lpstr>Slide 120</vt:lpstr>
      <vt:lpstr>MACROLIDES:</vt:lpstr>
      <vt:lpstr>ERYTHROMYCIN:</vt:lpstr>
      <vt:lpstr>Slide 123</vt:lpstr>
      <vt:lpstr>Slide 124</vt:lpstr>
      <vt:lpstr>ADVERSE EFFECTS:</vt:lpstr>
      <vt:lpstr>INTERACTIONS:</vt:lpstr>
      <vt:lpstr>USES:</vt:lpstr>
      <vt:lpstr>CLINDAMYCIN:</vt:lpstr>
      <vt:lpstr>Slide 129</vt:lpstr>
      <vt:lpstr>SIDE EFFECTS:</vt:lpstr>
      <vt:lpstr>USES:</vt:lpstr>
      <vt:lpstr>VANCOMYCIN:</vt:lpstr>
      <vt:lpstr>TOXICITY:</vt:lpstr>
      <vt:lpstr>USES:</vt:lpstr>
      <vt:lpstr>ANTIFUNGAL DRUGS:</vt:lpstr>
      <vt:lpstr>CLASSIFICATION:</vt:lpstr>
      <vt:lpstr>Slide 137</vt:lpstr>
      <vt:lpstr>Slide 138</vt:lpstr>
      <vt:lpstr>ANTI VIRAL DRUGS:</vt:lpstr>
      <vt:lpstr>CLASSIFICATION:</vt:lpstr>
      <vt:lpstr>Slide 141</vt:lpstr>
      <vt:lpstr>Slide 142</vt:lpstr>
      <vt:lpstr>ANTIBIOTICS IN PERIODONTICS:</vt:lpstr>
      <vt:lpstr>PERIODONTAL PATHOGENS:</vt:lpstr>
      <vt:lpstr>PRACTICAL ASPECTS OF ANTIBIOTIC THERAPY:</vt:lpstr>
      <vt:lpstr>Slide 146</vt:lpstr>
      <vt:lpstr>RATIONALE &amp; PRINCIPLES OF ANTIBIOTIC THERAPY:</vt:lpstr>
      <vt:lpstr>Slide 148</vt:lpstr>
      <vt:lpstr>Slide 149</vt:lpstr>
      <vt:lpstr>Slide 150</vt:lpstr>
      <vt:lpstr>Slide 151</vt:lpstr>
      <vt:lpstr>GUIDELINES:</vt:lpstr>
      <vt:lpstr>Slide 153</vt:lpstr>
      <vt:lpstr>Slide 154</vt:lpstr>
      <vt:lpstr>Slide 155</vt:lpstr>
      <vt:lpstr>Slide 156</vt:lpstr>
      <vt:lpstr>Slide 157</vt:lpstr>
      <vt:lpstr>Slide 158</vt:lpstr>
      <vt:lpstr>Slide 159</vt:lpstr>
      <vt:lpstr>DRUG DELIVERY ROUTES:</vt:lpstr>
      <vt:lpstr>COMPARISION OF LOCAL &amp; SYSTEMIC ROUTES:</vt:lpstr>
      <vt:lpstr>SYSTEMIC ANTIBIOTIC THERAPY:</vt:lpstr>
      <vt:lpstr>Slide 163</vt:lpstr>
      <vt:lpstr>COMBINATION THERAPY:</vt:lpstr>
      <vt:lpstr>Slide 165</vt:lpstr>
      <vt:lpstr>Slide 166</vt:lpstr>
      <vt:lpstr>LOCAL DRUG DELIVERY: </vt:lpstr>
      <vt:lpstr>Slide 168</vt:lpstr>
      <vt:lpstr>CRITERIA:</vt:lpstr>
      <vt:lpstr>RATIONALE &amp; PRINCIPLE OF LDD PERIODONTICS</vt:lpstr>
      <vt:lpstr>Slide 171</vt:lpstr>
      <vt:lpstr>CLASSIFICATION:</vt:lpstr>
      <vt:lpstr>Slide 173</vt:lpstr>
      <vt:lpstr>INDICATIONS:</vt:lpstr>
      <vt:lpstr>CONTRAINDICATIONS:</vt:lpstr>
      <vt:lpstr>TETRACYCLINE:</vt:lpstr>
      <vt:lpstr>Slide 177</vt:lpstr>
      <vt:lpstr>Slide 178</vt:lpstr>
      <vt:lpstr>DOXYCYCLINE:</vt:lpstr>
      <vt:lpstr>Slide 180</vt:lpstr>
      <vt:lpstr>SUBGINGIVAL MINOCYCLINE:</vt:lpstr>
      <vt:lpstr>Slide 182</vt:lpstr>
      <vt:lpstr>Slide 183</vt:lpstr>
      <vt:lpstr>METRONIDAZOLE:</vt:lpstr>
      <vt:lpstr>Slide 185</vt:lpstr>
      <vt:lpstr>SUBGINGIVAL CHLORHEXIDINE:</vt:lpstr>
      <vt:lpstr>Slide 187</vt:lpstr>
      <vt:lpstr>Slide 188</vt:lpstr>
      <vt:lpstr>Slide 189</vt:lpstr>
      <vt:lpstr>Slide 190</vt:lpstr>
      <vt:lpstr>Slide 191</vt:lpstr>
      <vt:lpstr>Slide 192</vt:lpstr>
      <vt:lpstr>ADVANTAGES OF LDD:</vt:lpstr>
      <vt:lpstr>Slide 194</vt:lpstr>
      <vt:lpstr>DISADVANTAGES:</vt:lpstr>
      <vt:lpstr>FAILURES OF ANTIBIOTIC THERAPY:</vt:lpstr>
      <vt:lpstr>REFERENCES:</vt:lpstr>
      <vt:lpstr>Slide 198</vt:lpstr>
      <vt:lpstr>Slide 199</vt:lpstr>
      <vt:lpstr>Slide 200</vt:lpstr>
      <vt:lpstr>Slide 201</vt:lpstr>
      <vt:lpstr>Q &amp; A :</vt:lpstr>
      <vt:lpstr>Bacterial growth curve:</vt:lpstr>
      <vt:lpstr>Slide 204</vt:lpstr>
      <vt:lpstr>Slide 205</vt:lpstr>
      <vt:lpstr>Slide 206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Latha</dc:creator>
  <cp:lastModifiedBy>Latha</cp:lastModifiedBy>
  <cp:revision>302</cp:revision>
  <dcterms:created xsi:type="dcterms:W3CDTF">2006-08-16T00:00:00Z</dcterms:created>
  <dcterms:modified xsi:type="dcterms:W3CDTF">2020-02-02T08:47:31Z</dcterms:modified>
</cp:coreProperties>
</file>