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0" r:id="rId11"/>
    <p:sldId id="282" r:id="rId12"/>
    <p:sldId id="283" r:id="rId13"/>
    <p:sldId id="284" r:id="rId14"/>
    <p:sldId id="287" r:id="rId15"/>
    <p:sldId id="28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362" y="479686"/>
            <a:ext cx="7719933" cy="1289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Dr. NTR UNIVERSITY OF HEALTH SCIENCES</a:t>
            </a:r>
            <a:br>
              <a:rPr lang="en-US" sz="2400" b="1" dirty="0"/>
            </a:br>
            <a:r>
              <a:rPr lang="en-US" sz="2400" b="1" dirty="0"/>
              <a:t>VIJAYAWADA, ANDHRA PRADESH</a:t>
            </a:r>
            <a:br>
              <a:rPr lang="en-US" sz="2400" b="1" dirty="0"/>
            </a:br>
            <a:r>
              <a:rPr lang="en-US" sz="2400" b="1" dirty="0"/>
              <a:t>MDS PRACTICAL EXAMINATION –SEPTEMBER 2020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499" y="4019188"/>
            <a:ext cx="7351158" cy="175777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GOVERNMENT DENTAL COLLEGE AND HOSPITAL </a:t>
            </a:r>
          </a:p>
          <a:p>
            <a:pPr algn="ctr"/>
            <a:r>
              <a:rPr lang="en-US" b="1" dirty="0" smtClean="0"/>
              <a:t>DEPARTMENT OF PERIODONTICS AND IMPLANTOLOGY</a:t>
            </a:r>
          </a:p>
          <a:p>
            <a:pPr algn="ctr"/>
            <a:r>
              <a:rPr lang="en-US" b="1" dirty="0" smtClean="0"/>
              <a:t>         HT .NO:</a:t>
            </a:r>
            <a:r>
              <a:rPr lang="en-US" dirty="0" smtClean="0">
                <a:solidFill>
                  <a:srgbClr val="0F2537"/>
                </a:solidFill>
              </a:rPr>
              <a:t> </a:t>
            </a:r>
            <a:r>
              <a:rPr lang="en-US" dirty="0" smtClean="0"/>
              <a:t>18D315011003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FAA1C0-CA03-42D1-8DDD-A78DABEE498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0955" y="1981201"/>
            <a:ext cx="199009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6466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u="sng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Frenal</a:t>
            </a:r>
            <a:r>
              <a:rPr lang="en-US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attachment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      Maxillary: Papillary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Tension test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: Positive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Blanching is seen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Dental status</a:t>
            </a:r>
            <a:r>
              <a:rPr lang="en-US" b="1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Number of teeth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 smtClean="0">
                <a:latin typeface="Century Gothic" panose="020B0502020202020204" pitchFamily="34" charset="0"/>
                <a:cs typeface="Arial" pitchFamily="34" charset="0"/>
              </a:rPr>
              <a:t>Occlusal</a:t>
            </a: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 analysis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Type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Angles class 1 malocclusion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Overbite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2 mm</a:t>
            </a:r>
          </a:p>
          <a:p>
            <a:pPr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err="1" smtClean="0">
                <a:latin typeface="Century Gothic" panose="020B0502020202020204" pitchFamily="34" charset="0"/>
                <a:cs typeface="Arial" pitchFamily="34" charset="0"/>
              </a:rPr>
              <a:t>Overjet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2mm</a:t>
            </a:r>
          </a:p>
        </p:txBody>
      </p:sp>
    </p:spTree>
    <p:extLst>
      <p:ext uri="{BB962C8B-B14F-4D97-AF65-F5344CB8AC3E}">
        <p14:creationId xmlns:p14="http://schemas.microsoft.com/office/powerpoint/2010/main" val="25201815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1" dirty="0">
                <a:latin typeface="Century Gothic" panose="020B0502020202020204" pitchFamily="34" charset="0"/>
                <a:cs typeface="Arial" pitchFamily="34" charset="0"/>
              </a:rPr>
              <a:t>D</a:t>
            </a: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iagnosis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Clinical gingival health on an intact periodontium with high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frenal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attachment in maxillary arch.   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latin typeface="Century Gothic" panose="020B0502020202020204" pitchFamily="34" charset="0"/>
                <a:cs typeface="Arial" pitchFamily="34" charset="0"/>
              </a:rPr>
              <a:t>Prognosis</a:t>
            </a:r>
            <a:r>
              <a:rPr lang="en-US" dirty="0">
                <a:latin typeface="Century Gothic" panose="020B0502020202020204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  <a:cs typeface="Arial" pitchFamily="34" charset="0"/>
              </a:rPr>
              <a:t> Overall: Good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9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700613"/>
            <a:ext cx="8596668" cy="3700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Emergency Phase: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Phase I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Patient education and motivation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           Oral hygiene instructions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           Scaling and root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planing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Phase IV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spc="-10" dirty="0">
                <a:latin typeface="Century Gothic" panose="020B0502020202020204" pitchFamily="34" charset="0"/>
                <a:cs typeface="Carlito"/>
              </a:rPr>
              <a:t>Recall </a:t>
            </a:r>
            <a:r>
              <a:rPr lang="en-US" spc="5" dirty="0">
                <a:latin typeface="Century Gothic" panose="020B0502020202020204" pitchFamily="34" charset="0"/>
                <a:cs typeface="Carlito"/>
              </a:rPr>
              <a:t>and</a:t>
            </a:r>
            <a:r>
              <a:rPr lang="en-US" spc="290" dirty="0">
                <a:latin typeface="Century Gothic" panose="020B0502020202020204" pitchFamily="34" charset="0"/>
                <a:cs typeface="Carlito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maintenance for every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Phase II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Advised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Frenectomy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irt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maxillary labial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frenum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  <a:buNone/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Phase IV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  <a:r>
              <a:rPr lang="en-US" spc="-10" dirty="0">
                <a:cs typeface="Carlito"/>
              </a:rPr>
              <a:t> </a:t>
            </a:r>
            <a:r>
              <a:rPr lang="en-US" spc="-10" dirty="0">
                <a:latin typeface="Century Gothic" panose="020B0502020202020204" pitchFamily="34" charset="0"/>
                <a:cs typeface="Carlito"/>
              </a:rPr>
              <a:t>Recall </a:t>
            </a:r>
            <a:r>
              <a:rPr lang="en-US" spc="5" dirty="0">
                <a:latin typeface="Century Gothic" panose="020B0502020202020204" pitchFamily="34" charset="0"/>
                <a:cs typeface="Carlito"/>
              </a:rPr>
              <a:t>and</a:t>
            </a:r>
            <a:r>
              <a:rPr lang="en-US" spc="290" dirty="0">
                <a:latin typeface="Century Gothic" panose="020B0502020202020204" pitchFamily="34" charset="0"/>
                <a:cs typeface="Carlito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maintenance for every </a:t>
            </a:r>
            <a:r>
              <a:rPr lang="en-US" dirty="0">
                <a:latin typeface="Century Gothic" panose="020B0502020202020204" pitchFamily="34" charset="0"/>
                <a:cs typeface="Carlito"/>
              </a:rPr>
              <a:t>6</a:t>
            </a:r>
            <a:r>
              <a:rPr lang="en-US" dirty="0" smtClean="0">
                <a:latin typeface="Century Gothic" panose="020B0502020202020204" pitchFamily="34" charset="0"/>
                <a:cs typeface="Carlito"/>
              </a:rPr>
              <a:t> months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7" y="2005936"/>
            <a:ext cx="2340033" cy="15170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4" y="2104419"/>
            <a:ext cx="2109470" cy="1418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" b="-1"/>
          <a:stretch/>
        </p:blipFill>
        <p:spPr>
          <a:xfrm>
            <a:off x="8135769" y="2104419"/>
            <a:ext cx="2124710" cy="14058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84" y="4650684"/>
            <a:ext cx="2536825" cy="14535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976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en-US" sz="4400" b="1" dirty="0">
              <a:latin typeface="Century Gothic" panose="020B0502020202020204" pitchFamily="34" charset="0"/>
            </a:endParaRPr>
          </a:p>
          <a:p>
            <a:pPr>
              <a:buNone/>
            </a:pPr>
            <a:endParaRPr lang="en-US" sz="4400" b="1" dirty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en-US" sz="4400" b="1" dirty="0">
                <a:latin typeface="Century Gothic" panose="020B0502020202020204" pitchFamily="34" charset="0"/>
              </a:rPr>
              <a:t>  </a:t>
            </a:r>
            <a:r>
              <a:rPr lang="en-US" sz="4400" b="1" dirty="0" smtClean="0">
                <a:latin typeface="Century Gothic" panose="020B0502020202020204" pitchFamily="34" charset="0"/>
              </a:rPr>
              <a:t>MINOR </a:t>
            </a:r>
            <a:r>
              <a:rPr lang="en-US" sz="4400" b="1" dirty="0">
                <a:latin typeface="Century Gothic" panose="020B0502020202020204" pitchFamily="34" charset="0"/>
              </a:rPr>
              <a:t>CASE PRESENTATION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852722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Demographic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837766"/>
            <a:ext cx="8596668" cy="358881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Mabuvali</a:t>
            </a:r>
            <a:endParaRPr lang="en-US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Age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 30 yrs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Sex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Male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OPD no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.: Sep 19.20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Occupation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Business</a:t>
            </a:r>
          </a:p>
          <a:p>
            <a:pPr algn="just">
              <a:lnSpc>
                <a:spcPct val="17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Address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Century Gothic" panose="020B0502020202020204" pitchFamily="34" charset="0"/>
                <a:cs typeface="Arial" pitchFamily="34" charset="0"/>
              </a:rPr>
              <a:t>Kadapa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669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439056"/>
            <a:ext cx="8229600" cy="518659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Chief complaint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Patient complaints of spacing in upper front tooth region and wishes to get his tooth cleaned.</a:t>
            </a:r>
          </a:p>
          <a:p>
            <a:pPr algn="just">
              <a:lnSpc>
                <a:spcPct val="150000"/>
              </a:lnSpc>
            </a:pPr>
            <a:r>
              <a:rPr lang="en-US" i="1" u="sng" dirty="0" smtClean="0">
                <a:latin typeface="Century Gothic" panose="020B0502020202020204" pitchFamily="34" charset="0"/>
                <a:cs typeface="Arial" pitchFamily="34" charset="0"/>
              </a:rPr>
              <a:t>History of present illness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Patient noticed spacing in upper front tooth region since 2 years which is gradually increasing.</a:t>
            </a:r>
            <a:endParaRPr lang="en-US" b="1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922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160589"/>
            <a:ext cx="8596668" cy="297543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Past dental history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1</a:t>
            </a:r>
            <a:r>
              <a:rPr lang="en-US" baseline="30000" dirty="0" smtClean="0">
                <a:latin typeface="Century Gothic" panose="020B0502020202020204" pitchFamily="34" charset="0"/>
                <a:cs typeface="Arial" pitchFamily="34" charset="0"/>
              </a:rPr>
              <a:t>st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visit.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Medical history 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Relevant Medical History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Family history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Relevant Family History</a:t>
            </a:r>
          </a:p>
        </p:txBody>
      </p:sp>
    </p:spTree>
    <p:extLst>
      <p:ext uri="{BB962C8B-B14F-4D97-AF65-F5344CB8AC3E}">
        <p14:creationId xmlns:p14="http://schemas.microsoft.com/office/powerpoint/2010/main" val="2823865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454046"/>
            <a:ext cx="8229600" cy="49767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>
                <a:latin typeface="Century Gothic" panose="020B0502020202020204" pitchFamily="34" charset="0"/>
                <a:cs typeface="Arial" pitchFamily="34" charset="0"/>
              </a:rPr>
              <a:t>Oral hygiene habits</a:t>
            </a:r>
            <a:r>
              <a:rPr lang="en-US" sz="2400" dirty="0">
                <a:latin typeface="Century Gothic" panose="020B0502020202020204" pitchFamily="34" charset="0"/>
                <a:cs typeface="Arial" pitchFamily="34" charset="0"/>
              </a:rPr>
              <a:t>: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 smtClean="0">
                <a:latin typeface="Century Gothic" panose="020B0502020202020204" pitchFamily="34" charset="0"/>
                <a:cs typeface="Arial" pitchFamily="34" charset="0"/>
              </a:rPr>
              <a:t>Type of brush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: Medium                                     </a:t>
            </a:r>
            <a:endParaRPr lang="en-US" sz="2200" dirty="0"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Direction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H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orizontal 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scrubbing       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Duration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3</a:t>
            </a:r>
            <a:r>
              <a:rPr lang="en-US" sz="2200" dirty="0" smtClean="0">
                <a:latin typeface="Century Gothic" panose="020B0502020202020204" pitchFamily="34" charset="0"/>
                <a:cs typeface="Arial" pitchFamily="34" charset="0"/>
              </a:rPr>
              <a:t> minutes</a:t>
            </a:r>
            <a:endParaRPr lang="en-US" sz="2200" dirty="0"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Dentifrice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Non medicated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   </a:t>
            </a:r>
            <a:r>
              <a:rPr lang="en-US" sz="2200" u="sng" dirty="0">
                <a:latin typeface="Century Gothic" panose="020B0502020202020204" pitchFamily="34" charset="0"/>
                <a:cs typeface="Arial" pitchFamily="34" charset="0"/>
              </a:rPr>
              <a:t>Frequency</a:t>
            </a:r>
            <a:r>
              <a:rPr lang="en-US" sz="2200" dirty="0">
                <a:latin typeface="Century Gothic" panose="020B0502020202020204" pitchFamily="34" charset="0"/>
                <a:cs typeface="Arial" pitchFamily="34" charset="0"/>
              </a:rPr>
              <a:t>: Once daily in the morning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2076628"/>
            <a:ext cx="8596668" cy="39647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 smtClean="0">
                <a:latin typeface="Century Gothic" panose="020B0502020202020204" pitchFamily="34" charset="0"/>
                <a:cs typeface="Arial" pitchFamily="34" charset="0"/>
              </a:rPr>
              <a:t>General examination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Conscious, coherent, cooperative and well oriented.</a:t>
            </a:r>
          </a:p>
          <a:p>
            <a:pPr algn="just">
              <a:lnSpc>
                <a:spcPct val="150000"/>
              </a:lnSpc>
            </a:pPr>
            <a:r>
              <a:rPr lang="en-US" b="1" i="1" dirty="0" err="1" smtClean="0">
                <a:latin typeface="Century Gothic" panose="020B0502020202020204" pitchFamily="34" charset="0"/>
                <a:cs typeface="Arial" pitchFamily="34" charset="0"/>
              </a:rPr>
              <a:t>Extraoral</a:t>
            </a:r>
            <a:r>
              <a:rPr lang="en-US" b="1" i="1" dirty="0" smtClean="0">
                <a:latin typeface="Century Gothic" panose="020B0502020202020204" pitchFamily="34" charset="0"/>
                <a:cs typeface="Arial" pitchFamily="34" charset="0"/>
              </a:rPr>
              <a:t> examination</a:t>
            </a:r>
            <a:r>
              <a:rPr lang="en-US" b="1" dirty="0" smtClean="0">
                <a:latin typeface="Century Gothic" panose="020B0502020202020204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Symmetry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Apparently symmetrical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Lymph nodes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Not palpable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TMJ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    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Lip seal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</a:t>
            </a:r>
            <a:r>
              <a:rPr lang="en-US" dirty="0">
                <a:latin typeface="Century Gothic" panose="020B0502020202020204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ompetent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60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INTRAORAL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7334" y="1760435"/>
            <a:ext cx="8596668" cy="42809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Labial mucosa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err="1" smtClean="0">
                <a:latin typeface="Century Gothic" panose="020B0502020202020204" pitchFamily="34" charset="0"/>
                <a:cs typeface="Arial" pitchFamily="34" charset="0"/>
              </a:rPr>
              <a:t>Buccal</a:t>
            </a: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 mucosa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Tongue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Palate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pPr>
              <a:lnSpc>
                <a:spcPct val="200000"/>
              </a:lnSpc>
            </a:pPr>
            <a:r>
              <a:rPr lang="en-US" u="sng" dirty="0" smtClean="0">
                <a:latin typeface="Century Gothic" panose="020B0502020202020204" pitchFamily="34" charset="0"/>
                <a:cs typeface="Arial" pitchFamily="34" charset="0"/>
              </a:rPr>
              <a:t>Floor of the mouth</a:t>
            </a:r>
            <a:r>
              <a:rPr lang="en-US" dirty="0" smtClean="0">
                <a:latin typeface="Century Gothic" panose="020B0502020202020204" pitchFamily="34" charset="0"/>
                <a:cs typeface="Arial" pitchFamily="34" charset="0"/>
              </a:rPr>
              <a:t>: No Abnormality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226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94089" y="1922805"/>
            <a:ext cx="8229600" cy="505911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ORAL HYGIENE STATUS: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OHI-S=D.I-S+C.I-S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1.82+1=2.82  POOR ORAL HYGIENE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53719" y="2955977"/>
          <a:ext cx="376752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843"/>
                <a:gridCol w="1255843"/>
                <a:gridCol w="1255843"/>
              </a:tblGrid>
              <a:tr h="340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0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77365"/>
              </p:ext>
            </p:extLst>
          </p:nvPr>
        </p:nvGraphicFramePr>
        <p:xfrm>
          <a:off x="1981200" y="3749781"/>
          <a:ext cx="3477720" cy="148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40"/>
                <a:gridCol w="1159240"/>
                <a:gridCol w="1159240"/>
              </a:tblGrid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007"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74944"/>
              </p:ext>
            </p:extLst>
          </p:nvPr>
        </p:nvGraphicFramePr>
        <p:xfrm>
          <a:off x="6094181" y="3775419"/>
          <a:ext cx="277317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393"/>
                <a:gridCol w="924393"/>
                <a:gridCol w="924393"/>
              </a:tblGrid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8522"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991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117</TotalTime>
  <Words>363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Carlito</vt:lpstr>
      <vt:lpstr>Century Gothic</vt:lpstr>
      <vt:lpstr>Gill Sans MT</vt:lpstr>
      <vt:lpstr>Wingdings</vt:lpstr>
      <vt:lpstr>Wingdings 2</vt:lpstr>
      <vt:lpstr>Dividend</vt:lpstr>
      <vt:lpstr>Dr. NTR UNIVERSITY OF HEALTH SCIENCES VIJAYAWADA, ANDHRA PRADESH MDS PRACTICAL EXAMINATION –SEPTEMBER 2020</vt:lpstr>
      <vt:lpstr>PowerPoint Presentation</vt:lpstr>
      <vt:lpstr>Demographic data</vt:lpstr>
      <vt:lpstr>PowerPoint Presentation</vt:lpstr>
      <vt:lpstr>PowerPoint Presentation</vt:lpstr>
      <vt:lpstr>PowerPoint Presentation</vt:lpstr>
      <vt:lpstr>PowerPoint Presentation</vt:lpstr>
      <vt:lpstr>INTRAORAL EXAMINATION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TREATMENT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velpula</dc:creator>
  <cp:lastModifiedBy>shanthi velpula</cp:lastModifiedBy>
  <cp:revision>10</cp:revision>
  <dcterms:created xsi:type="dcterms:W3CDTF">2021-08-23T04:29:54Z</dcterms:created>
  <dcterms:modified xsi:type="dcterms:W3CDTF">2021-08-24T02:06:35Z</dcterms:modified>
</cp:coreProperties>
</file>