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75" r:id="rId19"/>
    <p:sldId id="273" r:id="rId20"/>
    <p:sldId id="278" r:id="rId21"/>
    <p:sldId id="274" r:id="rId22"/>
    <p:sldId id="276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PERI IMPLANTITIS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643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ETIOLOGY OF PERI-IMPLANTITIS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BATERIAL INFECTION-PLAQUE </a:t>
            </a:r>
            <a:r>
              <a:rPr lang="en-US" dirty="0" smtClean="0"/>
              <a:t>THEORY</a:t>
            </a:r>
          </a:p>
          <a:p>
            <a:r>
              <a:rPr lang="en-US" dirty="0" smtClean="0"/>
              <a:t>BIO </a:t>
            </a:r>
            <a:r>
              <a:rPr lang="en-US" dirty="0"/>
              <a:t>MECHANICAL </a:t>
            </a:r>
            <a:r>
              <a:rPr lang="en-US" dirty="0" smtClean="0"/>
              <a:t>OVERLOAD LOADING THEORY</a:t>
            </a:r>
          </a:p>
        </p:txBody>
      </p:sp>
    </p:spTree>
    <p:extLst>
      <p:ext uri="{BB962C8B-B14F-4D97-AF65-F5344CB8AC3E}">
        <p14:creationId xmlns:p14="http://schemas.microsoft.com/office/powerpoint/2010/main" val="417495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SUBGINGIVAL MIROFLORA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HEALTH – TEETH AND IMPLANT HAVE SIMILAR FLORA – STREPTOCCI AND NONMOBILE </a:t>
            </a:r>
            <a:r>
              <a:rPr lang="en-US" dirty="0" smtClean="0"/>
              <a:t>RODS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• SAME GROUP OF MIROFLORA INVOLVED IN PERIODONTITIS AND PERIIMPLANTITIS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21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COMMONLY FOUND MIROFLORA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IN" cap="none" dirty="0" smtClean="0"/>
              <a:t> </a:t>
            </a:r>
            <a:r>
              <a:rPr lang="en-IN" cap="none" dirty="0" err="1" smtClean="0"/>
              <a:t>A.Actinomycetemcomitans</a:t>
            </a:r>
            <a:r>
              <a:rPr lang="en-IN" cap="none" dirty="0" smtClean="0"/>
              <a:t> </a:t>
            </a:r>
          </a:p>
          <a:p>
            <a:pPr algn="just"/>
            <a:r>
              <a:rPr lang="en-IN" cap="none" dirty="0" smtClean="0"/>
              <a:t> </a:t>
            </a:r>
            <a:r>
              <a:rPr lang="en-IN" cap="none" dirty="0" err="1" smtClean="0"/>
              <a:t>P.Gingivalis</a:t>
            </a:r>
            <a:r>
              <a:rPr lang="en-IN" cap="none" dirty="0" smtClean="0"/>
              <a:t> </a:t>
            </a:r>
          </a:p>
          <a:p>
            <a:pPr algn="just"/>
            <a:r>
              <a:rPr lang="en-IN" cap="none" dirty="0" err="1" smtClean="0"/>
              <a:t>T.Forsythia</a:t>
            </a:r>
            <a:endParaRPr lang="en-IN" cap="none" dirty="0"/>
          </a:p>
          <a:p>
            <a:pPr algn="just"/>
            <a:r>
              <a:rPr lang="en-IN" cap="none" dirty="0" err="1" smtClean="0"/>
              <a:t>P.Intermedia</a:t>
            </a:r>
            <a:r>
              <a:rPr lang="en-IN" cap="none" dirty="0" smtClean="0"/>
              <a:t> </a:t>
            </a:r>
          </a:p>
          <a:p>
            <a:pPr algn="just"/>
            <a:r>
              <a:rPr lang="en-IN" cap="none" dirty="0" smtClean="0"/>
              <a:t> </a:t>
            </a:r>
            <a:r>
              <a:rPr lang="en-IN" cap="none" dirty="0" err="1" smtClean="0"/>
              <a:t>C.Rectus</a:t>
            </a:r>
            <a:r>
              <a:rPr lang="en-IN" cap="none" dirty="0" smtClean="0"/>
              <a:t> </a:t>
            </a:r>
          </a:p>
          <a:p>
            <a:pPr algn="just"/>
            <a:r>
              <a:rPr lang="en-IN" cap="none" dirty="0" smtClean="0"/>
              <a:t> </a:t>
            </a:r>
            <a:r>
              <a:rPr lang="en-IN" cap="none" dirty="0" err="1" smtClean="0"/>
              <a:t>P.Aeruginosa</a:t>
            </a:r>
            <a:endParaRPr lang="en-IN" cap="none" dirty="0" smtClean="0"/>
          </a:p>
          <a:p>
            <a:pPr algn="just"/>
            <a:r>
              <a:rPr lang="en-IN" cap="none" dirty="0" smtClean="0"/>
              <a:t> </a:t>
            </a:r>
            <a:r>
              <a:rPr lang="en-IN" cap="none" dirty="0" err="1" smtClean="0"/>
              <a:t>Enterobacteriae</a:t>
            </a:r>
            <a:endParaRPr lang="en-IN" b="1" cap="none" dirty="0"/>
          </a:p>
        </p:txBody>
      </p:sp>
    </p:spTree>
    <p:extLst>
      <p:ext uri="{BB962C8B-B14F-4D97-AF65-F5344CB8AC3E}">
        <p14:creationId xmlns:p14="http://schemas.microsoft.com/office/powerpoint/2010/main" val="46354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CLASSIFICATION-MEFFERT 1992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Ailing implant </a:t>
            </a:r>
            <a:r>
              <a:rPr lang="en-US" dirty="0" smtClean="0"/>
              <a:t>-Implant </a:t>
            </a:r>
            <a:r>
              <a:rPr lang="en-US" dirty="0"/>
              <a:t>with soft tissue inflammation and no bone </a:t>
            </a:r>
            <a:r>
              <a:rPr lang="en-US" dirty="0" smtClean="0"/>
              <a:t>loss</a:t>
            </a:r>
          </a:p>
          <a:p>
            <a:r>
              <a:rPr lang="en-US" dirty="0" smtClean="0"/>
              <a:t>Failing </a:t>
            </a:r>
            <a:r>
              <a:rPr lang="en-US" dirty="0"/>
              <a:t>implant </a:t>
            </a:r>
            <a:r>
              <a:rPr lang="en-US" dirty="0" smtClean="0"/>
              <a:t>-</a:t>
            </a:r>
            <a:r>
              <a:rPr lang="en-US" dirty="0"/>
              <a:t> Implant with inflammation and bone loss but no mobility </a:t>
            </a:r>
            <a:endParaRPr lang="en-US" dirty="0" smtClean="0"/>
          </a:p>
          <a:p>
            <a:r>
              <a:rPr lang="en-US" dirty="0" smtClean="0"/>
              <a:t>Failed implant-</a:t>
            </a:r>
            <a:r>
              <a:rPr lang="en-US" dirty="0"/>
              <a:t>Implant with inflammation, bone loss and also mobility.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737" y="2367092"/>
            <a:ext cx="1600200" cy="942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737" y="3651546"/>
            <a:ext cx="160972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5587" y="5142078"/>
            <a:ext cx="17145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92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MANAGEMENT OF PERI-IMPLANTITIS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1.NON </a:t>
            </a:r>
            <a:r>
              <a:rPr lang="en-IN" b="1" dirty="0"/>
              <a:t>SURGICAL </a:t>
            </a:r>
            <a:endParaRPr lang="en-IN" b="1" dirty="0" smtClean="0"/>
          </a:p>
          <a:p>
            <a:r>
              <a:rPr lang="en-IN" dirty="0" smtClean="0"/>
              <a:t> </a:t>
            </a:r>
            <a:r>
              <a:rPr lang="en-IN" dirty="0"/>
              <a:t>MECHANICAL DEBRIDEMENT </a:t>
            </a:r>
          </a:p>
          <a:p>
            <a:r>
              <a:rPr lang="en-IN" dirty="0" smtClean="0"/>
              <a:t>DRUG </a:t>
            </a:r>
            <a:r>
              <a:rPr lang="en-IN" dirty="0"/>
              <a:t>THERAPY SYSTEMIC &amp; LOCAL DRUG DELIVARY </a:t>
            </a:r>
          </a:p>
          <a:p>
            <a:r>
              <a:rPr lang="en-IN" dirty="0" smtClean="0"/>
              <a:t>PHOTODYNAMIC </a:t>
            </a:r>
            <a:r>
              <a:rPr lang="en-IN" dirty="0"/>
              <a:t>THERAPY </a:t>
            </a:r>
            <a:endParaRPr lang="en-IN" dirty="0" smtClean="0"/>
          </a:p>
          <a:p>
            <a:r>
              <a:rPr lang="en-IN" dirty="0" smtClean="0"/>
              <a:t>LASER THERAPY</a:t>
            </a:r>
          </a:p>
          <a:p>
            <a:pPr marL="0" indent="0">
              <a:buNone/>
            </a:pPr>
            <a:r>
              <a:rPr lang="en-IN" b="1" dirty="0" smtClean="0"/>
              <a:t>2. SURGICAL THERAPY</a:t>
            </a:r>
          </a:p>
          <a:p>
            <a:r>
              <a:rPr lang="en-IN" dirty="0" smtClean="0"/>
              <a:t>RESECTIVE </a:t>
            </a:r>
            <a:r>
              <a:rPr lang="en-IN" dirty="0"/>
              <a:t>THERAPY </a:t>
            </a:r>
            <a:endParaRPr lang="en-IN" dirty="0" smtClean="0"/>
          </a:p>
          <a:p>
            <a:r>
              <a:rPr lang="en-IN" dirty="0" smtClean="0"/>
              <a:t>REGENERATIVE THERAPY</a:t>
            </a:r>
          </a:p>
          <a:p>
            <a:r>
              <a:rPr lang="en-IN" dirty="0" smtClean="0"/>
              <a:t>IMPLANT </a:t>
            </a:r>
            <a:r>
              <a:rPr lang="en-IN" dirty="0"/>
              <a:t>SURFACE DECONTAMINATION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152953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 OF A NON SURGICAL APPROACH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05212" y="2526506"/>
            <a:ext cx="49815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1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MECHANICAL DEBRIDEMENT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57884" y="2314372"/>
            <a:ext cx="7400657" cy="44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6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077" y="2541639"/>
            <a:ext cx="5524500" cy="3143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966" y="2283907"/>
            <a:ext cx="52006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70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IMPLANT SURFACE DECONTAMINATION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33750" y="2526506"/>
            <a:ext cx="55245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2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Resective</a:t>
            </a:r>
            <a:r>
              <a:rPr lang="en-US" b="1" dirty="0"/>
              <a:t> Therapy: </a:t>
            </a:r>
            <a:endParaRPr lang="en-US" b="1" dirty="0" smtClean="0"/>
          </a:p>
          <a:p>
            <a:pPr marL="0" indent="0">
              <a:buNone/>
            </a:pPr>
            <a:r>
              <a:rPr lang="en-US" cap="none" dirty="0" smtClean="0"/>
              <a:t>Elimination of pathological </a:t>
            </a:r>
            <a:r>
              <a:rPr lang="en-US" cap="none" dirty="0" err="1" smtClean="0"/>
              <a:t>peri</a:t>
            </a:r>
            <a:r>
              <a:rPr lang="en-US" cap="none" dirty="0" smtClean="0"/>
              <a:t> implant pockets in combination with </a:t>
            </a:r>
            <a:r>
              <a:rPr lang="en-US" cap="none" dirty="0" err="1" smtClean="0"/>
              <a:t>implantoplasty</a:t>
            </a:r>
            <a:r>
              <a:rPr lang="en-US" cap="none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Regenerative </a:t>
            </a:r>
            <a:r>
              <a:rPr lang="en-US" b="1" dirty="0"/>
              <a:t>procedures: </a:t>
            </a:r>
            <a:endParaRPr lang="en-US" b="1" dirty="0" smtClean="0"/>
          </a:p>
          <a:p>
            <a:pPr marL="0" indent="0">
              <a:buNone/>
            </a:pPr>
            <a:r>
              <a:rPr lang="en-US" cap="none" dirty="0" smtClean="0"/>
              <a:t>Bone augmentation.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52237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DENTAL IMPLANT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6.7 LAKH IMPLANTS – PLACED AROUND THE WORLD IN AYEAR (2021 CONSENSUS) </a:t>
            </a:r>
            <a:endParaRPr lang="en-US" dirty="0" smtClean="0"/>
          </a:p>
          <a:p>
            <a:r>
              <a:rPr lang="en-US" dirty="0" smtClean="0"/>
              <a:t>2.3 </a:t>
            </a:r>
            <a:r>
              <a:rPr lang="en-US" dirty="0"/>
              <a:t>LAKH IMPLANTS – YEAR – INDIA </a:t>
            </a:r>
            <a:endParaRPr lang="en-US" dirty="0" smtClean="0"/>
          </a:p>
          <a:p>
            <a:r>
              <a:rPr lang="en-US" dirty="0" smtClean="0"/>
              <a:t>ABOUT </a:t>
            </a:r>
            <a:r>
              <a:rPr lang="en-US" dirty="0"/>
              <a:t>2/3RD OF IMPLANTS LAND UP WITH PERI-IMPLANT DISEASES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327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28766" y="1862985"/>
            <a:ext cx="8086106" cy="461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62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19357" y="340351"/>
            <a:ext cx="8212507" cy="628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04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LANG ET AL., 2004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30454" y="2418793"/>
            <a:ext cx="7346044" cy="428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51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029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37" y="2536031"/>
            <a:ext cx="6410325" cy="30861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5177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00237" y="2678906"/>
            <a:ext cx="83915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3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Peri- Implant Diseases- Terminology (European World Workshop, 1993)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Peri - Implant diseases </a:t>
            </a:r>
            <a:r>
              <a:rPr lang="en-US" dirty="0" smtClean="0"/>
              <a:t>-Collective </a:t>
            </a:r>
            <a:r>
              <a:rPr lang="en-US" dirty="0"/>
              <a:t>term for inflammatory reactions in tissues surrounding an implant </a:t>
            </a:r>
          </a:p>
          <a:p>
            <a:r>
              <a:rPr lang="en-US" dirty="0"/>
              <a:t>Peri - Implant </a:t>
            </a:r>
            <a:r>
              <a:rPr lang="en-US" dirty="0" err="1" smtClean="0"/>
              <a:t>mucositis</a:t>
            </a:r>
            <a:r>
              <a:rPr lang="en-US" dirty="0" smtClean="0"/>
              <a:t>- </a:t>
            </a:r>
            <a:r>
              <a:rPr lang="en-US" dirty="0"/>
              <a:t>Reversible inflammatory reactions in soft tissue surrounding a functioning implant </a:t>
            </a:r>
            <a:endParaRPr lang="en-US" dirty="0" smtClean="0"/>
          </a:p>
          <a:p>
            <a:r>
              <a:rPr lang="en-US" dirty="0" smtClean="0"/>
              <a:t>PERI-IMPLANTITIS-Term </a:t>
            </a:r>
            <a:r>
              <a:rPr lang="en-US" dirty="0"/>
              <a:t>used to describe destructive inflammatory processes around </a:t>
            </a:r>
            <a:r>
              <a:rPr lang="en-US" dirty="0" err="1"/>
              <a:t>osseo</a:t>
            </a:r>
            <a:r>
              <a:rPr lang="en-US" dirty="0"/>
              <a:t>-integrated implants in function, leading to </a:t>
            </a:r>
            <a:r>
              <a:rPr lang="en-US" dirty="0" err="1"/>
              <a:t>peri</a:t>
            </a:r>
            <a:r>
              <a:rPr lang="en-US" dirty="0"/>
              <a:t> - implant pocket formation and loss of supporting bone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70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87833" y="2366963"/>
            <a:ext cx="4816333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8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PERI-IMPLANT HEALTH: CASE DEFINITIONS FOR DAY-TO-DAY CLINICAL PRACTICE World workshop </a:t>
            </a:r>
            <a:r>
              <a:rPr lang="en-US" dirty="0" smtClean="0"/>
              <a:t>2018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cap="none" dirty="0" smtClean="0"/>
              <a:t>Visual inspection demonstrating the absence of </a:t>
            </a:r>
            <a:r>
              <a:rPr lang="en-US" cap="none" dirty="0" err="1" smtClean="0"/>
              <a:t>peri</a:t>
            </a:r>
            <a:r>
              <a:rPr lang="en-US" cap="none" dirty="0" smtClean="0"/>
              <a:t>-implant signs of inflammation: pink as opposed to red, no swelling as opposed to swollen tissues, firm as opposed to soft tissue consistency; </a:t>
            </a:r>
          </a:p>
          <a:p>
            <a:pPr algn="just"/>
            <a:r>
              <a:rPr lang="en-US" cap="none" dirty="0"/>
              <a:t>L</a:t>
            </a:r>
            <a:r>
              <a:rPr lang="en-US" cap="none" dirty="0" smtClean="0"/>
              <a:t>ack of profuse (line or drop) bleeding on probing; probing pocket depths could differ depending on the height of the soft tissue at the implant location. An increase in probing depth over time, however, conflicts with </a:t>
            </a:r>
            <a:r>
              <a:rPr lang="en-US" cap="none" dirty="0" err="1" smtClean="0"/>
              <a:t>peri</a:t>
            </a:r>
            <a:r>
              <a:rPr lang="en-US" cap="none" dirty="0" smtClean="0"/>
              <a:t>-implant health; and </a:t>
            </a:r>
          </a:p>
          <a:p>
            <a:pPr algn="just"/>
            <a:r>
              <a:rPr lang="en-US" cap="none" dirty="0"/>
              <a:t>A</a:t>
            </a:r>
            <a:r>
              <a:rPr lang="en-US" cap="none" dirty="0" smtClean="0"/>
              <a:t>bsence of further bone loss following initial healing, which should not be ≥2 mm.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33782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PERI-IMPLANTITIS: CASE DEFINITIONS FOR DAY-TO-DAY CLINICAL PRACTICE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cap="none" dirty="0" smtClean="0"/>
              <a:t>Evidence of visual inflammatory changes in the </a:t>
            </a:r>
            <a:r>
              <a:rPr lang="en-US" cap="none" dirty="0" err="1" smtClean="0"/>
              <a:t>peri</a:t>
            </a:r>
            <a:r>
              <a:rPr lang="en-US" cap="none" dirty="0" smtClean="0"/>
              <a:t>-implant soft tissues combined with bleeding on probing and/or suppuration; </a:t>
            </a:r>
          </a:p>
          <a:p>
            <a:pPr algn="just"/>
            <a:r>
              <a:rPr lang="en-US" cap="none" dirty="0"/>
              <a:t>I</a:t>
            </a:r>
            <a:r>
              <a:rPr lang="en-US" cap="none" dirty="0" smtClean="0"/>
              <a:t>ncreasing probing pocket depths as compared to measurements obtained at placement of the supra-structure; and </a:t>
            </a:r>
          </a:p>
          <a:p>
            <a:pPr algn="just"/>
            <a:r>
              <a:rPr lang="en-US" cap="none" dirty="0" smtClean="0"/>
              <a:t>Progressive bone loss in relation to the radiographic bone level assessment at 1 year following the delivery of the implant-supported prosthetics reconstruction; and </a:t>
            </a:r>
          </a:p>
          <a:p>
            <a:pPr algn="just"/>
            <a:r>
              <a:rPr lang="en-US" cap="none" dirty="0"/>
              <a:t>I</a:t>
            </a:r>
            <a:r>
              <a:rPr lang="en-US" cap="none" dirty="0" smtClean="0"/>
              <a:t>n the absence of initial radiographs and probing depths, radiographic evidence of bone level ≥3 mm and/or probing depths ≥6 mm in conjunction with profuse bleeding represents </a:t>
            </a:r>
            <a:r>
              <a:rPr lang="en-US" cap="none" dirty="0" err="1" smtClean="0"/>
              <a:t>peri-implantitis</a:t>
            </a:r>
            <a:r>
              <a:rPr lang="en-US" cap="none" dirty="0" smtClean="0"/>
              <a:t>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79249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PERI-IMPLANT MUCOSITIS: CASE DEFINITIONS FOR DAY-TODAY CLINICAL PRACTICE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cap="none" dirty="0" smtClean="0"/>
              <a:t>Visual inspection demonstrating the presence of </a:t>
            </a:r>
            <a:r>
              <a:rPr lang="en-US" cap="none" dirty="0" err="1" smtClean="0"/>
              <a:t>peri</a:t>
            </a:r>
            <a:r>
              <a:rPr lang="en-US" cap="none" dirty="0" smtClean="0"/>
              <a:t>-implant signs of inflammation: red as opposed to pink, swollen tissues as opposed to no swelling, soft as opposed to firm tissue consistency. </a:t>
            </a:r>
          </a:p>
          <a:p>
            <a:pPr algn="just"/>
            <a:r>
              <a:rPr lang="en-US" cap="none" dirty="0" smtClean="0"/>
              <a:t>Presence of profuse (line or drop) bleeding and/or suppuration on probing. </a:t>
            </a:r>
          </a:p>
          <a:p>
            <a:pPr algn="just"/>
            <a:r>
              <a:rPr lang="en-US" cap="none" dirty="0" smtClean="0"/>
              <a:t>An increase in probing depths compared to baseline and, </a:t>
            </a:r>
          </a:p>
          <a:p>
            <a:pPr algn="just"/>
            <a:r>
              <a:rPr lang="en-US" cap="none" dirty="0" smtClean="0"/>
              <a:t>Absence of bone loss beyond </a:t>
            </a:r>
            <a:r>
              <a:rPr lang="en-US" cap="none" dirty="0" err="1" smtClean="0"/>
              <a:t>crestal</a:t>
            </a:r>
            <a:r>
              <a:rPr lang="en-US" cap="none" dirty="0" smtClean="0"/>
              <a:t> bone level changes resulting from the </a:t>
            </a:r>
            <a:r>
              <a:rPr lang="en-US" cap="none" dirty="0" err="1" smtClean="0"/>
              <a:t>intial</a:t>
            </a:r>
            <a:r>
              <a:rPr lang="en-US" cap="none" dirty="0" smtClean="0"/>
              <a:t> remodeling.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806278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PERI-IMPLANT PATHOGENESIS- Ronald M, 1990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Traditional pathway </a:t>
            </a:r>
            <a:endParaRPr lang="en-IN" b="1" dirty="0" smtClean="0"/>
          </a:p>
          <a:p>
            <a:r>
              <a:rPr lang="en-IN" dirty="0" smtClean="0"/>
              <a:t>1</a:t>
            </a:r>
            <a:r>
              <a:rPr lang="en-IN" dirty="0"/>
              <a:t>. From soft tissue apically to bone </a:t>
            </a:r>
            <a:endParaRPr lang="en-IN" dirty="0" smtClean="0"/>
          </a:p>
          <a:p>
            <a:r>
              <a:rPr lang="en-IN" dirty="0" smtClean="0"/>
              <a:t>2</a:t>
            </a:r>
            <a:r>
              <a:rPr lang="en-IN" dirty="0"/>
              <a:t>. Dental plaque causing gingivitis </a:t>
            </a:r>
            <a:endParaRPr lang="en-IN" dirty="0" smtClean="0"/>
          </a:p>
          <a:p>
            <a:r>
              <a:rPr lang="en-IN" dirty="0" smtClean="0"/>
              <a:t>3</a:t>
            </a:r>
            <a:r>
              <a:rPr lang="en-IN" dirty="0"/>
              <a:t>. Progressing to </a:t>
            </a:r>
            <a:r>
              <a:rPr lang="en-IN" dirty="0" err="1" smtClean="0"/>
              <a:t>peri-implantitis</a:t>
            </a:r>
            <a:r>
              <a:rPr lang="en-IN" dirty="0" smtClean="0"/>
              <a:t> </a:t>
            </a:r>
            <a:r>
              <a:rPr lang="en-IN" dirty="0"/>
              <a:t>with resultant bone loss 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Retrograde </a:t>
            </a:r>
            <a:r>
              <a:rPr lang="en-IN" b="1" dirty="0"/>
              <a:t>pathway </a:t>
            </a:r>
            <a:endParaRPr lang="en-IN" b="1" dirty="0" smtClean="0"/>
          </a:p>
          <a:p>
            <a:r>
              <a:rPr lang="en-IN" dirty="0" smtClean="0"/>
              <a:t>1</a:t>
            </a:r>
            <a:r>
              <a:rPr lang="en-IN" dirty="0"/>
              <a:t>. From bone to soft tissue </a:t>
            </a:r>
            <a:endParaRPr lang="en-IN" dirty="0" smtClean="0"/>
          </a:p>
          <a:p>
            <a:r>
              <a:rPr lang="en-IN" dirty="0" smtClean="0"/>
              <a:t>2</a:t>
            </a:r>
            <a:r>
              <a:rPr lang="en-IN" dirty="0"/>
              <a:t>. Bone loss occurring at crest (due to </a:t>
            </a:r>
            <a:r>
              <a:rPr lang="en-IN" dirty="0" err="1"/>
              <a:t>microfractures</a:t>
            </a:r>
            <a:r>
              <a:rPr lang="en-IN" dirty="0"/>
              <a:t> in bone from overloading, loading too soon, lateral forces or occlusal factor</a:t>
            </a:r>
          </a:p>
        </p:txBody>
      </p:sp>
    </p:spTree>
    <p:extLst>
      <p:ext uri="{BB962C8B-B14F-4D97-AF65-F5344CB8AC3E}">
        <p14:creationId xmlns:p14="http://schemas.microsoft.com/office/powerpoint/2010/main" val="281116580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1734</TotalTime>
  <Words>606</Words>
  <Application>Microsoft Office PowerPoint</Application>
  <PresentationFormat>Widescreen</PresentationFormat>
  <Paragraphs>67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Tw Cen MT</vt:lpstr>
      <vt:lpstr>Droplet</vt:lpstr>
      <vt:lpstr>PERI IMPLANTITIS</vt:lpstr>
      <vt:lpstr>DENTAL IMPLANT</vt:lpstr>
      <vt:lpstr>PowerPoint Presentation</vt:lpstr>
      <vt:lpstr>Peri- Implant Diseases- Terminology (European World Workshop, 1993)</vt:lpstr>
      <vt:lpstr>PowerPoint Presentation</vt:lpstr>
      <vt:lpstr>PERI-IMPLANT HEALTH: CASE DEFINITIONS FOR DAY-TO-DAY CLINICAL PRACTICE World workshop 2018</vt:lpstr>
      <vt:lpstr>PERI-IMPLANTITIS: CASE DEFINITIONS FOR DAY-TO-DAY CLINICAL PRACTICE</vt:lpstr>
      <vt:lpstr>PERI-IMPLANT MUCOSITIS: CASE DEFINITIONS FOR DAY-TODAY CLINICAL PRACTICE</vt:lpstr>
      <vt:lpstr>PERI-IMPLANT PATHOGENESIS- Ronald M, 1990</vt:lpstr>
      <vt:lpstr>ETIOLOGY OF PERI-IMPLANTITIS</vt:lpstr>
      <vt:lpstr>PowerPoint Presentation</vt:lpstr>
      <vt:lpstr>COMMONLY FOUND MIROFLORA</vt:lpstr>
      <vt:lpstr>CLASSIFICATION-MEFFERT 1992</vt:lpstr>
      <vt:lpstr>MANAGEMENT OF PERI-IMPLANTITIS</vt:lpstr>
      <vt:lpstr>OBJECTIVES OF A NON SURGICAL APPROACH</vt:lpstr>
      <vt:lpstr>MECHANICAL DEBRIDEMENT</vt:lpstr>
      <vt:lpstr>PowerPoint Presentation</vt:lpstr>
      <vt:lpstr>IMPLANT SURFACE DECONTAMINATION</vt:lpstr>
      <vt:lpstr>PowerPoint Presentation</vt:lpstr>
      <vt:lpstr>PowerPoint Presentation</vt:lpstr>
      <vt:lpstr>PowerPoint Presentation</vt:lpstr>
      <vt:lpstr>LANG ET AL., 2004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shanthi velpula</dc:creator>
  <cp:lastModifiedBy>shanthi velpula</cp:lastModifiedBy>
  <cp:revision>9</cp:revision>
  <dcterms:created xsi:type="dcterms:W3CDTF">2021-08-16T17:17:00Z</dcterms:created>
  <dcterms:modified xsi:type="dcterms:W3CDTF">2021-08-20T02:53:29Z</dcterms:modified>
</cp:coreProperties>
</file>