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88" autoAdjust="0"/>
    <p:restoredTop sz="94624" autoAdjust="0"/>
  </p:normalViewPr>
  <p:slideViewPr>
    <p:cSldViewPr>
      <p:cViewPr>
        <p:scale>
          <a:sx n="93" d="100"/>
          <a:sy n="93" d="100"/>
        </p:scale>
        <p:origin x="-1392" y="1086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9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6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6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20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2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2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1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1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70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70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1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64069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1" y="1913469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1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2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2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6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6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6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8600" y="304800"/>
            <a:ext cx="6324600" cy="60960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IN" sz="1200" dirty="0" smtClean="0"/>
              <a:t>TITLE: A split mouth clinical study to comparatively evaluate healing after periodontal flap surgery using </a:t>
            </a:r>
            <a:r>
              <a:rPr lang="en-IN" sz="1200" dirty="0" err="1" smtClean="0"/>
              <a:t>cyanoacrylate</a:t>
            </a:r>
            <a:r>
              <a:rPr lang="en-IN" sz="1200" dirty="0" smtClean="0"/>
              <a:t> and silk suture material.</a:t>
            </a:r>
            <a:endParaRPr lang="en-US" sz="1200" dirty="0"/>
          </a:p>
        </p:txBody>
      </p:sp>
      <p:sp>
        <p:nvSpPr>
          <p:cNvPr id="3" name="Rounded Rectangle 2"/>
          <p:cNvSpPr/>
          <p:nvPr/>
        </p:nvSpPr>
        <p:spPr>
          <a:xfrm>
            <a:off x="228600" y="990600"/>
            <a:ext cx="6324600" cy="13716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IN" sz="1200" dirty="0" smtClean="0"/>
              <a:t>INTRODUCTION: Primary closure of flap margins is a very important aspect of the treatment outcome as it is the key to the establishment of a healthy </a:t>
            </a:r>
            <a:r>
              <a:rPr lang="en-IN" sz="1200" dirty="0" err="1" smtClean="0"/>
              <a:t>dento</a:t>
            </a:r>
            <a:r>
              <a:rPr lang="en-IN" sz="1200" dirty="0" smtClean="0"/>
              <a:t>-gingival unit. Even though silk sutures have long been used for flap closure they have found to have inflammatory tissue response and act as a reservoir for secondary infection. To overcome these drawbacks, the need for a better alternative is always present. One such alternative is a group of tissue adhesives called </a:t>
            </a:r>
            <a:r>
              <a:rPr lang="en-IN" sz="1200" dirty="0" err="1" smtClean="0"/>
              <a:t>cyanoacrylates</a:t>
            </a:r>
            <a:r>
              <a:rPr lang="en-IN" sz="1200" dirty="0" smtClean="0"/>
              <a:t>. 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228600" y="2514600"/>
            <a:ext cx="3276600" cy="18288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IN" sz="1200" dirty="0" smtClean="0"/>
              <a:t> OBJECTIVES: To compare the efficacy of </a:t>
            </a:r>
            <a:r>
              <a:rPr lang="en-IN" sz="1200" dirty="0" err="1" smtClean="0"/>
              <a:t>Isoamyl</a:t>
            </a:r>
            <a:r>
              <a:rPr lang="en-IN" sz="1200" dirty="0" smtClean="0"/>
              <a:t> </a:t>
            </a:r>
            <a:r>
              <a:rPr lang="en-IN" sz="1200" dirty="0" err="1" smtClean="0"/>
              <a:t>cyanoacrylate</a:t>
            </a:r>
            <a:r>
              <a:rPr lang="en-IN" sz="1200" dirty="0" smtClean="0"/>
              <a:t>  with braided silk sutures after a periodontal flap surgery in terms of wound healing, </a:t>
            </a:r>
            <a:r>
              <a:rPr lang="en-IN" sz="1200" dirty="0" smtClean="0"/>
              <a:t>pain </a:t>
            </a:r>
            <a:r>
              <a:rPr lang="en-IN" sz="1200" dirty="0" smtClean="0"/>
              <a:t>experienced by study subjects after 1 week post-operatively and time required for the flap closure. 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3581400" y="2514600"/>
            <a:ext cx="2971800" cy="18288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IN" sz="1200" dirty="0" smtClean="0"/>
              <a:t>METHODOLOGY: This case series is carried out on three patients  who needed flap surgical therapy  using a split mouth design comparing  braided silk sutures with  </a:t>
            </a:r>
            <a:r>
              <a:rPr lang="en-IN" sz="1200" dirty="0" err="1" smtClean="0"/>
              <a:t>isoamyl</a:t>
            </a:r>
            <a:r>
              <a:rPr lang="en-IN" sz="1200" dirty="0" smtClean="0"/>
              <a:t> </a:t>
            </a:r>
            <a:r>
              <a:rPr lang="en-IN" sz="1200" dirty="0" err="1" smtClean="0"/>
              <a:t>cyanoacrylate</a:t>
            </a:r>
            <a:r>
              <a:rPr lang="en-IN" sz="1200" dirty="0" smtClean="0"/>
              <a:t>. The parameters measured were Early Healing Index (EHI), Visual Analogue Scale (VAS) and time taken.</a:t>
            </a:r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533400" y="4419600"/>
            <a:ext cx="1981200" cy="2286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CONTROL SITE (C)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3962400" y="0"/>
            <a:ext cx="25146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POSTER ID. : CR-PO-056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3505200" y="7543800"/>
            <a:ext cx="29718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CONCLUSION</a:t>
            </a:r>
            <a:endParaRPr lang="en-US" sz="1200" dirty="0"/>
          </a:p>
        </p:txBody>
      </p:sp>
      <p:pic>
        <p:nvPicPr>
          <p:cNvPr id="1036" name="Picture 12" descr="C:\Users\Latha\Desktop\poster pics\croped images poste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4724400"/>
            <a:ext cx="1447800" cy="762000"/>
          </a:xfrm>
          <a:prstGeom prst="rect">
            <a:avLst/>
          </a:prstGeom>
          <a:noFill/>
        </p:spPr>
      </p:pic>
      <p:pic>
        <p:nvPicPr>
          <p:cNvPr id="1037" name="Picture 13" descr="C:\Users\Latha\Desktop\poster pics\cip 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4724400"/>
            <a:ext cx="1447800" cy="762000"/>
          </a:xfrm>
          <a:prstGeom prst="rect">
            <a:avLst/>
          </a:prstGeom>
          <a:noFill/>
        </p:spPr>
      </p:pic>
      <p:pic>
        <p:nvPicPr>
          <p:cNvPr id="1038" name="Picture 14" descr="C:\Users\Latha\Desktop\poster pics\cip-3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" y="5562600"/>
            <a:ext cx="1447800" cy="838200"/>
          </a:xfrm>
          <a:prstGeom prst="rect">
            <a:avLst/>
          </a:prstGeom>
          <a:noFill/>
        </p:spPr>
      </p:pic>
      <p:pic>
        <p:nvPicPr>
          <p:cNvPr id="1039" name="Picture 15" descr="C:\Users\Latha\Desktop\poster pics\cip 4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05000" y="5562600"/>
            <a:ext cx="1447800" cy="838200"/>
          </a:xfrm>
          <a:prstGeom prst="rect">
            <a:avLst/>
          </a:prstGeom>
          <a:noFill/>
        </p:spPr>
      </p:pic>
      <p:pic>
        <p:nvPicPr>
          <p:cNvPr id="1040" name="Picture 16" descr="C:\Users\Latha\Desktop\poster pics\cip 5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05200" y="4724400"/>
            <a:ext cx="1295400" cy="762000"/>
          </a:xfrm>
          <a:prstGeom prst="rect">
            <a:avLst/>
          </a:prstGeom>
          <a:noFill/>
        </p:spPr>
      </p:pic>
      <p:sp>
        <p:nvSpPr>
          <p:cNvPr id="26" name="Rounded Rectangle 25"/>
          <p:cNvSpPr/>
          <p:nvPr/>
        </p:nvSpPr>
        <p:spPr>
          <a:xfrm>
            <a:off x="3829050" y="4419600"/>
            <a:ext cx="1981200" cy="2286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TEST SITE (T) </a:t>
            </a:r>
            <a:endParaRPr lang="en-US" dirty="0"/>
          </a:p>
        </p:txBody>
      </p:sp>
      <p:pic>
        <p:nvPicPr>
          <p:cNvPr id="1042" name="Picture 18" descr="C:\Users\Latha\Desktop\poster pics\cip7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953000" y="4724400"/>
            <a:ext cx="1295400" cy="762000"/>
          </a:xfrm>
          <a:prstGeom prst="rect">
            <a:avLst/>
          </a:prstGeom>
          <a:noFill/>
        </p:spPr>
      </p:pic>
      <p:pic>
        <p:nvPicPr>
          <p:cNvPr id="1043" name="Picture 19" descr="C:\Users\Latha\Desktop\poster pics\cip 8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505200" y="5562600"/>
            <a:ext cx="1371600" cy="838200"/>
          </a:xfrm>
          <a:prstGeom prst="rect">
            <a:avLst/>
          </a:prstGeom>
          <a:noFill/>
        </p:spPr>
      </p:pic>
      <p:pic>
        <p:nvPicPr>
          <p:cNvPr id="1044" name="Picture 20" descr="C:\Users\Latha\Desktop\poster pics\cip 9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953000" y="5562600"/>
            <a:ext cx="1295400" cy="838200"/>
          </a:xfrm>
          <a:prstGeom prst="rect">
            <a:avLst/>
          </a:prstGeom>
          <a:noFill/>
        </p:spPr>
      </p:pic>
      <p:pic>
        <p:nvPicPr>
          <p:cNvPr id="1045" name="Picture 21" descr="C:\Users\Latha\Desktop\poster pics\20211007_103409.jp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 rot="16200000">
            <a:off x="617838" y="6240162"/>
            <a:ext cx="974124" cy="1447800"/>
          </a:xfrm>
          <a:prstGeom prst="rect">
            <a:avLst/>
          </a:prstGeom>
          <a:noFill/>
        </p:spPr>
      </p:pic>
      <p:pic>
        <p:nvPicPr>
          <p:cNvPr id="1046" name="Picture 22" descr="C:\Users\Latha\Desktop\poster pics\20211007_102341.jp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953000" y="6477001"/>
            <a:ext cx="1295400" cy="990600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304800" y="7848600"/>
            <a:ext cx="3048000" cy="1130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Rounded Rectangle 21"/>
          <p:cNvSpPr/>
          <p:nvPr/>
        </p:nvSpPr>
        <p:spPr>
          <a:xfrm>
            <a:off x="304800" y="7543800"/>
            <a:ext cx="30480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RESULTS</a:t>
            </a:r>
            <a:endParaRPr lang="en-US" sz="1200" dirty="0"/>
          </a:p>
        </p:txBody>
      </p:sp>
      <p:sp>
        <p:nvSpPr>
          <p:cNvPr id="23" name="Rounded Rectangle 22"/>
          <p:cNvSpPr/>
          <p:nvPr/>
        </p:nvSpPr>
        <p:spPr>
          <a:xfrm>
            <a:off x="3505200" y="7848600"/>
            <a:ext cx="30480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IN" sz="1200" dirty="0" smtClean="0"/>
              <a:t>Both  silk suture material  and </a:t>
            </a:r>
            <a:r>
              <a:rPr lang="en-IN" sz="1200" dirty="0" err="1" smtClean="0"/>
              <a:t>cyanoacrylate</a:t>
            </a:r>
            <a:r>
              <a:rPr lang="en-IN" sz="1200" dirty="0" smtClean="0"/>
              <a:t> have been used in primary closure of flap. Silk suture </a:t>
            </a:r>
            <a:r>
              <a:rPr lang="en-IN" sz="1200" dirty="0" smtClean="0"/>
              <a:t>material resulted in </a:t>
            </a:r>
            <a:r>
              <a:rPr lang="en-IN" sz="1200" dirty="0" smtClean="0"/>
              <a:t>better early wound healing and less post operative pain than </a:t>
            </a:r>
            <a:r>
              <a:rPr lang="en-IN" sz="1200" dirty="0" err="1" smtClean="0"/>
              <a:t>cyanoacrylate</a:t>
            </a:r>
            <a:r>
              <a:rPr lang="en-IN" sz="1200" dirty="0" smtClean="0"/>
              <a:t> whereas the time taken was less for </a:t>
            </a:r>
            <a:r>
              <a:rPr lang="en-IN" sz="1200" dirty="0" err="1" smtClean="0"/>
              <a:t>cyanoacrylate</a:t>
            </a:r>
            <a:r>
              <a:rPr lang="en-IN" sz="1200" dirty="0" smtClean="0"/>
              <a:t>..</a:t>
            </a:r>
            <a:endParaRPr lang="en-US" sz="1200" dirty="0"/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505200" y="6477000"/>
            <a:ext cx="1371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905000" y="6477000"/>
            <a:ext cx="1435523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1926</TotalTime>
  <Words>255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Latha</dc:creator>
  <cp:lastModifiedBy>Latha</cp:lastModifiedBy>
  <cp:revision>107</cp:revision>
  <dcterms:created xsi:type="dcterms:W3CDTF">2006-08-16T00:00:00Z</dcterms:created>
  <dcterms:modified xsi:type="dcterms:W3CDTF">2021-10-11T05:40:14Z</dcterms:modified>
</cp:coreProperties>
</file>